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4cf46cbb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4cf46cbb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65d2f6d92_3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65d2f6d92_3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4cf46cbbb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4cf46cbb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65d2f6d92_3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65d2f6d92_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4cf46cbbb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4cf46cbb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584f8d864_1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584f8d86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6966bf666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6966bf66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68812229c_8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68812229c_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65d2f6d92_3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65d2f6d92_3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65d2f6d92_4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65d2f6d92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65d2f6d92_1_4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65d2f6d92_1_4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6966bf666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6966bf66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584f8d864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584f8d86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65d2f6d92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465d2f6d92_3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93a43bd473d91f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d93a43bd473d91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226400" y="274573"/>
            <a:ext cx="21915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654"/>
            <a:ext cx="5153705" cy="6845694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2104533"/>
            <a:ext cx="5017500" cy="210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5233233"/>
            <a:ext cx="34707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712900"/>
            <a:ext cx="47760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3524166"/>
            <a:ext cx="4776000" cy="162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標題及物件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6857248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737333"/>
            <a:ext cx="4587000" cy="153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2090067"/>
            <a:ext cx="70389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2090067"/>
            <a:ext cx="34032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2090067"/>
            <a:ext cx="34032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525000"/>
            <a:ext cx="70389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525000"/>
            <a:ext cx="3798900" cy="199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2630067"/>
            <a:ext cx="37989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6857829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1155700"/>
            <a:ext cx="4587000" cy="469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7989"/>
            <a:ext cx="1037850" cy="1355016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2211100"/>
            <a:ext cx="3036300" cy="233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4717333"/>
            <a:ext cx="3036300" cy="67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2262133"/>
            <a:ext cx="3676800" cy="312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5504636"/>
            <a:ext cx="698925" cy="912853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5740500"/>
            <a:ext cx="6936000" cy="6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rgbClr val="94FFD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577275" y="2678800"/>
            <a:ext cx="8123100" cy="211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>
                <a:solidFill>
                  <a:schemeClr val="accent1"/>
                </a:solidFill>
                <a:highlight>
                  <a:schemeClr val="accent6"/>
                </a:highlight>
              </a:rPr>
              <a:t>南北極冰層和永凍層底下的病毒</a:t>
            </a:r>
            <a:endParaRPr b="0" i="0" sz="4400" u="none" cap="none" strike="noStrike">
              <a:solidFill>
                <a:schemeClr val="accent1"/>
              </a:solidFill>
              <a:highlight>
                <a:schemeClr val="accent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1915475" y="4271500"/>
            <a:ext cx="6948300" cy="23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20124D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研究人員</a:t>
            </a:r>
            <a:endParaRPr sz="3200">
              <a:solidFill>
                <a:srgbClr val="20124D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施育凱</a:t>
            </a:r>
            <a:endParaRPr sz="320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江浩洋</a:t>
            </a:r>
            <a:endParaRPr sz="320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zh-TW" sz="3200">
                <a:solidFill>
                  <a:srgbClr val="20124D"/>
                </a:solidFill>
                <a:latin typeface="Calibri"/>
                <a:ea typeface="Calibri"/>
                <a:cs typeface="Calibri"/>
                <a:sym typeface="Calibri"/>
              </a:rPr>
              <a:t>簡佑任</a:t>
            </a:r>
            <a:endParaRPr sz="320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2012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66575"/>
            <a:ext cx="2741675" cy="18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450" y="-1"/>
            <a:ext cx="2003550" cy="19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4FFD9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              世界冰山分布圖 </a:t>
            </a:r>
            <a:endParaRPr/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75" y="1580013"/>
            <a:ext cx="8403647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冰山下的病毒有</a:t>
            </a:r>
            <a:endParaRPr/>
          </a:p>
        </p:txBody>
      </p:sp>
      <p:sp>
        <p:nvSpPr>
          <p:cNvPr id="216" name="Google Shape;216;p24"/>
          <p:cNvSpPr txBox="1"/>
          <p:nvPr>
            <p:ph idx="1" type="body"/>
          </p:nvPr>
        </p:nvSpPr>
        <p:spPr>
          <a:xfrm>
            <a:off x="457200" y="1143000"/>
            <a:ext cx="8229600" cy="514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000000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1.天花             3.非典 (SARS)</a:t>
            </a:r>
            <a:endParaRPr sz="4800">
              <a:solidFill>
                <a:srgbClr val="000000"/>
              </a:solidFill>
              <a:highlight>
                <a:srgbClr val="94FFD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000000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2.鼠疫               4.</a:t>
            </a:r>
            <a:r>
              <a:rPr lang="zh-TW" sz="4800">
                <a:solidFill>
                  <a:srgbClr val="333333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巨型病毒</a:t>
            </a:r>
            <a:endParaRPr sz="4800">
              <a:solidFill>
                <a:srgbClr val="000000"/>
              </a:solidFill>
              <a:highlight>
                <a:srgbClr val="94FFD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000000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5.炭疽菌病         6.</a:t>
            </a:r>
            <a:r>
              <a:rPr lang="zh-TW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闊口罐病毒</a:t>
            </a:r>
            <a:endParaRPr sz="4800">
              <a:solidFill>
                <a:srgbClr val="000000"/>
              </a:solidFill>
              <a:highlight>
                <a:srgbClr val="94FFD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000000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7.</a:t>
            </a:r>
            <a:r>
              <a:rPr lang="zh-TW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潘多拉病毒     </a:t>
            </a:r>
            <a:endParaRPr sz="4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(下一頁有圖片)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9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599000" y="1767713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1600"/>
              </a:spcAft>
              <a:buNone/>
            </a:pPr>
            <a:r>
              <a:rPr lang="zh-TW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75" y="1610269"/>
            <a:ext cx="2161225" cy="12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1775" y="378775"/>
            <a:ext cx="3000000" cy="168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3350" y="3106150"/>
            <a:ext cx="1371600" cy="12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/>
        </p:nvSpPr>
        <p:spPr>
          <a:xfrm>
            <a:off x="321775" y="2955450"/>
            <a:ext cx="18234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炭疽病毒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6436625" y="2498250"/>
            <a:ext cx="2250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Pithovirus sibericum</a:t>
            </a:r>
            <a:endParaRPr/>
          </a:p>
        </p:txBody>
      </p:sp>
      <p:sp>
        <p:nvSpPr>
          <p:cNvPr id="227" name="Google Shape;227;p25"/>
          <p:cNvSpPr txBox="1"/>
          <p:nvPr/>
        </p:nvSpPr>
        <p:spPr>
          <a:xfrm>
            <a:off x="6436625" y="715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闊口罐病毒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6992450" y="4438675"/>
            <a:ext cx="14415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Pandora virus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7123350" y="489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潘多拉病毒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2093275" y="378775"/>
            <a:ext cx="47448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/>
              <a:t>(</a:t>
            </a:r>
            <a:r>
              <a:rPr lang="zh-TW" sz="6000"/>
              <a:t>承上頁)</a:t>
            </a:r>
            <a:endParaRPr sz="6000"/>
          </a:p>
        </p:txBody>
      </p:sp>
      <p:pic>
        <p:nvPicPr>
          <p:cNvPr id="231" name="Google Shape;23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5623" y="1606935"/>
            <a:ext cx="1879791" cy="15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5"/>
          <p:cNvSpPr txBox="1"/>
          <p:nvPr/>
        </p:nvSpPr>
        <p:spPr>
          <a:xfrm>
            <a:off x="4076375" y="3135600"/>
            <a:ext cx="18798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Smallpox virus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天花病毒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1488" y="4117922"/>
            <a:ext cx="1742888" cy="15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/>
          <p:nvPr/>
        </p:nvSpPr>
        <p:spPr>
          <a:xfrm flipH="1" rot="752">
            <a:off x="4999875" y="5884343"/>
            <a:ext cx="13716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SARS</a:t>
            </a:r>
            <a:r>
              <a:rPr lang="zh-TW">
                <a:solidFill>
                  <a:srgbClr val="FF0000"/>
                </a:solidFill>
              </a:rPr>
              <a:t>病毒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808550" y="4855975"/>
            <a:ext cx="182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鼠疫</a:t>
            </a:r>
            <a:r>
              <a:rPr lang="zh-TW">
                <a:solidFill>
                  <a:srgbClr val="FF0000"/>
                </a:solidFill>
              </a:rPr>
              <a:t>病毒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36" name="Google Shape;23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6260" y="3425625"/>
            <a:ext cx="1688015" cy="12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60664" y="4635902"/>
            <a:ext cx="2114442" cy="12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 </a:t>
            </a:r>
            <a:endParaRPr/>
          </a:p>
        </p:txBody>
      </p:sp>
      <p:sp>
        <p:nvSpPr>
          <p:cNvPr id="239" name="Google Shape;239;p25"/>
          <p:cNvSpPr txBox="1"/>
          <p:nvPr/>
        </p:nvSpPr>
        <p:spPr>
          <a:xfrm flipH="1" rot="976">
            <a:off x="2623493" y="5810762"/>
            <a:ext cx="21144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巨型病毒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idx="1" type="body"/>
          </p:nvPr>
        </p:nvSpPr>
        <p:spPr>
          <a:xfrm>
            <a:off x="137125" y="1135550"/>
            <a:ext cx="8229600" cy="556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0000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2005年，美國科學家成功讓3.2萬年的細菌復活，被稱作肉芽孢桿菌的細菌.2007年，科學家成功地復活了保存了800萬年的細菌</a:t>
            </a:r>
            <a:endParaRPr b="1" sz="2400">
              <a:solidFill>
                <a:srgbClr val="FF0000"/>
              </a:solidFill>
              <a:highlight>
                <a:srgbClr val="94FFD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FF0000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2016年，炭疽菌復活</a:t>
            </a:r>
            <a:endParaRPr b="1" sz="2400">
              <a:solidFill>
                <a:srgbClr val="FF0000"/>
              </a:solidFill>
              <a:highlight>
                <a:srgbClr val="94FFD9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2400">
                <a:solidFill>
                  <a:srgbClr val="FF0000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不過有人認為，</a:t>
            </a:r>
            <a:r>
              <a:rPr b="1" lang="zh-TW" sz="2400">
                <a:solidFill>
                  <a:srgbClr val="FF0000"/>
                </a:solidFill>
                <a:highlight>
                  <a:srgbClr val="94FFD9"/>
                </a:highlight>
                <a:latin typeface="Arial"/>
                <a:ea typeface="Arial"/>
                <a:cs typeface="Arial"/>
                <a:sym typeface="Arial"/>
              </a:rPr>
              <a:t>來自永久凍土的病原體是挽救大自然自身調節和平衡</a:t>
            </a:r>
            <a:endParaRPr b="1" sz="2400">
              <a:solidFill>
                <a:srgbClr val="FF0000"/>
              </a:solidFill>
              <a:highlight>
                <a:srgbClr val="94FFD9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2775925" y="361300"/>
            <a:ext cx="64365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/>
              <a:t>實際例子:</a:t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94FF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FFF00"/>
                </a:solidFill>
              </a:rPr>
              <a:t>探討人類對於冰山下的病毒了解度</a:t>
            </a:r>
            <a:endParaRPr sz="3600">
              <a:solidFill>
                <a:srgbClr val="FFFF00"/>
              </a:solidFill>
            </a:endParaRPr>
          </a:p>
        </p:txBody>
      </p:sp>
      <p:sp>
        <p:nvSpPr>
          <p:cNvPr id="251" name="Google Shape;251;p27"/>
          <p:cNvSpPr txBox="1"/>
          <p:nvPr>
            <p:ph idx="1" type="body"/>
          </p:nvPr>
        </p:nvSpPr>
        <p:spPr>
          <a:xfrm>
            <a:off x="457200" y="16368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FF0000"/>
                </a:solidFill>
                <a:highlight>
                  <a:srgbClr val="94FFD9"/>
                </a:highlight>
              </a:rPr>
              <a:t>如簡報第七章，</a:t>
            </a:r>
            <a:r>
              <a:rPr b="1" lang="zh-TW" sz="3000">
                <a:solidFill>
                  <a:srgbClr val="FF0000"/>
                </a:solidFill>
                <a:highlight>
                  <a:srgbClr val="94FFD9"/>
                </a:highlight>
              </a:rPr>
              <a:t>知道冰山有病毒的占有50%看似很多，不過，不知道有病毒的也有48%.所以如果病毒爆發，大約有48%的人不知道發生什麼事，而剩下的50%知道有病毒，</a:t>
            </a:r>
            <a:r>
              <a:rPr b="1" lang="zh-TW" sz="3000">
                <a:solidFill>
                  <a:srgbClr val="FF0000"/>
                </a:solidFill>
                <a:highlight>
                  <a:srgbClr val="94FFD9"/>
                </a:highlight>
              </a:rPr>
              <a:t>不過我相信在災難發生時，知道有病毒的人會馬上去搶抗生素，而那48%的人，就以為只是小感冒，而死亡。</a:t>
            </a:r>
            <a:endParaRPr b="1" sz="3000">
              <a:solidFill>
                <a:srgbClr val="FF0000"/>
              </a:solidFill>
              <a:highlight>
                <a:srgbClr val="94FFD9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FF0000"/>
                </a:solidFill>
                <a:highlight>
                  <a:srgbClr val="94FFD9"/>
                </a:highlight>
              </a:rPr>
              <a:t>為了防止這件事情發生，我們整理出了解決方式</a:t>
            </a:r>
            <a:endParaRPr b="1" sz="3000">
              <a:solidFill>
                <a:srgbClr val="FF0000"/>
              </a:solidFill>
              <a:highlight>
                <a:srgbClr val="94FFD9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3000">
              <a:solidFill>
                <a:srgbClr val="FF0000"/>
              </a:solidFill>
              <a:highlight>
                <a:srgbClr val="94FFD9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解決方式</a:t>
            </a:r>
            <a:endParaRPr/>
          </a:p>
        </p:txBody>
      </p:sp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573200" y="1587325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rgbClr val="1B212C"/>
              </a:buClr>
              <a:buSzPts val="3200"/>
              <a:buFont typeface="Arial"/>
              <a:buAutoNum type="arabicPeriod"/>
            </a:pPr>
            <a:r>
              <a:rPr lang="zh-TW">
                <a:solidFill>
                  <a:srgbClr val="1B212C"/>
                </a:solidFill>
                <a:latin typeface="Arial"/>
                <a:ea typeface="Arial"/>
                <a:cs typeface="Arial"/>
                <a:sym typeface="Arial"/>
              </a:rPr>
              <a:t>阻止地球暖化 。</a:t>
            </a:r>
            <a:endParaRPr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只要阻止地球暖化，多多少少也會減緩冰山融化的速度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spcBef>
                <a:spcPts val="1600"/>
              </a:spcBef>
              <a:spcAft>
                <a:spcPts val="0"/>
              </a:spcAft>
              <a:buClr>
                <a:srgbClr val="1B212C"/>
              </a:buClr>
              <a:buSzPts val="3200"/>
              <a:buFont typeface="Arial"/>
              <a:buAutoNum type="arabicPeriod"/>
            </a:pPr>
            <a:r>
              <a:rPr lang="zh-TW">
                <a:solidFill>
                  <a:srgbClr val="1B212C"/>
                </a:solidFill>
                <a:latin typeface="Arial"/>
                <a:ea typeface="Arial"/>
                <a:cs typeface="Arial"/>
                <a:sym typeface="Arial"/>
              </a:rPr>
              <a:t>阻止溫室效應</a:t>
            </a:r>
            <a:endParaRPr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阻止了溫室效應，就不會有更多的紫外線讓氣溫升高，然而，冰山也不會融化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1B212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rgbClr val="38761D"/>
                </a:solidFill>
              </a:rPr>
              <a:t>結論</a:t>
            </a:r>
            <a:endParaRPr u="sng">
              <a:solidFill>
                <a:srgbClr val="38761D"/>
              </a:solidFill>
            </a:endParaRPr>
          </a:p>
        </p:txBody>
      </p:sp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457198" y="141765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病毒能活過一季、 一年、 十年，最後徹底將人類消滅。而人類仍然毫不在乎，反正手上有抗生素， 病毒來了就服用。這些病毒班師回朝後，繁衍出兇猛的後代，伺機又再 進攻人類</a:t>
            </a:r>
            <a:r>
              <a:rPr lang="zh-TW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人類還是會因為病毒而滅絕。 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我們雖然不是登陸月球，但卻是在拯救浩瀚宇宙中， 一顆有生命的星球，所</a:t>
            </a:r>
            <a:r>
              <a:rPr lang="zh-TW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以請大家一起愛護地球，不要讓全球暖化使病毒釋放，否則人類將會遇到「滅頂之災」!!</a:t>
            </a:r>
            <a:endParaRPr sz="24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00"/>
                </a:solidFill>
              </a:rPr>
              <a:t>        冰山及永凍土底下病毒 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00"/>
                </a:solidFill>
              </a:rPr>
              <a:t>                            研究人員:</a:t>
            </a:r>
            <a:endParaRPr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00"/>
                </a:solidFill>
              </a:rPr>
              <a:t>                            </a:t>
            </a:r>
            <a:r>
              <a:rPr lang="zh-TW">
                <a:solidFill>
                  <a:srgbClr val="00FF00"/>
                </a:solidFill>
              </a:rPr>
              <a:t>施育凱 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FF00"/>
                </a:solidFill>
              </a:rPr>
              <a:t>                             簡佑任 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FF00"/>
                </a:solidFill>
              </a:rPr>
              <a:t>                             江浩洋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FFFF"/>
                </a:solidFill>
              </a:rPr>
              <a:t>                </a:t>
            </a:r>
            <a:r>
              <a:rPr lang="zh-TW" sz="3600">
                <a:solidFill>
                  <a:srgbClr val="FFFFFF"/>
                </a:solidFill>
              </a:rPr>
              <a:t>報告結束 </a:t>
            </a:r>
            <a:r>
              <a:rPr lang="zh-TW" sz="3600">
                <a:solidFill>
                  <a:srgbClr val="FFFFFF"/>
                </a:solidFill>
              </a:rPr>
              <a:t>謝謝評審老師聆聽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FFFF"/>
                </a:solidFill>
              </a:rPr>
              <a:t>  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00FFFF"/>
                </a:solidFill>
              </a:rPr>
              <a:t>                            </a:t>
            </a:r>
            <a:r>
              <a:rPr lang="zh-TW">
                <a:solidFill>
                  <a:srgbClr val="FFFF00"/>
                </a:solidFill>
              </a:rPr>
              <a:t>                            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研究流程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322500" y="1618625"/>
            <a:ext cx="8229600" cy="4526100"/>
          </a:xfrm>
          <a:prstGeom prst="rect">
            <a:avLst/>
          </a:prstGeom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 rotWithShape="1">
          <a:blip r:embed="rId3">
            <a:alphaModFix/>
          </a:blip>
          <a:srcRect b="6073" l="790" r="-18728" t="10265"/>
          <a:stretch/>
        </p:blipFill>
        <p:spPr>
          <a:xfrm>
            <a:off x="322500" y="1618625"/>
            <a:ext cx="9769274" cy="45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5B0F00"/>
                </a:solidFill>
                <a:highlight>
                  <a:srgbClr val="FFFF00"/>
                </a:highlight>
              </a:rPr>
              <a:t>我們為甚麼要研究</a:t>
            </a:r>
            <a:endParaRPr>
              <a:solidFill>
                <a:srgbClr val="5B0F00"/>
              </a:solidFill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5B0F00"/>
                </a:solidFill>
                <a:highlight>
                  <a:srgbClr val="FFFF00"/>
                </a:highlight>
              </a:rPr>
              <a:t>冰層底下的病毒呢?</a:t>
            </a:r>
            <a:endParaRPr>
              <a:solidFill>
                <a:srgbClr val="5B0F00"/>
              </a:solidFill>
              <a:highlight>
                <a:srgbClr val="FFFF00"/>
              </a:highlight>
            </a:endParaRPr>
          </a:p>
        </p:txBody>
      </p:sp>
      <p:sp>
        <p:nvSpPr>
          <p:cNvPr id="156" name="Google Shape;156;p16"/>
          <p:cNvSpPr txBox="1"/>
          <p:nvPr>
            <p:ph idx="1" type="body"/>
          </p:nvPr>
        </p:nvSpPr>
        <p:spPr>
          <a:xfrm>
            <a:off x="1767150" y="1690975"/>
            <a:ext cx="6244500" cy="60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1600"/>
              </a:spcAft>
              <a:buNone/>
            </a:pPr>
            <a:r>
              <a:rPr lang="zh-TW" sz="2400">
                <a:solidFill>
                  <a:srgbClr val="FF0000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因為很多人都不知道「它們」帶來的威脅</a:t>
            </a:r>
            <a:endParaRPr sz="2400">
              <a:solidFill>
                <a:srgbClr val="FF0000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-140500" y="274650"/>
            <a:ext cx="309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50" y="2571500"/>
            <a:ext cx="3772200" cy="21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6880" y="2372793"/>
            <a:ext cx="4106764" cy="211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/>
        </p:nvSpPr>
        <p:spPr>
          <a:xfrm>
            <a:off x="7137000" y="5921100"/>
            <a:ext cx="20070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/>
              <a:t>(</a:t>
            </a:r>
            <a:r>
              <a:rPr lang="zh-TW" sz="3000"/>
              <a:t>研究目的)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1017425" y="525000"/>
            <a:ext cx="70389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94FFD9"/>
                </a:solidFill>
              </a:rPr>
              <a:t>斯雌ㄍ</a:t>
            </a:r>
            <a:r>
              <a:rPr lang="zh-TW">
                <a:solidFill>
                  <a:srgbClr val="94FFD9"/>
                </a:solidFill>
              </a:rPr>
              <a:t>...........</a:t>
            </a:r>
            <a:r>
              <a:rPr lang="zh-TW">
                <a:solidFill>
                  <a:srgbClr val="94FFD9"/>
                </a:solidFill>
              </a:rPr>
              <a:t>ㄨㄨㄣㄨ</a:t>
            </a:r>
            <a:r>
              <a:rPr lang="zh-TW">
                <a:solidFill>
                  <a:srgbClr val="94FFD9"/>
                </a:solidFill>
              </a:rPr>
              <a:t>.........ㄉㄎ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834950" y="1943975"/>
            <a:ext cx="7602300" cy="40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>
                <a:solidFill>
                  <a:srgbClr val="F3F3F3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1 .</a:t>
            </a:r>
            <a:r>
              <a:rPr lang="zh-TW" sz="3600">
                <a:solidFill>
                  <a:srgbClr val="F3F3F3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調查民眾是否知道</a:t>
            </a:r>
            <a:r>
              <a:rPr lang="zh-TW" sz="3600">
                <a:solidFill>
                  <a:srgbClr val="F3F3F3"/>
                </a:solidFill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病毒對人體傷害?</a:t>
            </a:r>
            <a:endParaRPr sz="3600">
              <a:solidFill>
                <a:srgbClr val="F3F3F3"/>
              </a:solidFill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3600">
                <a:solidFill>
                  <a:srgbClr val="F3F3F3"/>
                </a:solidFill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2. 病毒是否會造成生物圈崩潰?</a:t>
            </a:r>
            <a:endParaRPr sz="3600">
              <a:solidFill>
                <a:srgbClr val="F3F3F3"/>
              </a:solidFill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3600">
              <a:solidFill>
                <a:srgbClr val="F3F3F3"/>
              </a:solidFill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 sz="3600">
                <a:solidFill>
                  <a:srgbClr val="F3F3F3"/>
                </a:solidFill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zh-TW" sz="3600">
                <a:solidFill>
                  <a:srgbClr val="F3F3F3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rPr>
              <a:t>了解遠古巨型病毒的基因是否比現在的流行感冒多?</a:t>
            </a:r>
            <a:endParaRPr sz="3600">
              <a:solidFill>
                <a:srgbClr val="F3F3F3"/>
              </a:solidFill>
              <a:highlight>
                <a:schemeClr val="accen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1208225" y="490000"/>
            <a:ext cx="70389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800">
                <a:solidFill>
                  <a:srgbClr val="FF0000"/>
                </a:solidFill>
              </a:rPr>
              <a:t> Google表單</a:t>
            </a:r>
            <a:endParaRPr sz="4800">
              <a:solidFill>
                <a:srgbClr val="FF0000"/>
              </a:solidFill>
            </a:endParaRPr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1513941" y="1962797"/>
            <a:ext cx="7038900" cy="3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rgbClr val="000000"/>
                </a:solidFill>
              </a:rPr>
              <a:t>    </a:t>
            </a:r>
            <a:r>
              <a:rPr lang="zh-TW" sz="3500">
                <a:solidFill>
                  <a:srgbClr val="FF0000"/>
                </a:solidFill>
              </a:rPr>
              <a:t>這次 我們總共收回了52分表單</a:t>
            </a:r>
            <a:endParaRPr sz="3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rgbClr val="FF0000"/>
                </a:solidFill>
              </a:rPr>
              <a:t>                有效表單50份</a:t>
            </a:r>
            <a:endParaRPr sz="3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3500">
                <a:solidFill>
                  <a:srgbClr val="FF0000"/>
                </a:solidFill>
              </a:rPr>
              <a:t>                 無效表單2份</a:t>
            </a:r>
            <a:endParaRPr sz="3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3500">
                <a:solidFill>
                  <a:srgbClr val="FF0000"/>
                </a:solidFill>
              </a:rPr>
              <a:t> (以下為Google表單收集資料為主)</a:t>
            </a:r>
            <a:endParaRPr sz="3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4FFD9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493825" y="256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 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 b="0" l="3288" r="3288" t="0"/>
          <a:stretch/>
        </p:blipFill>
        <p:spPr>
          <a:xfrm>
            <a:off x="-1065698" y="2264640"/>
            <a:ext cx="6538800" cy="35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025" y="2740600"/>
            <a:ext cx="4909275" cy="3354250"/>
          </a:xfrm>
          <a:prstGeom prst="rect">
            <a:avLst/>
          </a:prstGeom>
          <a:noFill/>
          <a:ln cap="flat" cmpd="sng" w="9525">
            <a:solidFill>
              <a:srgbClr val="94FF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19"/>
          <p:cNvSpPr txBox="1"/>
          <p:nvPr/>
        </p:nvSpPr>
        <p:spPr>
          <a:xfrm flipH="1" rot="-2301">
            <a:off x="5385701" y="2845190"/>
            <a:ext cx="17931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highlight>
                  <a:srgbClr val="FFFFFF"/>
                </a:highlight>
              </a:rPr>
              <a:t>2.是什麼原因造成病毒釋放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385775" y="4242625"/>
            <a:ext cx="378900" cy="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493825" y="256350"/>
            <a:ext cx="57417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3" name="Google Shape;183;p19"/>
          <p:cNvSpPr txBox="1"/>
          <p:nvPr/>
        </p:nvSpPr>
        <p:spPr>
          <a:xfrm>
            <a:off x="1504975" y="926250"/>
            <a:ext cx="62073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3200">
                <a:solidFill>
                  <a:srgbClr val="F3F3F3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1 .調查民眾是否知道</a:t>
            </a:r>
            <a:r>
              <a:rPr lang="zh-TW" sz="3200">
                <a:solidFill>
                  <a:srgbClr val="F3F3F3"/>
                </a:solidFill>
                <a:highlight>
                  <a:schemeClr val="accent1"/>
                </a:highlight>
                <a:latin typeface="Calibri"/>
                <a:ea typeface="Calibri"/>
                <a:cs typeface="Calibri"/>
                <a:sym typeface="Calibri"/>
              </a:rPr>
              <a:t>病毒對 人體傷害?</a:t>
            </a:r>
            <a:endParaRPr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3F3F3"/>
                </a:solidFill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1 .調查民眾是否知道</a:t>
            </a:r>
            <a:r>
              <a:rPr lang="zh-TW" sz="3200">
                <a:solidFill>
                  <a:srgbClr val="F3F3F3"/>
                </a:solidFill>
                <a:highlight>
                  <a:schemeClr val="accent1"/>
                </a:highlight>
              </a:rPr>
              <a:t>病毒對 人體傷害?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457200" y="951348"/>
            <a:ext cx="8229600" cy="163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zh-TW"/>
              <a:t>從上表可得知 68%的人</a:t>
            </a:r>
            <a:r>
              <a:rPr lang="zh-TW" u="sng">
                <a:highlight>
                  <a:srgbClr val="FFFF00"/>
                </a:highlight>
              </a:rPr>
              <a:t>認為</a:t>
            </a:r>
            <a:r>
              <a:rPr lang="zh-TW"/>
              <a:t>冰山底下的病毒對人體是有傷害的，28%的人</a:t>
            </a:r>
            <a:r>
              <a:rPr lang="zh-TW" u="sng">
                <a:highlight>
                  <a:srgbClr val="FFFF00"/>
                </a:highlight>
              </a:rPr>
              <a:t>認為</a:t>
            </a:r>
            <a:r>
              <a:rPr lang="zh-TW"/>
              <a:t>冰山底下的病毒並沒有傷害(可能他們</a:t>
            </a:r>
            <a:r>
              <a:rPr lang="zh-TW" u="sng">
                <a:highlight>
                  <a:srgbClr val="FFFF00"/>
                </a:highlight>
              </a:rPr>
              <a:t>認為</a:t>
            </a:r>
            <a:r>
              <a:rPr lang="zh-TW"/>
              <a:t>冰山底下是沒有病毒的)，  5%的人</a:t>
            </a:r>
            <a:r>
              <a:rPr lang="zh-TW" u="sng">
                <a:highlight>
                  <a:srgbClr val="FFFF00"/>
                </a:highlight>
              </a:rPr>
              <a:t>認為</a:t>
            </a:r>
            <a:r>
              <a:rPr lang="zh-TW"/>
              <a:t>大概沒有病毒。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u="sng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1"/>
          <p:cNvSpPr txBox="1"/>
          <p:nvPr>
            <p:ph type="title"/>
          </p:nvPr>
        </p:nvSpPr>
        <p:spPr>
          <a:xfrm>
            <a:off x="457207" y="2932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zh-TW"/>
              <a:t>病毒</a:t>
            </a:r>
            <a:r>
              <a:rPr lang="zh-TW"/>
              <a:t>是否</a:t>
            </a:r>
            <a:r>
              <a:rPr b="0" i="0" lang="zh-TW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會造成生物圈崩</a:t>
            </a:r>
            <a:r>
              <a:rPr lang="zh-TW"/>
              <a:t>潰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65600" y="2627178"/>
            <a:ext cx="5826600" cy="32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 rotWithShape="1">
          <a:blip r:embed="rId4">
            <a:alphaModFix/>
          </a:blip>
          <a:srcRect b="-3402" l="-66" r="5297" t="-2250"/>
          <a:stretch/>
        </p:blipFill>
        <p:spPr>
          <a:xfrm>
            <a:off x="3000000" y="2782000"/>
            <a:ext cx="5826600" cy="37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1"/>
          <p:cNvSpPr txBox="1"/>
          <p:nvPr/>
        </p:nvSpPr>
        <p:spPr>
          <a:xfrm>
            <a:off x="4978256" y="2484043"/>
            <a:ext cx="3415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300"/>
              <a:t>造成人類滅絕的程度     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 b="0" l="3288" r="3288" t="0"/>
          <a:stretch/>
        </p:blipFill>
        <p:spPr>
          <a:xfrm>
            <a:off x="-336890" y="2820098"/>
            <a:ext cx="490890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2"/>
          <p:cNvPicPr preferRelativeResize="0"/>
          <p:nvPr/>
        </p:nvPicPr>
        <p:blipFill rotWithShape="1">
          <a:blip r:embed="rId4">
            <a:alphaModFix/>
          </a:blip>
          <a:srcRect b="5149" l="1060" r="-1059" t="-5150"/>
          <a:stretch/>
        </p:blipFill>
        <p:spPr>
          <a:xfrm>
            <a:off x="4231510" y="2503617"/>
            <a:ext cx="4912500" cy="27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/>
        </p:nvSpPr>
        <p:spPr>
          <a:xfrm>
            <a:off x="2193329" y="1285771"/>
            <a:ext cx="41058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5000"/>
              <a:t>認不認識</a:t>
            </a:r>
            <a:r>
              <a:rPr lang="zh-TW" sz="5000"/>
              <a:t>病毒</a:t>
            </a:r>
            <a:endParaRPr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