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75"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31031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70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57802db27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57802db2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467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57b76d3f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57b76d3f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9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68a4a330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68a4a33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45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57b76d3f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57b76d3f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419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57b76d3f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57b76d3f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595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57802db2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57802db2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45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660dc502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660dc502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97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660dc502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660dc502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48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532e42ebc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532e42ebc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36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532e42ebc_1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532e42ebc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75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532e42ebc_3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532e42ebc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86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532e42ebc_1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532e42ebc_1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99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660dc502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660dc502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43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532e42ebc_3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532e42ebc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842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5468994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5468994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96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532e42ebc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532e42ebc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67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shs.edu.tw/works/essay/2013/11/2013111113000043.pdf" TargetMode="Externa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83725" y="26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9600" dirty="0">
                <a:solidFill>
                  <a:srgbClr val="EA98D0"/>
                </a:solidFill>
              </a:rPr>
              <a:t>魂牽「夢」縈</a:t>
            </a:r>
            <a:endParaRPr sz="9600" dirty="0">
              <a:solidFill>
                <a:srgbClr val="EA98D0"/>
              </a:solidFill>
            </a:endParaRPr>
          </a:p>
        </p:txBody>
      </p:sp>
      <p:sp>
        <p:nvSpPr>
          <p:cNvPr id="55" name="Google Shape;55;p13"/>
          <p:cNvSpPr txBox="1">
            <a:spLocks noGrp="1"/>
          </p:cNvSpPr>
          <p:nvPr>
            <p:ph type="body" idx="2"/>
          </p:nvPr>
        </p:nvSpPr>
        <p:spPr>
          <a:xfrm>
            <a:off x="5517350" y="3795275"/>
            <a:ext cx="3999900" cy="21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200" b="1">
                <a:solidFill>
                  <a:srgbClr val="3C78D8"/>
                </a:solidFill>
                <a:latin typeface="Arial"/>
                <a:ea typeface="Arial"/>
                <a:cs typeface="Arial"/>
                <a:sym typeface="Arial"/>
              </a:rPr>
              <a:t>騎豬看日出</a:t>
            </a:r>
            <a:endParaRPr sz="2200" b="1">
              <a:solidFill>
                <a:srgbClr val="3C78D8"/>
              </a:solidFill>
              <a:latin typeface="Arial"/>
              <a:ea typeface="Arial"/>
              <a:cs typeface="Arial"/>
              <a:sym typeface="Arial"/>
            </a:endParaRPr>
          </a:p>
          <a:p>
            <a:pPr marL="0" lvl="0" indent="0" algn="l" rtl="0">
              <a:spcBef>
                <a:spcPts val="1600"/>
              </a:spcBef>
              <a:spcAft>
                <a:spcPts val="1600"/>
              </a:spcAft>
              <a:buNone/>
            </a:pPr>
            <a:r>
              <a:rPr lang="zh-TW" sz="2200" b="1">
                <a:solidFill>
                  <a:srgbClr val="3C78D8"/>
                </a:solidFill>
                <a:latin typeface="Arial"/>
                <a:ea typeface="Arial"/>
                <a:cs typeface="Arial"/>
                <a:sym typeface="Arial"/>
              </a:rPr>
              <a:t>劉芝睿 劉睿芸 林庭妘</a:t>
            </a:r>
            <a:endParaRPr b="1">
              <a:solidFill>
                <a:srgbClr val="3C78D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95325" y="418275"/>
            <a:ext cx="8520600" cy="658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4800" b="1">
                <a:solidFill>
                  <a:srgbClr val="000000"/>
                </a:solidFill>
                <a:latin typeface="PMingLiu"/>
                <a:ea typeface="PMingLiu"/>
                <a:cs typeface="PMingLiu"/>
                <a:sym typeface="PMingLiu"/>
              </a:rPr>
              <a:t>控制「夢」、控夢師</a:t>
            </a:r>
            <a:endParaRPr sz="4800" b="1">
              <a:solidFill>
                <a:srgbClr val="000000"/>
              </a:solidFill>
              <a:latin typeface="PMingLiu"/>
              <a:ea typeface="PMingLiu"/>
              <a:cs typeface="PMingLiu"/>
              <a:sym typeface="PMingLiu"/>
            </a:endParaRPr>
          </a:p>
          <a:p>
            <a:pPr marL="0" lvl="0" indent="0" algn="l" rtl="0">
              <a:spcBef>
                <a:spcPts val="0"/>
              </a:spcBef>
              <a:spcAft>
                <a:spcPts val="0"/>
              </a:spcAft>
              <a:buNone/>
            </a:pPr>
            <a:endParaRPr/>
          </a:p>
        </p:txBody>
      </p:sp>
      <p:sp>
        <p:nvSpPr>
          <p:cNvPr id="112" name="Google Shape;112;p22"/>
          <p:cNvSpPr txBox="1">
            <a:spLocks noGrp="1"/>
          </p:cNvSpPr>
          <p:nvPr>
            <p:ph type="body" idx="1"/>
          </p:nvPr>
        </p:nvSpPr>
        <p:spPr>
          <a:xfrm>
            <a:off x="311700" y="1317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600" dirty="0">
                <a:solidFill>
                  <a:srgbClr val="000000"/>
                </a:solidFill>
              </a:rPr>
              <a:t>控制夢境，科學學名叫清醒夢，掌握清醒夢的人就是控夢師。</a:t>
            </a:r>
            <a:endParaRPr sz="3600" dirty="0">
              <a:solidFill>
                <a:srgbClr val="000000"/>
              </a:solidFill>
              <a:highlight>
                <a:srgbClr val="FFFFFF"/>
              </a:highlight>
              <a:latin typeface="Arial"/>
              <a:ea typeface="Arial"/>
              <a:cs typeface="Arial"/>
              <a:sym typeface="Arial"/>
            </a:endParaRPr>
          </a:p>
        </p:txBody>
      </p:sp>
      <p:pic>
        <p:nvPicPr>
          <p:cNvPr id="113" name="Google Shape;113;p22"/>
          <p:cNvPicPr preferRelativeResize="0"/>
          <p:nvPr/>
        </p:nvPicPr>
        <p:blipFill>
          <a:blip r:embed="rId4">
            <a:alphaModFix/>
          </a:blip>
          <a:stretch>
            <a:fillRect/>
          </a:stretch>
        </p:blipFill>
        <p:spPr>
          <a:xfrm>
            <a:off x="4176875" y="2514925"/>
            <a:ext cx="4093375" cy="2292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0" name="Google Shape;120;p23"/>
          <p:cNvPicPr preferRelativeResize="0"/>
          <p:nvPr/>
        </p:nvPicPr>
        <p:blipFill>
          <a:blip r:embed="rId3">
            <a:alphaModFix/>
          </a:blip>
          <a:stretch>
            <a:fillRect/>
          </a:stretch>
        </p:blipFill>
        <p:spPr>
          <a:xfrm>
            <a:off x="27524" y="0"/>
            <a:ext cx="9088951" cy="5143499"/>
          </a:xfrm>
          <a:prstGeom prst="rect">
            <a:avLst/>
          </a:prstGeom>
          <a:noFill/>
          <a:ln>
            <a:noFill/>
          </a:ln>
        </p:spPr>
      </p:pic>
      <p:sp>
        <p:nvSpPr>
          <p:cNvPr id="121" name="Google Shape;121;p23"/>
          <p:cNvSpPr txBox="1"/>
          <p:nvPr/>
        </p:nvSpPr>
        <p:spPr>
          <a:xfrm>
            <a:off x="464725" y="419150"/>
            <a:ext cx="8160000" cy="414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3600" dirty="0">
                <a:solidFill>
                  <a:schemeClr val="dk1"/>
                </a:solidFill>
              </a:rPr>
              <a:t>心理學家蓋兒‧戴蘭妮(Gayle Delaney)的研究中，她指出我們可以利用睡前的意志來控制接下來所做的夢。</a:t>
            </a:r>
            <a:endParaRPr sz="3600" dirty="0"/>
          </a:p>
        </p:txBody>
      </p:sp>
      <p:pic>
        <p:nvPicPr>
          <p:cNvPr id="122" name="Google Shape;122;p23"/>
          <p:cNvPicPr preferRelativeResize="0"/>
          <p:nvPr/>
        </p:nvPicPr>
        <p:blipFill>
          <a:blip r:embed="rId4">
            <a:alphaModFix/>
          </a:blip>
          <a:stretch>
            <a:fillRect/>
          </a:stretch>
        </p:blipFill>
        <p:spPr>
          <a:xfrm>
            <a:off x="4398499" y="2366474"/>
            <a:ext cx="4183050" cy="2783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311400"/>
            <a:ext cx="8587200" cy="62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zh-TW" sz="4800" b="1">
                <a:solidFill>
                  <a:srgbClr val="000000"/>
                </a:solidFill>
                <a:latin typeface="PMingLiu"/>
                <a:ea typeface="PMingLiu"/>
                <a:cs typeface="PMingLiu"/>
                <a:sym typeface="PMingLiu"/>
              </a:rPr>
              <a:t>問卷調查法</a:t>
            </a:r>
            <a:endParaRPr sz="4800" b="1">
              <a:solidFill>
                <a:srgbClr val="000000"/>
              </a:solidFill>
              <a:latin typeface="PMingLiu"/>
              <a:ea typeface="PMingLiu"/>
              <a:cs typeface="PMingLiu"/>
              <a:sym typeface="PMingLiu"/>
            </a:endParaRPr>
          </a:p>
          <a:p>
            <a:pPr marL="0" lvl="0" indent="0" algn="l" rtl="0">
              <a:spcBef>
                <a:spcPts val="0"/>
              </a:spcBef>
              <a:spcAft>
                <a:spcPts val="0"/>
              </a:spcAft>
              <a:buNone/>
            </a:pPr>
            <a:endParaRPr/>
          </a:p>
        </p:txBody>
      </p:sp>
      <p:sp>
        <p:nvSpPr>
          <p:cNvPr id="128" name="Google Shape;128;p24"/>
          <p:cNvSpPr txBox="1">
            <a:spLocks noGrp="1"/>
          </p:cNvSpPr>
          <p:nvPr>
            <p:ph type="body" idx="1"/>
          </p:nvPr>
        </p:nvSpPr>
        <p:spPr>
          <a:xfrm>
            <a:off x="311700" y="10771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600" dirty="0">
                <a:solidFill>
                  <a:srgbClr val="000000"/>
                </a:solidFill>
                <a:latin typeface="Arial"/>
                <a:ea typeface="Arial"/>
                <a:cs typeface="Arial"/>
                <a:sym typeface="Arial"/>
              </a:rPr>
              <a:t>我們使用google表單的方式，詢問國中七到九年級學生，再把這些數據統計在這份文件上我們一共收集到44份問卷。</a:t>
            </a:r>
            <a:endParaRPr sz="3600" dirty="0">
              <a:solidFill>
                <a:srgbClr val="000000"/>
              </a:solidFill>
              <a:latin typeface="Arial"/>
              <a:ea typeface="Arial"/>
              <a:cs typeface="Arial"/>
              <a:sym typeface="Arial"/>
            </a:endParaRPr>
          </a:p>
          <a:p>
            <a:pPr marL="0" lvl="0" indent="0" algn="l" rtl="0">
              <a:spcBef>
                <a:spcPts val="0"/>
              </a:spcBef>
              <a:spcAft>
                <a:spcPts val="0"/>
              </a:spcAft>
              <a:buNone/>
            </a:pPr>
            <a:r>
              <a:rPr lang="zh-TW" sz="3600" dirty="0">
                <a:solidFill>
                  <a:srgbClr val="000000"/>
                </a:solidFill>
                <a:latin typeface="Arial"/>
                <a:ea typeface="Arial"/>
                <a:cs typeface="Arial"/>
                <a:sym typeface="Arial"/>
              </a:rPr>
              <a:t>有效問卷44張，</a:t>
            </a:r>
            <a:endParaRPr sz="3600" dirty="0">
              <a:solidFill>
                <a:srgbClr val="000000"/>
              </a:solidFill>
              <a:latin typeface="Arial"/>
              <a:ea typeface="Arial"/>
              <a:cs typeface="Arial"/>
              <a:sym typeface="Arial"/>
            </a:endParaRPr>
          </a:p>
          <a:p>
            <a:pPr marL="0" lvl="0" indent="0" algn="l" rtl="0">
              <a:spcBef>
                <a:spcPts val="0"/>
              </a:spcBef>
              <a:spcAft>
                <a:spcPts val="0"/>
              </a:spcAft>
              <a:buNone/>
            </a:pPr>
            <a:r>
              <a:rPr lang="zh-TW" sz="3600" dirty="0">
                <a:solidFill>
                  <a:srgbClr val="000000"/>
                </a:solidFill>
                <a:latin typeface="Arial"/>
                <a:ea typeface="Arial"/>
                <a:cs typeface="Arial"/>
                <a:sym typeface="Arial"/>
              </a:rPr>
              <a:t>無效問卷0張。</a:t>
            </a:r>
            <a:endParaRPr sz="3600" dirty="0">
              <a:solidFill>
                <a:srgbClr val="000000"/>
              </a:solidFill>
              <a:latin typeface="Arial"/>
              <a:ea typeface="Arial"/>
              <a:cs typeface="Arial"/>
              <a:sym typeface="Arial"/>
            </a:endParaRPr>
          </a:p>
          <a:p>
            <a:pPr marL="0" lvl="0" indent="0" algn="l" rtl="0">
              <a:spcBef>
                <a:spcPts val="0"/>
              </a:spcBef>
              <a:spcAft>
                <a:spcPts val="0"/>
              </a:spcAft>
              <a:buNone/>
            </a:pPr>
            <a:endParaRPr sz="2200" dirty="0">
              <a:solidFill>
                <a:srgbClr val="000000"/>
              </a:solidFill>
              <a:latin typeface="Arial"/>
              <a:ea typeface="Arial"/>
              <a:cs typeface="Arial"/>
              <a:sym typeface="Arial"/>
            </a:endParaRPr>
          </a:p>
        </p:txBody>
      </p:sp>
      <p:pic>
        <p:nvPicPr>
          <p:cNvPr id="129" name="Google Shape;129;p24"/>
          <p:cNvPicPr preferRelativeResize="0"/>
          <p:nvPr/>
        </p:nvPicPr>
        <p:blipFill>
          <a:blip r:embed="rId4">
            <a:alphaModFix/>
          </a:blip>
          <a:stretch>
            <a:fillRect/>
          </a:stretch>
        </p:blipFill>
        <p:spPr>
          <a:xfrm>
            <a:off x="6073775" y="2991297"/>
            <a:ext cx="2623951" cy="209730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5"/>
          <p:cNvSpPr txBox="1"/>
          <p:nvPr/>
        </p:nvSpPr>
        <p:spPr>
          <a:xfrm>
            <a:off x="477025" y="238125"/>
            <a:ext cx="4217100" cy="53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sz="3000">
                <a:solidFill>
                  <a:schemeClr val="dk1"/>
                </a:solidFill>
              </a:rPr>
              <a:t>4.請問你作夢的頻率是?</a:t>
            </a:r>
            <a:endParaRPr sz="3000">
              <a:solidFill>
                <a:schemeClr val="dk1"/>
              </a:solidFill>
            </a:endParaRPr>
          </a:p>
        </p:txBody>
      </p:sp>
      <p:pic>
        <p:nvPicPr>
          <p:cNvPr id="135" name="Google Shape;135;p25" descr="表單回應圖表。題目：4.請問你作夢的頻率是?。回應數：44 則回應。"/>
          <p:cNvPicPr preferRelativeResize="0"/>
          <p:nvPr/>
        </p:nvPicPr>
        <p:blipFill rotWithShape="1">
          <a:blip r:embed="rId4">
            <a:alphaModFix/>
          </a:blip>
          <a:srcRect l="18318" t="30256" r="53341" b="5243"/>
          <a:stretch/>
        </p:blipFill>
        <p:spPr>
          <a:xfrm>
            <a:off x="647253" y="891600"/>
            <a:ext cx="4217022" cy="4251900"/>
          </a:xfrm>
          <a:prstGeom prst="rect">
            <a:avLst/>
          </a:prstGeom>
          <a:noFill/>
          <a:ln>
            <a:noFill/>
          </a:ln>
        </p:spPr>
      </p:pic>
      <p:pic>
        <p:nvPicPr>
          <p:cNvPr id="136" name="Google Shape;136;p25" descr="表單回應圖表。題目：4.請問你作夢的頻率是?。回應數：44 則回應。"/>
          <p:cNvPicPr preferRelativeResize="0"/>
          <p:nvPr/>
        </p:nvPicPr>
        <p:blipFill rotWithShape="1">
          <a:blip r:embed="rId4">
            <a:alphaModFix/>
          </a:blip>
          <a:srcRect l="61167" t="30574" r="21505" b="30574"/>
          <a:stretch/>
        </p:blipFill>
        <p:spPr>
          <a:xfrm>
            <a:off x="4864275" y="891600"/>
            <a:ext cx="3696325" cy="4251900"/>
          </a:xfrm>
          <a:prstGeom prst="rect">
            <a:avLst/>
          </a:prstGeom>
          <a:noFill/>
          <a:ln>
            <a:noFill/>
          </a:ln>
        </p:spPr>
      </p:pic>
      <p:sp>
        <p:nvSpPr>
          <p:cNvPr id="137" name="Google Shape;137;p25"/>
          <p:cNvSpPr/>
          <p:nvPr/>
        </p:nvSpPr>
        <p:spPr>
          <a:xfrm rot="939891">
            <a:off x="2450623" y="1114441"/>
            <a:ext cx="2137699" cy="1483966"/>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p:nvPr/>
        </p:nvSpPr>
        <p:spPr>
          <a:xfrm rot="-757386">
            <a:off x="3102826" y="3216492"/>
            <a:ext cx="1522398" cy="1298656"/>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p:nvPr/>
        </p:nvSpPr>
        <p:spPr>
          <a:xfrm rot="939070">
            <a:off x="5221901" y="4326790"/>
            <a:ext cx="593818" cy="605974"/>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5"/>
          <p:cNvSpPr/>
          <p:nvPr/>
        </p:nvSpPr>
        <p:spPr>
          <a:xfrm rot="939070">
            <a:off x="5221901" y="1113315"/>
            <a:ext cx="593818" cy="605974"/>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7" name="Google Shape;147;p26"/>
          <p:cNvPicPr preferRelativeResize="0"/>
          <p:nvPr/>
        </p:nvPicPr>
        <p:blipFill>
          <a:blip r:embed="rId3">
            <a:alphaModFix/>
          </a:blip>
          <a:stretch>
            <a:fillRect/>
          </a:stretch>
        </p:blipFill>
        <p:spPr>
          <a:xfrm>
            <a:off x="-52975" y="0"/>
            <a:ext cx="9196976" cy="5143500"/>
          </a:xfrm>
          <a:prstGeom prst="rect">
            <a:avLst/>
          </a:prstGeom>
          <a:noFill/>
          <a:ln>
            <a:noFill/>
          </a:ln>
        </p:spPr>
      </p:pic>
      <p:sp>
        <p:nvSpPr>
          <p:cNvPr id="148" name="Google Shape;148;p26"/>
          <p:cNvSpPr txBox="1"/>
          <p:nvPr/>
        </p:nvSpPr>
        <p:spPr>
          <a:xfrm>
            <a:off x="545013" y="345300"/>
            <a:ext cx="8001000" cy="8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3000">
                <a:solidFill>
                  <a:schemeClr val="dk1"/>
                </a:solidFill>
              </a:rPr>
              <a:t>6.你醒來後還會記得你做了甚麼夢嗎?</a:t>
            </a:r>
            <a:endParaRPr sz="3000"/>
          </a:p>
        </p:txBody>
      </p:sp>
      <p:pic>
        <p:nvPicPr>
          <p:cNvPr id="149" name="Google Shape;149;p26" descr="表單回應圖表。題目：6.你醒來後還會記得你做了甚麼夢嗎?。回應數：44 則回應。"/>
          <p:cNvPicPr preferRelativeResize="0"/>
          <p:nvPr/>
        </p:nvPicPr>
        <p:blipFill rotWithShape="1">
          <a:blip r:embed="rId4">
            <a:alphaModFix/>
          </a:blip>
          <a:srcRect l="16444" t="29018" r="47960" b="5639"/>
          <a:stretch/>
        </p:blipFill>
        <p:spPr>
          <a:xfrm>
            <a:off x="545025" y="1017730"/>
            <a:ext cx="4524400" cy="4026875"/>
          </a:xfrm>
          <a:prstGeom prst="rect">
            <a:avLst/>
          </a:prstGeom>
          <a:noFill/>
          <a:ln>
            <a:noFill/>
          </a:ln>
        </p:spPr>
      </p:pic>
      <p:pic>
        <p:nvPicPr>
          <p:cNvPr id="150" name="Google Shape;150;p26" descr="表單回應圖表。題目：6.你醒來後還會記得你做了甚麼夢嗎?。回應數：44 則回應。"/>
          <p:cNvPicPr preferRelativeResize="0"/>
          <p:nvPr/>
        </p:nvPicPr>
        <p:blipFill rotWithShape="1">
          <a:blip r:embed="rId4">
            <a:alphaModFix/>
          </a:blip>
          <a:srcRect l="60885" t="21136" r="17838" b="37997"/>
          <a:stretch/>
        </p:blipFill>
        <p:spPr>
          <a:xfrm>
            <a:off x="4734734" y="1017725"/>
            <a:ext cx="4164591" cy="4026875"/>
          </a:xfrm>
          <a:prstGeom prst="rect">
            <a:avLst/>
          </a:prstGeom>
          <a:noFill/>
          <a:ln>
            <a:noFill/>
          </a:ln>
        </p:spPr>
      </p:pic>
      <p:sp>
        <p:nvSpPr>
          <p:cNvPr id="151" name="Google Shape;151;p26"/>
          <p:cNvSpPr/>
          <p:nvPr/>
        </p:nvSpPr>
        <p:spPr>
          <a:xfrm rot="-786133">
            <a:off x="685749" y="1164580"/>
            <a:ext cx="3017350" cy="158668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52" name="Google Shape;152;p26"/>
          <p:cNvSpPr/>
          <p:nvPr/>
        </p:nvSpPr>
        <p:spPr>
          <a:xfrm rot="939070">
            <a:off x="5089651" y="3266640"/>
            <a:ext cx="593818" cy="605974"/>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9" name="Google Shape;159;p27"/>
          <p:cNvPicPr preferRelativeResize="0"/>
          <p:nvPr/>
        </p:nvPicPr>
        <p:blipFill>
          <a:blip r:embed="rId3">
            <a:alphaModFix/>
          </a:blip>
          <a:stretch>
            <a:fillRect/>
          </a:stretch>
        </p:blipFill>
        <p:spPr>
          <a:xfrm>
            <a:off x="0" y="-3701"/>
            <a:ext cx="9143999" cy="5150893"/>
          </a:xfrm>
          <a:prstGeom prst="rect">
            <a:avLst/>
          </a:prstGeom>
          <a:noFill/>
          <a:ln>
            <a:noFill/>
          </a:ln>
        </p:spPr>
      </p:pic>
      <p:sp>
        <p:nvSpPr>
          <p:cNvPr id="160" name="Google Shape;160;p27"/>
          <p:cNvSpPr txBox="1"/>
          <p:nvPr/>
        </p:nvSpPr>
        <p:spPr>
          <a:xfrm>
            <a:off x="428600" y="247675"/>
            <a:ext cx="8120100" cy="9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3000">
                <a:solidFill>
                  <a:schemeClr val="dk1"/>
                </a:solidFill>
              </a:rPr>
              <a:t>7.請問夢中的內容大多以什麼為主?</a:t>
            </a:r>
            <a:endParaRPr sz="3000"/>
          </a:p>
        </p:txBody>
      </p:sp>
      <p:pic>
        <p:nvPicPr>
          <p:cNvPr id="161" name="Google Shape;161;p27" descr="表單回應圖表。題目：7.請問夢中的內容大多以什麼為主?(可複選)。回應數：39 則回應。"/>
          <p:cNvPicPr preferRelativeResize="0"/>
          <p:nvPr/>
        </p:nvPicPr>
        <p:blipFill rotWithShape="1">
          <a:blip r:embed="rId4">
            <a:alphaModFix/>
          </a:blip>
          <a:srcRect l="16797" t="18767" r="4746" b="7977"/>
          <a:stretch/>
        </p:blipFill>
        <p:spPr>
          <a:xfrm>
            <a:off x="619125" y="929324"/>
            <a:ext cx="7905775" cy="4124025"/>
          </a:xfrm>
          <a:prstGeom prst="rect">
            <a:avLst/>
          </a:prstGeom>
          <a:noFill/>
          <a:ln>
            <a:noFill/>
          </a:ln>
        </p:spPr>
      </p:pic>
      <p:sp>
        <p:nvSpPr>
          <p:cNvPr id="162" name="Google Shape;162;p27"/>
          <p:cNvSpPr/>
          <p:nvPr/>
        </p:nvSpPr>
        <p:spPr>
          <a:xfrm>
            <a:off x="619125" y="2317550"/>
            <a:ext cx="804000" cy="342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a:off x="619125" y="2829925"/>
            <a:ext cx="804000" cy="342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619125" y="4147650"/>
            <a:ext cx="804000" cy="342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P spid="1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1" name="Google Shape;171;p28"/>
          <p:cNvPicPr preferRelativeResize="0"/>
          <p:nvPr/>
        </p:nvPicPr>
        <p:blipFill>
          <a:blip r:embed="rId3">
            <a:alphaModFix/>
          </a:blip>
          <a:stretch>
            <a:fillRect/>
          </a:stretch>
        </p:blipFill>
        <p:spPr>
          <a:xfrm>
            <a:off x="27524" y="0"/>
            <a:ext cx="9088951" cy="5143499"/>
          </a:xfrm>
          <a:prstGeom prst="rect">
            <a:avLst/>
          </a:prstGeom>
          <a:noFill/>
          <a:ln>
            <a:noFill/>
          </a:ln>
        </p:spPr>
      </p:pic>
      <p:pic>
        <p:nvPicPr>
          <p:cNvPr id="172" name="Google Shape;172;p28"/>
          <p:cNvPicPr preferRelativeResize="0"/>
          <p:nvPr/>
        </p:nvPicPr>
        <p:blipFill>
          <a:blip r:embed="rId4">
            <a:alphaModFix/>
          </a:blip>
          <a:stretch>
            <a:fillRect/>
          </a:stretch>
        </p:blipFill>
        <p:spPr>
          <a:xfrm>
            <a:off x="563300" y="247050"/>
            <a:ext cx="7902481" cy="4649400"/>
          </a:xfrm>
          <a:prstGeom prst="rect">
            <a:avLst/>
          </a:prstGeom>
          <a:noFill/>
          <a:ln>
            <a:noFill/>
          </a:ln>
        </p:spPr>
      </p:pic>
      <p:sp>
        <p:nvSpPr>
          <p:cNvPr id="173" name="Google Shape;173;p28"/>
          <p:cNvSpPr/>
          <p:nvPr/>
        </p:nvSpPr>
        <p:spPr>
          <a:xfrm rot="-591">
            <a:off x="1028367" y="2126099"/>
            <a:ext cx="1744800" cy="8913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rot="-995974">
            <a:off x="3585916" y="3330899"/>
            <a:ext cx="1404013" cy="801472"/>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rot="938655">
            <a:off x="5881656" y="2879729"/>
            <a:ext cx="329299" cy="273543"/>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rot="937196">
            <a:off x="5860756" y="3575527"/>
            <a:ext cx="326456" cy="312197"/>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p:nvPr/>
        </p:nvSpPr>
        <p:spPr>
          <a:xfrm>
            <a:off x="2549900" y="314750"/>
            <a:ext cx="1113000" cy="6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400"/>
              <a:t>9.</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P spid="175" grpId="0" animBg="1"/>
      <p:bldP spid="1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29"/>
          <p:cNvSpPr txBox="1"/>
          <p:nvPr/>
        </p:nvSpPr>
        <p:spPr>
          <a:xfrm>
            <a:off x="565825" y="454050"/>
            <a:ext cx="7970400" cy="77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4800" b="1" dirty="0">
                <a:solidFill>
                  <a:schemeClr val="dk1"/>
                </a:solidFill>
              </a:rPr>
              <a:t>結論</a:t>
            </a:r>
            <a:endParaRPr sz="4800" b="1" dirty="0"/>
          </a:p>
        </p:txBody>
      </p:sp>
      <p:sp>
        <p:nvSpPr>
          <p:cNvPr id="183" name="Google Shape;183;p29"/>
          <p:cNvSpPr txBox="1"/>
          <p:nvPr/>
        </p:nvSpPr>
        <p:spPr>
          <a:xfrm>
            <a:off x="565825" y="1278325"/>
            <a:ext cx="8068200" cy="37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2900" dirty="0"/>
              <a:t>1.做夢時眼球會快速轉動。</a:t>
            </a:r>
            <a:endParaRPr sz="2900" dirty="0"/>
          </a:p>
          <a:p>
            <a:pPr marL="0" lvl="0" indent="0" algn="l" rtl="0">
              <a:spcBef>
                <a:spcPts val="0"/>
              </a:spcBef>
              <a:spcAft>
                <a:spcPts val="0"/>
              </a:spcAft>
              <a:buClr>
                <a:schemeClr val="dk1"/>
              </a:buClr>
              <a:buSzPts val="1100"/>
              <a:buFont typeface="Arial"/>
              <a:buNone/>
            </a:pPr>
            <a:r>
              <a:rPr lang="zh-TW" sz="2900" dirty="0"/>
              <a:t>2.夢是潛意識裡深藏的某部份記憶。</a:t>
            </a:r>
            <a:endParaRPr sz="2900" dirty="0"/>
          </a:p>
          <a:p>
            <a:pPr marL="0" lvl="0" indent="0" algn="l" rtl="0">
              <a:spcBef>
                <a:spcPts val="0"/>
              </a:spcBef>
              <a:spcAft>
                <a:spcPts val="0"/>
              </a:spcAft>
              <a:buClr>
                <a:schemeClr val="dk1"/>
              </a:buClr>
              <a:buSzPts val="1100"/>
              <a:buFont typeface="Arial"/>
              <a:buNone/>
            </a:pPr>
            <a:r>
              <a:rPr lang="zh-TW" sz="2900" dirty="0"/>
              <a:t>3.國中生作朋友型、校園型和其他型的夢境則是最高的。</a:t>
            </a:r>
            <a:endParaRPr sz="2900" dirty="0"/>
          </a:p>
          <a:p>
            <a:pPr marL="0" lvl="0" indent="0" algn="l" rtl="0">
              <a:spcBef>
                <a:spcPts val="0"/>
              </a:spcBef>
              <a:spcAft>
                <a:spcPts val="0"/>
              </a:spcAft>
              <a:buClr>
                <a:schemeClr val="dk1"/>
              </a:buClr>
              <a:buSzPts val="1100"/>
              <a:buFont typeface="Arial"/>
              <a:buNone/>
            </a:pPr>
            <a:r>
              <a:rPr lang="zh-TW" sz="2900" dirty="0"/>
              <a:t>4.有一半以上的人是因為「太累」而較容易進入夢鄉。</a:t>
            </a:r>
            <a:endParaRPr sz="2900" dirty="0"/>
          </a:p>
          <a:p>
            <a:pPr marL="0" lvl="0" indent="0" algn="l" rtl="0">
              <a:spcBef>
                <a:spcPts val="0"/>
              </a:spcBef>
              <a:spcAft>
                <a:spcPts val="0"/>
              </a:spcAft>
              <a:buNone/>
            </a:pPr>
            <a:r>
              <a:rPr lang="zh-TW" sz="2900" dirty="0"/>
              <a:t>5.可以使用「印象深刻」和「告訴自己」來控制夢境。</a:t>
            </a:r>
            <a:endParaRPr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1000"/>
                                        <p:tgtEl>
                                          <p:spTgt spid="182">
                                            <p:txEl>
                                              <p:pRg st="0" end="0"/>
                                            </p:txEl>
                                          </p:spTgt>
                                        </p:tgtEl>
                                      </p:cBhvr>
                                    </p:animEffect>
                                    <p:anim calcmode="lin" valueType="num">
                                      <p:cBhvr>
                                        <p:cTn id="8"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0"/>
          <p:cNvSpPr txBox="1"/>
          <p:nvPr/>
        </p:nvSpPr>
        <p:spPr>
          <a:xfrm>
            <a:off x="373350" y="135075"/>
            <a:ext cx="8068200" cy="8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4800"/>
              <a:t>謝謝大家~</a:t>
            </a:r>
            <a:endParaRPr sz="4800"/>
          </a:p>
        </p:txBody>
      </p:sp>
      <p:pic>
        <p:nvPicPr>
          <p:cNvPr id="189" name="Google Shape;189;p30"/>
          <p:cNvPicPr preferRelativeResize="0"/>
          <p:nvPr/>
        </p:nvPicPr>
        <p:blipFill>
          <a:blip r:embed="rId4">
            <a:alphaModFix/>
          </a:blip>
          <a:stretch>
            <a:fillRect/>
          </a:stretch>
        </p:blipFill>
        <p:spPr>
          <a:xfrm>
            <a:off x="2520475" y="994275"/>
            <a:ext cx="4514850" cy="38385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56100" y="2233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4800" dirty="0">
                <a:solidFill>
                  <a:srgbClr val="000000"/>
                </a:solidFill>
              </a:rPr>
              <a:t>我們每天晚上都會做夢，每次做的夢都不一樣。夢到底是怎麼來的?</a:t>
            </a:r>
            <a:endParaRPr sz="4800" b="1" dirty="0">
              <a:solidFill>
                <a:srgbClr val="000000"/>
              </a:solidFill>
              <a:latin typeface="PMingLiu"/>
              <a:ea typeface="PMingLiu"/>
              <a:cs typeface="PMingLiu"/>
              <a:sym typeface="PMingLiu"/>
            </a:endParaRPr>
          </a:p>
        </p:txBody>
      </p:sp>
      <p:pic>
        <p:nvPicPr>
          <p:cNvPr id="61" name="Google Shape;61;p14"/>
          <p:cNvPicPr preferRelativeResize="0"/>
          <p:nvPr/>
        </p:nvPicPr>
        <p:blipFill>
          <a:blip r:embed="rId4">
            <a:alphaModFix/>
          </a:blip>
          <a:stretch>
            <a:fillRect/>
          </a:stretch>
        </p:blipFill>
        <p:spPr>
          <a:xfrm>
            <a:off x="4246875" y="1928625"/>
            <a:ext cx="4387324" cy="2924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2"/>
            <a:ext cx="9144000" cy="5150884"/>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0" cy="919837"/>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3529"/>
            <a:ext cx="9144000" cy="4219971"/>
          </a:xfrm>
          <a:prstGeom prst="rect">
            <a:avLst/>
          </a:prstGeom>
        </p:spPr>
      </p:pic>
    </p:spTree>
    <p:extLst>
      <p:ext uri="{BB962C8B-B14F-4D97-AF65-F5344CB8AC3E}">
        <p14:creationId xmlns:p14="http://schemas.microsoft.com/office/powerpoint/2010/main" val="58884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4">
            <a:alphaModFix/>
          </a:blip>
          <a:srcRect t="16759" b="16812"/>
          <a:stretch/>
        </p:blipFill>
        <p:spPr>
          <a:xfrm>
            <a:off x="0" y="1504750"/>
            <a:ext cx="9144000" cy="2918300"/>
          </a:xfrm>
          <a:prstGeom prst="rect">
            <a:avLst/>
          </a:prstGeom>
          <a:noFill/>
          <a:ln>
            <a:noFill/>
          </a:ln>
        </p:spPr>
      </p:pic>
      <p:pic>
        <p:nvPicPr>
          <p:cNvPr id="72" name="Google Shape;72;p16"/>
          <p:cNvPicPr preferRelativeResize="0"/>
          <p:nvPr/>
        </p:nvPicPr>
        <p:blipFill rotWithShape="1">
          <a:blip r:embed="rId5">
            <a:alphaModFix/>
          </a:blip>
          <a:srcRect r="891"/>
          <a:stretch/>
        </p:blipFill>
        <p:spPr>
          <a:xfrm>
            <a:off x="0" y="-4"/>
            <a:ext cx="9144000" cy="7501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73050" y="45742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4800" b="1" dirty="0"/>
              <a:t>夢</a:t>
            </a:r>
            <a:endParaRPr sz="4800" b="1" dirty="0"/>
          </a:p>
        </p:txBody>
      </p:sp>
      <p:sp>
        <p:nvSpPr>
          <p:cNvPr id="78" name="Google Shape;78;p17"/>
          <p:cNvSpPr txBox="1">
            <a:spLocks noGrp="1"/>
          </p:cNvSpPr>
          <p:nvPr>
            <p:ph type="body" idx="1"/>
          </p:nvPr>
        </p:nvSpPr>
        <p:spPr>
          <a:xfrm>
            <a:off x="473050" y="1228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dirty="0">
              <a:solidFill>
                <a:srgbClr val="222222"/>
              </a:solidFill>
              <a:highlight>
                <a:srgbClr val="FFFFFF"/>
              </a:highlight>
              <a:latin typeface="Arial"/>
              <a:ea typeface="Arial"/>
              <a:cs typeface="Arial"/>
              <a:sym typeface="Arial"/>
            </a:endParaRPr>
          </a:p>
          <a:p>
            <a:pPr marL="0" lvl="0" indent="0" algn="l" rtl="0">
              <a:spcBef>
                <a:spcPts val="0"/>
              </a:spcBef>
              <a:spcAft>
                <a:spcPts val="1600"/>
              </a:spcAft>
              <a:buNone/>
            </a:pPr>
            <a:r>
              <a:rPr lang="zh-TW" sz="3600" dirty="0">
                <a:solidFill>
                  <a:srgbClr val="000000"/>
                </a:solidFill>
              </a:rPr>
              <a:t>夢是一種主體經驗，是潛意識裡深藏的某部份記憶人在某些階段的睡眠時產生的想像中的影像、聲音、思考或感覺。而一個人一天至少會做2個夢以上。</a:t>
            </a:r>
            <a:endParaRPr sz="3600" b="1" dirty="0">
              <a:solidFill>
                <a:srgbClr val="000000"/>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20050" y="211100"/>
            <a:ext cx="3517200" cy="7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4800" b="1" dirty="0" smtClean="0"/>
              <a:t>快速動眼期</a:t>
            </a:r>
            <a:endParaRPr sz="4800" b="1" dirty="0">
              <a:solidFill>
                <a:srgbClr val="000000"/>
              </a:solidFill>
            </a:endParaRPr>
          </a:p>
        </p:txBody>
      </p:sp>
      <p:sp>
        <p:nvSpPr>
          <p:cNvPr id="84" name="Google Shape;84;p18"/>
          <p:cNvSpPr txBox="1">
            <a:spLocks noGrp="1"/>
          </p:cNvSpPr>
          <p:nvPr>
            <p:ph type="body" idx="1"/>
          </p:nvPr>
        </p:nvSpPr>
        <p:spPr>
          <a:xfrm>
            <a:off x="286375" y="1086125"/>
            <a:ext cx="5979600" cy="362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3000" dirty="0">
                <a:solidFill>
                  <a:srgbClr val="000000"/>
                </a:solidFill>
              </a:rPr>
              <a:t>1953年阿瑟林斯基（Aserinsky）在一次偶然的機會，觀察到他的小孩在睡覺時眼睛雖然閉著，但每隔一段時間就會快速轉動，轉了一陣子後又不轉了，再過大約一小時又開始轉動。</a:t>
            </a:r>
            <a:endParaRPr sz="3000" dirty="0">
              <a:solidFill>
                <a:srgbClr val="000000"/>
              </a:solidFill>
            </a:endParaRPr>
          </a:p>
        </p:txBody>
      </p:sp>
      <p:pic>
        <p:nvPicPr>
          <p:cNvPr id="85" name="Google Shape;85;p18"/>
          <p:cNvPicPr preferRelativeResize="0"/>
          <p:nvPr/>
        </p:nvPicPr>
        <p:blipFill rotWithShape="1">
          <a:blip r:embed="rId4">
            <a:alphaModFix/>
          </a:blip>
          <a:srcRect l="50881"/>
          <a:stretch/>
        </p:blipFill>
        <p:spPr>
          <a:xfrm>
            <a:off x="6489494" y="1530350"/>
            <a:ext cx="2212975" cy="2457450"/>
          </a:xfrm>
          <a:prstGeom prst="rect">
            <a:avLst/>
          </a:prstGeom>
          <a:noFill/>
          <a:ln>
            <a:noFill/>
          </a:ln>
        </p:spPr>
      </p:pic>
      <p:sp>
        <p:nvSpPr>
          <p:cNvPr id="86" name="Google Shape;86;p18"/>
          <p:cNvSpPr txBox="1"/>
          <p:nvPr/>
        </p:nvSpPr>
        <p:spPr>
          <a:xfrm>
            <a:off x="6119275" y="3995700"/>
            <a:ext cx="2921700" cy="107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zh-TW" sz="2400" dirty="0">
                <a:solidFill>
                  <a:schemeClr val="dk1"/>
                </a:solidFill>
              </a:rPr>
              <a:t> 1953年阿瑟林斯基</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9"/>
          <p:cNvSpPr txBox="1"/>
          <p:nvPr/>
        </p:nvSpPr>
        <p:spPr>
          <a:xfrm>
            <a:off x="705213" y="136800"/>
            <a:ext cx="7605900" cy="9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4800" b="1" dirty="0">
                <a:solidFill>
                  <a:schemeClr val="dk1"/>
                </a:solidFill>
              </a:rPr>
              <a:t>下圖為睡眠階段的變化</a:t>
            </a:r>
            <a:endParaRPr dirty="0"/>
          </a:p>
        </p:txBody>
      </p:sp>
      <p:pic>
        <p:nvPicPr>
          <p:cNvPr id="92" name="Google Shape;92;p19"/>
          <p:cNvPicPr preferRelativeResize="0"/>
          <p:nvPr/>
        </p:nvPicPr>
        <p:blipFill>
          <a:blip r:embed="rId4">
            <a:alphaModFix/>
          </a:blip>
          <a:stretch>
            <a:fillRect/>
          </a:stretch>
        </p:blipFill>
        <p:spPr>
          <a:xfrm>
            <a:off x="705225" y="1018175"/>
            <a:ext cx="7104575" cy="3935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43950" y="299575"/>
            <a:ext cx="8520600" cy="9216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3600" b="1" dirty="0">
                <a:solidFill>
                  <a:srgbClr val="000000"/>
                </a:solidFill>
              </a:rPr>
              <a:t>夢的分類</a:t>
            </a:r>
            <a:endParaRPr sz="3600" dirty="0">
              <a:solidFill>
                <a:srgbClr val="000000"/>
              </a:solidFill>
            </a:endParaRPr>
          </a:p>
        </p:txBody>
      </p:sp>
      <p:sp>
        <p:nvSpPr>
          <p:cNvPr id="98" name="Google Shape;98;p20"/>
          <p:cNvSpPr txBox="1">
            <a:spLocks noGrp="1"/>
          </p:cNvSpPr>
          <p:nvPr>
            <p:ph type="body" idx="1"/>
          </p:nvPr>
        </p:nvSpPr>
        <p:spPr>
          <a:xfrm>
            <a:off x="253875" y="1221175"/>
            <a:ext cx="8520600" cy="415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zh-TW" sz="3000" dirty="0">
                <a:solidFill>
                  <a:srgbClr val="000000"/>
                </a:solidFill>
                <a:latin typeface="Arial"/>
                <a:ea typeface="Arial"/>
                <a:cs typeface="Arial"/>
                <a:sym typeface="Arial"/>
              </a:rPr>
              <a:t>1</a:t>
            </a:r>
            <a:r>
              <a:rPr lang="zh-TW" sz="3000" dirty="0">
                <a:solidFill>
                  <a:srgbClr val="000000"/>
                </a:solidFill>
              </a:rPr>
              <a:t>.預知夢        4.生理夢</a:t>
            </a:r>
            <a:endParaRPr sz="3000" dirty="0">
              <a:solidFill>
                <a:srgbClr val="000000"/>
              </a:solidFill>
            </a:endParaRPr>
          </a:p>
          <a:p>
            <a:pPr marL="0" lvl="0" indent="0" algn="l" rtl="0">
              <a:spcBef>
                <a:spcPts val="0"/>
              </a:spcBef>
              <a:spcAft>
                <a:spcPts val="0"/>
              </a:spcAft>
              <a:buNone/>
            </a:pPr>
            <a:endParaRPr sz="3000" dirty="0">
              <a:solidFill>
                <a:srgbClr val="000000"/>
              </a:solidFill>
            </a:endParaRPr>
          </a:p>
          <a:p>
            <a:pPr marL="0" lvl="0" indent="0" algn="l" rtl="0">
              <a:spcBef>
                <a:spcPts val="1600"/>
              </a:spcBef>
              <a:spcAft>
                <a:spcPts val="0"/>
              </a:spcAft>
              <a:buNone/>
            </a:pPr>
            <a:r>
              <a:rPr lang="zh-TW" sz="3000" dirty="0">
                <a:solidFill>
                  <a:srgbClr val="000000"/>
                </a:solidFill>
              </a:rPr>
              <a:t>2.心理夢        5.白日夢</a:t>
            </a:r>
            <a:endParaRPr sz="3000" dirty="0">
              <a:solidFill>
                <a:srgbClr val="000000"/>
              </a:solidFill>
            </a:endParaRPr>
          </a:p>
          <a:p>
            <a:pPr marL="0" lvl="0" indent="0" algn="l" rtl="0">
              <a:spcBef>
                <a:spcPts val="1600"/>
              </a:spcBef>
              <a:spcAft>
                <a:spcPts val="0"/>
              </a:spcAft>
              <a:buNone/>
            </a:pPr>
            <a:endParaRPr sz="3000" dirty="0" smtClean="0">
              <a:solidFill>
                <a:srgbClr val="000000"/>
              </a:solidFill>
            </a:endParaRPr>
          </a:p>
          <a:p>
            <a:pPr marL="0" lvl="0" indent="0">
              <a:spcBef>
                <a:spcPts val="1600"/>
              </a:spcBef>
              <a:spcAft>
                <a:spcPts val="1600"/>
              </a:spcAft>
              <a:buNone/>
            </a:pPr>
            <a:r>
              <a:rPr lang="zh-TW" sz="3000" dirty="0" smtClean="0">
                <a:solidFill>
                  <a:srgbClr val="000000"/>
                </a:solidFill>
              </a:rPr>
              <a:t>3</a:t>
            </a:r>
            <a:r>
              <a:rPr lang="zh-TW" sz="3000" dirty="0">
                <a:solidFill>
                  <a:srgbClr val="000000"/>
                </a:solidFill>
              </a:rPr>
              <a:t>.憶想夢        6.清明</a:t>
            </a:r>
            <a:r>
              <a:rPr lang="zh-TW" sz="3000" dirty="0" smtClean="0">
                <a:solidFill>
                  <a:srgbClr val="000000"/>
                </a:solidFill>
              </a:rPr>
              <a:t>夢</a:t>
            </a:r>
            <a:r>
              <a:rPr lang="en-US" altLang="zh-TW" sz="3000" dirty="0">
                <a:solidFill>
                  <a:srgbClr val="000000"/>
                </a:solidFill>
              </a:rPr>
              <a:t>       </a:t>
            </a:r>
            <a:r>
              <a:rPr lang="en-US" altLang="zh-TW" sz="3000" dirty="0">
                <a:solidFill>
                  <a:schemeClr val="accent5">
                    <a:lumMod val="75000"/>
                  </a:schemeClr>
                </a:solidFill>
              </a:rPr>
              <a:t>(</a:t>
            </a:r>
            <a:r>
              <a:rPr lang="zh-TW" altLang="en-US" sz="3000" dirty="0">
                <a:solidFill>
                  <a:schemeClr val="accent5">
                    <a:lumMod val="75000"/>
                  </a:schemeClr>
                </a:solidFill>
              </a:rPr>
              <a:t>出自</a:t>
            </a:r>
            <a:r>
              <a:rPr lang="en-US" altLang="zh-TW" sz="3000" dirty="0">
                <a:solidFill>
                  <a:schemeClr val="accent5">
                    <a:lumMod val="75000"/>
                  </a:schemeClr>
                </a:solidFill>
              </a:rPr>
              <a:t>:</a:t>
            </a:r>
            <a:r>
              <a:rPr lang="zh-TW" altLang="en-US" sz="3000" dirty="0">
                <a:solidFill>
                  <a:schemeClr val="accent5">
                    <a:lumMod val="75000"/>
                  </a:schemeClr>
                </a:solidFill>
              </a:rPr>
              <a:t>維基百</a:t>
            </a:r>
            <a:r>
              <a:rPr lang="zh-TW" altLang="en-US" sz="3000" dirty="0" smtClean="0">
                <a:solidFill>
                  <a:schemeClr val="accent5">
                    <a:lumMod val="75000"/>
                  </a:schemeClr>
                </a:solidFill>
              </a:rPr>
              <a:t>科</a:t>
            </a:r>
            <a:r>
              <a:rPr lang="en-US" altLang="zh-TW" sz="3000" dirty="0" smtClean="0">
                <a:solidFill>
                  <a:schemeClr val="accent5">
                    <a:lumMod val="75000"/>
                  </a:schemeClr>
                </a:solidFill>
              </a:rPr>
              <a:t>)</a:t>
            </a:r>
            <a:endParaRPr sz="3000" dirty="0">
              <a:solidFill>
                <a:schemeClr val="accent5">
                  <a:lumMod val="75000"/>
                </a:schemeClr>
              </a:solidFill>
            </a:endParaRPr>
          </a:p>
        </p:txBody>
      </p:sp>
      <p:pic>
        <p:nvPicPr>
          <p:cNvPr id="99" name="Google Shape;99;p20"/>
          <p:cNvPicPr preferRelativeResize="0"/>
          <p:nvPr/>
        </p:nvPicPr>
        <p:blipFill rotWithShape="1">
          <a:blip r:embed="rId4">
            <a:alphaModFix/>
          </a:blip>
          <a:srcRect b="8567"/>
          <a:stretch/>
        </p:blipFill>
        <p:spPr>
          <a:xfrm rot="-1112349">
            <a:off x="5391154" y="1371835"/>
            <a:ext cx="2080818" cy="25269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104" name="Google Shape;104;p21"/>
          <p:cNvPicPr preferRelativeResize="0"/>
          <p:nvPr/>
        </p:nvPicPr>
        <p:blipFill>
          <a:blip r:embed="rId4">
            <a:alphaModFix/>
          </a:blip>
          <a:stretch>
            <a:fillRect/>
          </a:stretch>
        </p:blipFill>
        <p:spPr>
          <a:xfrm rot="735438">
            <a:off x="5274203" y="924403"/>
            <a:ext cx="3591154" cy="3010571"/>
          </a:xfrm>
          <a:prstGeom prst="rect">
            <a:avLst/>
          </a:prstGeom>
          <a:noFill/>
          <a:ln>
            <a:noFill/>
          </a:ln>
        </p:spPr>
      </p:pic>
      <p:sp>
        <p:nvSpPr>
          <p:cNvPr id="105" name="Google Shape;105;p21"/>
          <p:cNvSpPr txBox="1">
            <a:spLocks noGrp="1"/>
          </p:cNvSpPr>
          <p:nvPr>
            <p:ph type="title"/>
          </p:nvPr>
        </p:nvSpPr>
        <p:spPr>
          <a:xfrm>
            <a:off x="267000" y="293400"/>
            <a:ext cx="3135000" cy="87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4800"/>
              <a:t>夢的情境</a:t>
            </a:r>
            <a:endParaRPr sz="4800"/>
          </a:p>
        </p:txBody>
      </p:sp>
      <p:sp>
        <p:nvSpPr>
          <p:cNvPr id="106" name="Google Shape;106;p21"/>
          <p:cNvSpPr txBox="1">
            <a:spLocks noGrp="1"/>
          </p:cNvSpPr>
          <p:nvPr>
            <p:ph type="body" idx="1"/>
          </p:nvPr>
        </p:nvSpPr>
        <p:spPr>
          <a:xfrm>
            <a:off x="211150" y="13483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000" dirty="0">
                <a:solidFill>
                  <a:srgbClr val="000000"/>
                </a:solidFill>
              </a:rPr>
              <a:t>1.家庭型             5.校園型</a:t>
            </a:r>
            <a:endParaRPr sz="3000" dirty="0">
              <a:solidFill>
                <a:srgbClr val="000000"/>
              </a:solidFill>
            </a:endParaRPr>
          </a:p>
          <a:p>
            <a:pPr marL="0" lvl="0" indent="0" algn="l" rtl="0">
              <a:spcBef>
                <a:spcPts val="1600"/>
              </a:spcBef>
              <a:spcAft>
                <a:spcPts val="0"/>
              </a:spcAft>
              <a:buNone/>
            </a:pPr>
            <a:r>
              <a:rPr lang="zh-TW" sz="3000" dirty="0">
                <a:solidFill>
                  <a:srgbClr val="000000"/>
                </a:solidFill>
              </a:rPr>
              <a:t>2.詭異型             6.奇幻型</a:t>
            </a:r>
            <a:endParaRPr sz="3000" dirty="0">
              <a:solidFill>
                <a:srgbClr val="000000"/>
              </a:solidFill>
            </a:endParaRPr>
          </a:p>
          <a:p>
            <a:pPr marL="0" lvl="0" indent="0" algn="l" rtl="0">
              <a:spcBef>
                <a:spcPts val="1600"/>
              </a:spcBef>
              <a:spcAft>
                <a:spcPts val="0"/>
              </a:spcAft>
              <a:buNone/>
            </a:pPr>
            <a:r>
              <a:rPr lang="zh-TW" sz="3000" dirty="0">
                <a:solidFill>
                  <a:srgbClr val="000000"/>
                </a:solidFill>
              </a:rPr>
              <a:t>3.朋友型             7.課業型</a:t>
            </a:r>
            <a:endParaRPr sz="3000" dirty="0">
              <a:solidFill>
                <a:srgbClr val="000000"/>
              </a:solidFill>
            </a:endParaRPr>
          </a:p>
          <a:p>
            <a:pPr marL="0" lvl="0" indent="0" algn="l" rtl="0">
              <a:spcBef>
                <a:spcPts val="1600"/>
              </a:spcBef>
              <a:spcAft>
                <a:spcPts val="1600"/>
              </a:spcAft>
              <a:buNone/>
            </a:pPr>
            <a:r>
              <a:rPr lang="zh-TW" sz="3000" dirty="0">
                <a:solidFill>
                  <a:srgbClr val="000000"/>
                </a:solidFill>
              </a:rPr>
              <a:t>4.感情型             8.目標</a:t>
            </a:r>
            <a:r>
              <a:rPr lang="zh-TW" sz="3000" dirty="0" smtClean="0">
                <a:solidFill>
                  <a:srgbClr val="000000"/>
                </a:solidFill>
              </a:rPr>
              <a:t>型</a:t>
            </a:r>
            <a:endParaRPr lang="en-US" altLang="zh-TW" sz="3000" dirty="0" smtClean="0">
              <a:solidFill>
                <a:srgbClr val="000000"/>
              </a:solidFill>
            </a:endParaRPr>
          </a:p>
          <a:p>
            <a:pPr marL="114300" indent="0">
              <a:buNone/>
            </a:pPr>
            <a:r>
              <a:rPr lang="en-US" altLang="zh-TW" dirty="0" smtClean="0">
                <a:hlinkClick r:id="rId5"/>
              </a:rPr>
              <a:t>(</a:t>
            </a:r>
            <a:r>
              <a:rPr lang="zh-TW" altLang="en-US" dirty="0" smtClean="0">
                <a:hlinkClick r:id="rId5"/>
              </a:rPr>
              <a:t>自出</a:t>
            </a:r>
            <a:r>
              <a:rPr lang="en-US" altLang="zh-TW" dirty="0" smtClean="0">
                <a:hlinkClick r:id="rId5"/>
              </a:rPr>
              <a:t>:http</a:t>
            </a:r>
            <a:r>
              <a:rPr lang="en-US" altLang="zh-TW" dirty="0">
                <a:hlinkClick r:id="rId5"/>
              </a:rPr>
              <a:t>://</a:t>
            </a:r>
            <a:r>
              <a:rPr lang="en-US" altLang="zh-TW" dirty="0" smtClean="0">
                <a:hlinkClick r:id="rId5"/>
              </a:rPr>
              <a:t>www.shs.edu.tw/works/essay/2013/11/2013111113000043.pdf</a:t>
            </a:r>
            <a:r>
              <a:rPr lang="en-US" altLang="zh-TW" dirty="0">
                <a:hlinkClick r:id="rId5"/>
              </a:rPr>
              <a:t>)</a:t>
            </a:r>
            <a:endParaRPr lang="en-US" altLang="zh-TW"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468</Words>
  <Application>Microsoft Office PowerPoint</Application>
  <PresentationFormat>如螢幕大小 (16:9)</PresentationFormat>
  <Paragraphs>42</Paragraphs>
  <Slides>18</Slides>
  <Notes>17</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18</vt:i4>
      </vt:variant>
    </vt:vector>
  </HeadingPairs>
  <TitlesOfParts>
    <vt:vector size="21" baseType="lpstr">
      <vt:lpstr>PMingLiu</vt:lpstr>
      <vt:lpstr>Arial</vt:lpstr>
      <vt:lpstr>Simple Light</vt:lpstr>
      <vt:lpstr>魂牽「夢」縈</vt:lpstr>
      <vt:lpstr>PowerPoint 簡報</vt:lpstr>
      <vt:lpstr>PowerPoint 簡報</vt:lpstr>
      <vt:lpstr>PowerPoint 簡報</vt:lpstr>
      <vt:lpstr>夢</vt:lpstr>
      <vt:lpstr>快速動眼期</vt:lpstr>
      <vt:lpstr>PowerPoint 簡報</vt:lpstr>
      <vt:lpstr>夢的分類</vt:lpstr>
      <vt:lpstr>夢的情境</vt:lpstr>
      <vt:lpstr>控制「夢」、控夢師 </vt:lpstr>
      <vt:lpstr>PowerPoint 簡報</vt:lpstr>
      <vt:lpstr>問卷調查法 </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魂牽「夢」縈</dc:title>
  <cp:lastModifiedBy>User</cp:lastModifiedBy>
  <cp:revision>4</cp:revision>
  <dcterms:modified xsi:type="dcterms:W3CDTF">2018-10-31T11:30:28Z</dcterms:modified>
</cp:coreProperties>
</file>