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theme/themeOverride6.xml" ContentType="application/vnd.openxmlformats-officedocument.themeOverride+xml"/>
  <Override PartName="/ppt/charts/chart11.xml" ContentType="application/vnd.openxmlformats-officedocument.drawingml.chart+xml"/>
  <Override PartName="/ppt/notesSlides/notesSlide6.xml" ContentType="application/vnd.openxmlformats-officedocument.presentationml.notesSlide+xml"/>
  <Override PartName="/ppt/charts/chart12.xml" ContentType="application/vnd.openxmlformats-officedocument.drawingml.chart+xml"/>
  <Override PartName="/ppt/theme/themeOverride7.xml" ContentType="application/vnd.openxmlformats-officedocument.themeOverride+xml"/>
  <Override PartName="/ppt/charts/chart13.xml" ContentType="application/vnd.openxmlformats-officedocument.drawingml.chart+xml"/>
  <Override PartName="/ppt/theme/themeOverride8.xml" ContentType="application/vnd.openxmlformats-officedocument.themeOverride+xml"/>
  <Override PartName="/ppt/charts/chart14.xml" ContentType="application/vnd.openxmlformats-officedocument.drawingml.chart+xml"/>
  <Override PartName="/ppt/theme/themeOverride9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5.xml" ContentType="application/vnd.openxmlformats-officedocument.drawingml.chart+xml"/>
  <Override PartName="/ppt/theme/themeOverride10.xml" ContentType="application/vnd.openxmlformats-officedocument.themeOverr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theme/themeOverride11.xml" ContentType="application/vnd.openxmlformats-officedocument.themeOverride+xml"/>
  <Override PartName="/ppt/charts/chart18.xml" ContentType="application/vnd.openxmlformats-officedocument.drawingml.chart+xml"/>
  <Override PartName="/ppt/theme/themeOverride12.xml" ContentType="application/vnd.openxmlformats-officedocument.themeOverr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notesMasterIdLst>
    <p:notesMasterId r:id="rId30"/>
  </p:notesMasterIdLst>
  <p:sldIdLst>
    <p:sldId id="256" r:id="rId2"/>
    <p:sldId id="261" r:id="rId3"/>
    <p:sldId id="258" r:id="rId4"/>
    <p:sldId id="259" r:id="rId5"/>
    <p:sldId id="260" r:id="rId6"/>
    <p:sldId id="262" r:id="rId7"/>
    <p:sldId id="263" r:id="rId8"/>
    <p:sldId id="264" r:id="rId9"/>
    <p:sldId id="266" r:id="rId10"/>
    <p:sldId id="269" r:id="rId11"/>
    <p:sldId id="288" r:id="rId12"/>
    <p:sldId id="270" r:id="rId13"/>
    <p:sldId id="271" r:id="rId14"/>
    <p:sldId id="272" r:id="rId15"/>
    <p:sldId id="273" r:id="rId16"/>
    <p:sldId id="274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182" autoAdjust="0"/>
  </p:normalViewPr>
  <p:slideViewPr>
    <p:cSldViewPr>
      <p:cViewPr>
        <p:scale>
          <a:sx n="70" d="100"/>
          <a:sy n="70" d="100"/>
        </p:scale>
        <p:origin x="-1164" y="-8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10.xlsx"/><Relationship Id="rId1" Type="http://schemas.openxmlformats.org/officeDocument/2006/relationships/themeOverride" Target="../theme/themeOverride6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12.xlsx"/><Relationship Id="rId1" Type="http://schemas.openxmlformats.org/officeDocument/2006/relationships/themeOverride" Target="../theme/themeOverride7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13.xlsx"/><Relationship Id="rId1" Type="http://schemas.openxmlformats.org/officeDocument/2006/relationships/themeOverride" Target="../theme/themeOverride8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14.xlsx"/><Relationship Id="rId1" Type="http://schemas.openxmlformats.org/officeDocument/2006/relationships/themeOverride" Target="../theme/themeOverride9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15.xlsx"/><Relationship Id="rId1" Type="http://schemas.openxmlformats.org/officeDocument/2006/relationships/themeOverride" Target="../theme/themeOverride10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17.xlsx"/><Relationship Id="rId1" Type="http://schemas.openxmlformats.org/officeDocument/2006/relationships/themeOverride" Target="../theme/themeOverride11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18.xlsx"/><Relationship Id="rId1" Type="http://schemas.openxmlformats.org/officeDocument/2006/relationships/themeOverride" Target="../theme/themeOverride12.xm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0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5.xlsx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6.xlsx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7.xlsx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8.xlsx"/><Relationship Id="rId1" Type="http://schemas.openxmlformats.org/officeDocument/2006/relationships/themeOverride" Target="../theme/themeOverride5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zh-TW"/>
              <a:t>你閱讀的意義為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工作表1!$A$14:$A$18</c:f>
              <c:strCache>
                <c:ptCount val="5"/>
                <c:pt idx="0">
                  <c:v>知識(66人)  </c:v>
                </c:pt>
                <c:pt idx="1">
                  <c:v> 樂趣(59人)</c:v>
                </c:pt>
                <c:pt idx="2">
                  <c:v>成績(14人)</c:v>
                </c:pt>
                <c:pt idx="3">
                  <c:v>配合朋友(4人)  </c:v>
                </c:pt>
                <c:pt idx="4">
                  <c:v>廢票(18人)</c:v>
                </c:pt>
              </c:strCache>
            </c:strRef>
          </c:cat>
          <c:val>
            <c:numRef>
              <c:f>工作表1!$B$14:$B$18</c:f>
              <c:numCache>
                <c:formatCode>General</c:formatCode>
                <c:ptCount val="5"/>
                <c:pt idx="0">
                  <c:v>66</c:v>
                </c:pt>
                <c:pt idx="1">
                  <c:v>59</c:v>
                </c:pt>
                <c:pt idx="2">
                  <c:v>15</c:v>
                </c:pt>
                <c:pt idx="3">
                  <c:v>4</c:v>
                </c:pt>
                <c:pt idx="4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zh-TW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zh-TW"/>
              <a:t>最容易影響你閱讀習慣的人是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工作表1!$A$132:$A$136</c:f>
              <c:strCache>
                <c:ptCount val="5"/>
                <c:pt idx="0">
                  <c:v>無(97人)</c:v>
                </c:pt>
                <c:pt idx="1">
                  <c:v>老師(16人)</c:v>
                </c:pt>
                <c:pt idx="2">
                  <c:v>家人(16人)</c:v>
                </c:pt>
                <c:pt idx="3">
                  <c:v>同學(56人)</c:v>
                </c:pt>
                <c:pt idx="4">
                  <c:v>無效回答(14人)</c:v>
                </c:pt>
              </c:strCache>
            </c:strRef>
          </c:cat>
          <c:val>
            <c:numRef>
              <c:f>工作表1!$B$132:$B$136</c:f>
              <c:numCache>
                <c:formatCode>General</c:formatCode>
                <c:ptCount val="5"/>
                <c:pt idx="0">
                  <c:v>97</c:v>
                </c:pt>
                <c:pt idx="1">
                  <c:v>16</c:v>
                </c:pt>
                <c:pt idx="2">
                  <c:v>16</c:v>
                </c:pt>
                <c:pt idx="3">
                  <c:v>56</c:v>
                </c:pt>
                <c:pt idx="4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3682683365366732"/>
          <c:y val="0.34900160743496605"/>
          <c:w val="0.33167710335420669"/>
          <c:h val="0.65099839256503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500"/>
      </a:pPr>
      <a:endParaRPr lang="zh-TW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/>
            </a:pPr>
            <a:r>
              <a:rPr lang="zh-TW" dirty="0"/>
              <a:t>最容易影響你喜歡哪種書的人是</a:t>
            </a:r>
          </a:p>
          <a:p>
            <a:pPr algn="ctr" rtl="0">
              <a:defRPr/>
            </a:pPr>
            <a:r>
              <a:rPr lang="en-US" altLang="zh-TW" dirty="0" smtClean="0"/>
              <a:t>(</a:t>
            </a:r>
            <a:r>
              <a:rPr lang="zh-TW" altLang="en-US" dirty="0" smtClean="0"/>
              <a:t>九年級</a:t>
            </a:r>
            <a:r>
              <a:rPr lang="en-US" altLang="zh-TW" dirty="0" smtClean="0"/>
              <a:t>)</a:t>
            </a:r>
            <a:endParaRPr lang="zh-TW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工作表1!$A$70:$A$74</c:f>
              <c:strCache>
                <c:ptCount val="5"/>
                <c:pt idx="0">
                  <c:v>沒受任何人影響 (46人)</c:v>
                </c:pt>
                <c:pt idx="1">
                  <c:v>家人(1人)</c:v>
                </c:pt>
                <c:pt idx="2">
                  <c:v> 老師 (5人)</c:v>
                </c:pt>
                <c:pt idx="3">
                  <c:v>同學、朋友(12人)</c:v>
                </c:pt>
                <c:pt idx="4">
                  <c:v>無效回答(2人)</c:v>
                </c:pt>
              </c:strCache>
            </c:strRef>
          </c:cat>
          <c:val>
            <c:numRef>
              <c:f>工作表1!$B$70:$B$74</c:f>
              <c:numCache>
                <c:formatCode>General</c:formatCode>
                <c:ptCount val="5"/>
                <c:pt idx="0">
                  <c:v>46</c:v>
                </c:pt>
                <c:pt idx="1">
                  <c:v>4</c:v>
                </c:pt>
                <c:pt idx="2">
                  <c:v>5</c:v>
                </c:pt>
                <c:pt idx="3">
                  <c:v>12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6164463527041062"/>
          <c:y val="0.27815576788431312"/>
          <c:w val="0.32011026552605265"/>
          <c:h val="0.72184423211568693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500"/>
      </a:pPr>
      <a:endParaRPr lang="zh-TW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zh-TW"/>
              <a:t>班上有舉辦閱讀活動嗎</a:t>
            </a:r>
            <a:endParaRPr lang="en-US"/>
          </a:p>
        </c:rich>
      </c:tx>
      <c:layout>
        <c:manualLayout>
          <c:xMode val="edge"/>
          <c:yMode val="edge"/>
          <c:x val="0.26930555555555558"/>
          <c:y val="0.87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1988407699037624E-2"/>
          <c:y val="5.4247958588509761E-2"/>
          <c:w val="0.77377019684047654"/>
          <c:h val="0.650518313621718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工作表1!$A$83</c:f>
              <c:strCache>
                <c:ptCount val="1"/>
                <c:pt idx="0">
                  <c:v>有</c:v>
                </c:pt>
              </c:strCache>
            </c:strRef>
          </c:tx>
          <c:invertIfNegative val="0"/>
          <c:cat>
            <c:numRef>
              <c:f>工作表1!$B$82:$J$82</c:f>
              <c:numCache>
                <c:formatCode>General</c:formatCode>
                <c:ptCount val="9"/>
                <c:pt idx="0">
                  <c:v>702</c:v>
                </c:pt>
                <c:pt idx="1">
                  <c:v>703</c:v>
                </c:pt>
                <c:pt idx="2">
                  <c:v>704</c:v>
                </c:pt>
                <c:pt idx="3">
                  <c:v>802</c:v>
                </c:pt>
                <c:pt idx="4">
                  <c:v>803</c:v>
                </c:pt>
                <c:pt idx="5">
                  <c:v>804</c:v>
                </c:pt>
                <c:pt idx="6">
                  <c:v>902</c:v>
                </c:pt>
                <c:pt idx="7">
                  <c:v>903</c:v>
                </c:pt>
                <c:pt idx="8">
                  <c:v>904</c:v>
                </c:pt>
              </c:numCache>
            </c:numRef>
          </c:cat>
          <c:val>
            <c:numRef>
              <c:f>工作表1!$B$83:$J$83</c:f>
              <c:numCache>
                <c:formatCode>General</c:formatCode>
                <c:ptCount val="9"/>
                <c:pt idx="0">
                  <c:v>4</c:v>
                </c:pt>
                <c:pt idx="1">
                  <c:v>10</c:v>
                </c:pt>
                <c:pt idx="2">
                  <c:v>2</c:v>
                </c:pt>
                <c:pt idx="3">
                  <c:v>20</c:v>
                </c:pt>
                <c:pt idx="4">
                  <c:v>10</c:v>
                </c:pt>
                <c:pt idx="5">
                  <c:v>7</c:v>
                </c:pt>
                <c:pt idx="6">
                  <c:v>23</c:v>
                </c:pt>
                <c:pt idx="7">
                  <c:v>21</c:v>
                </c:pt>
                <c:pt idx="8">
                  <c:v>15</c:v>
                </c:pt>
              </c:numCache>
            </c:numRef>
          </c:val>
        </c:ser>
        <c:ser>
          <c:idx val="1"/>
          <c:order val="1"/>
          <c:tx>
            <c:strRef>
              <c:f>工作表1!$A$84</c:f>
              <c:strCache>
                <c:ptCount val="1"/>
                <c:pt idx="0">
                  <c:v>沒有</c:v>
                </c:pt>
              </c:strCache>
            </c:strRef>
          </c:tx>
          <c:invertIfNegative val="0"/>
          <c:cat>
            <c:numRef>
              <c:f>工作表1!$B$82:$J$82</c:f>
              <c:numCache>
                <c:formatCode>General</c:formatCode>
                <c:ptCount val="9"/>
                <c:pt idx="0">
                  <c:v>702</c:v>
                </c:pt>
                <c:pt idx="1">
                  <c:v>703</c:v>
                </c:pt>
                <c:pt idx="2">
                  <c:v>704</c:v>
                </c:pt>
                <c:pt idx="3">
                  <c:v>802</c:v>
                </c:pt>
                <c:pt idx="4">
                  <c:v>803</c:v>
                </c:pt>
                <c:pt idx="5">
                  <c:v>804</c:v>
                </c:pt>
                <c:pt idx="6">
                  <c:v>902</c:v>
                </c:pt>
                <c:pt idx="7">
                  <c:v>903</c:v>
                </c:pt>
                <c:pt idx="8">
                  <c:v>904</c:v>
                </c:pt>
              </c:numCache>
            </c:numRef>
          </c:cat>
          <c:val>
            <c:numRef>
              <c:f>工作表1!$B$84:$J$84</c:f>
              <c:numCache>
                <c:formatCode>General</c:formatCode>
                <c:ptCount val="9"/>
                <c:pt idx="0">
                  <c:v>20</c:v>
                </c:pt>
                <c:pt idx="1">
                  <c:v>14</c:v>
                </c:pt>
                <c:pt idx="2">
                  <c:v>23</c:v>
                </c:pt>
                <c:pt idx="3">
                  <c:v>1</c:v>
                </c:pt>
                <c:pt idx="4">
                  <c:v>8</c:v>
                </c:pt>
                <c:pt idx="5">
                  <c:v>15</c:v>
                </c:pt>
                <c:pt idx="6">
                  <c:v>1</c:v>
                </c:pt>
                <c:pt idx="7">
                  <c:v>0</c:v>
                </c:pt>
                <c:pt idx="8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6140160"/>
        <c:axId val="27343616"/>
      </c:barChart>
      <c:catAx>
        <c:axId val="14614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7343616"/>
        <c:crosses val="autoZero"/>
        <c:auto val="1"/>
        <c:lblAlgn val="ctr"/>
        <c:lblOffset val="100"/>
        <c:noMultiLvlLbl val="0"/>
      </c:catAx>
      <c:valAx>
        <c:axId val="2734361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461401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zh-TW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zh-TW"/>
              <a:t>你喜歡閱讀嗎</a:t>
            </a:r>
            <a:r>
              <a:rPr lang="en-US"/>
              <a:t>(</a:t>
            </a:r>
            <a:r>
              <a:rPr lang="zh-TW"/>
              <a:t>班級有積極推動</a:t>
            </a:r>
            <a:r>
              <a:rPr lang="en-US"/>
              <a:t>)</a:t>
            </a:r>
          </a:p>
        </c:rich>
      </c:tx>
      <c:layout>
        <c:manualLayout>
          <c:xMode val="edge"/>
          <c:yMode val="edge"/>
          <c:x val="4.8003020848808996E-2"/>
          <c:y val="5.3932584269662923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工作表1!$A$103:$A$104</c:f>
              <c:strCache>
                <c:ptCount val="2"/>
                <c:pt idx="0">
                  <c:v>喜歡</c:v>
                </c:pt>
                <c:pt idx="1">
                  <c:v>討厭</c:v>
                </c:pt>
              </c:strCache>
            </c:strRef>
          </c:cat>
          <c:val>
            <c:numRef>
              <c:f>工作表1!$B$103:$B$104</c:f>
              <c:numCache>
                <c:formatCode>General</c:formatCode>
                <c:ptCount val="2"/>
                <c:pt idx="0">
                  <c:v>90</c:v>
                </c:pt>
                <c:pt idx="1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zh-TW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zh-TW"/>
              <a:t>你喜歡閱讀嗎</a:t>
            </a:r>
            <a:r>
              <a:rPr lang="en-US"/>
              <a:t>(</a:t>
            </a:r>
            <a:r>
              <a:rPr lang="zh-TW"/>
              <a:t>班級無積極推動</a:t>
            </a:r>
            <a:r>
              <a:rPr lang="en-US"/>
              <a:t>)</a:t>
            </a:r>
          </a:p>
        </c:rich>
      </c:tx>
      <c:layout>
        <c:manualLayout>
          <c:xMode val="edge"/>
          <c:yMode val="edge"/>
          <c:x val="4.8003020848808996E-2"/>
          <c:y val="5.3932584269662923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1"/>
          <c:order val="1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工作表1!$A$109:$A$110</c:f>
              <c:strCache>
                <c:ptCount val="2"/>
                <c:pt idx="0">
                  <c:v>喜歡</c:v>
                </c:pt>
                <c:pt idx="1">
                  <c:v>討厭</c:v>
                </c:pt>
              </c:strCache>
            </c:strRef>
          </c:cat>
          <c:val>
            <c:numRef>
              <c:f>工作表1!$B$109:$B$110</c:f>
              <c:numCache>
                <c:formatCode>General</c:formatCode>
                <c:ptCount val="2"/>
                <c:pt idx="0">
                  <c:v>71</c:v>
                </c:pt>
                <c:pt idx="1">
                  <c:v>22</c:v>
                </c:pt>
              </c:numCache>
            </c:numRef>
          </c:val>
        </c:ser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工作表1!$A$103:$A$104</c:f>
              <c:strCache>
                <c:ptCount val="2"/>
                <c:pt idx="0">
                  <c:v>喜歡</c:v>
                </c:pt>
                <c:pt idx="1">
                  <c:v>討厭</c:v>
                </c:pt>
              </c:strCache>
            </c:strRef>
          </c:cat>
          <c:val>
            <c:numRef>
              <c:f>工作表1!$B$103:$B$104</c:f>
              <c:numCache>
                <c:formatCode>General</c:formatCode>
                <c:ptCount val="2"/>
                <c:pt idx="0">
                  <c:v>90</c:v>
                </c:pt>
                <c:pt idx="1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zh-TW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zh-TW"/>
              <a:t>最近一年你到校內圖書館幾次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8867865397422333E-2"/>
          <c:y val="0.3117853154223264"/>
          <c:w val="0.58395581149371256"/>
          <c:h val="0.68055216024555787"/>
        </c:manualLayout>
      </c:layout>
      <c:pie3D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工作表1!$B$51:$F$51</c:f>
              <c:strCache>
                <c:ptCount val="5"/>
                <c:pt idx="0">
                  <c:v>幾乎沒有(86人)</c:v>
                </c:pt>
                <c:pt idx="1">
                  <c:v>&lt;3次(80人)</c:v>
                </c:pt>
                <c:pt idx="2">
                  <c:v>3-10次(85人)</c:v>
                </c:pt>
                <c:pt idx="3">
                  <c:v>&gt;10次(86人)</c:v>
                </c:pt>
                <c:pt idx="4">
                  <c:v>無效回答(1人)</c:v>
                </c:pt>
              </c:strCache>
            </c:strRef>
          </c:cat>
          <c:val>
            <c:numRef>
              <c:f>工作表1!$B$52:$F$52</c:f>
              <c:numCache>
                <c:formatCode>General</c:formatCode>
                <c:ptCount val="5"/>
                <c:pt idx="0">
                  <c:v>86</c:v>
                </c:pt>
                <c:pt idx="1">
                  <c:v>80</c:v>
                </c:pt>
                <c:pt idx="2">
                  <c:v>85</c:v>
                </c:pt>
                <c:pt idx="3">
                  <c:v>86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2189054726368154"/>
          <c:y val="0.17058753120444861"/>
          <c:w val="0.34825870646766172"/>
          <c:h val="0.82124022531108087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500"/>
      </a:pPr>
      <a:endParaRPr lang="zh-TW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zh-TW"/>
              <a:t>最近一年你在圖書館借了幾本書</a:t>
            </a:r>
          </a:p>
        </c:rich>
      </c:tx>
      <c:layout>
        <c:manualLayout>
          <c:xMode val="edge"/>
          <c:yMode val="edge"/>
          <c:x val="0.11226421465153109"/>
          <c:y val="0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4385535141440682E-2"/>
          <c:y val="0.2921651399546818"/>
          <c:w val="0.61769378827646559"/>
          <c:h val="0.65791968691991498"/>
        </c:manualLayout>
      </c:layout>
      <c:pie3D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工作表1!$A$59:$E$59</c:f>
              <c:strCache>
                <c:ptCount val="5"/>
                <c:pt idx="0">
                  <c:v>幾乎沒有(138人)</c:v>
                </c:pt>
                <c:pt idx="1">
                  <c:v>&lt;3本(90人)</c:v>
                </c:pt>
                <c:pt idx="2">
                  <c:v>3-10本(72人)</c:v>
                </c:pt>
                <c:pt idx="3">
                  <c:v>&gt;10本(35人)</c:v>
                </c:pt>
                <c:pt idx="4">
                  <c:v>無效回答(3人)</c:v>
                </c:pt>
              </c:strCache>
            </c:strRef>
          </c:cat>
          <c:val>
            <c:numRef>
              <c:f>工作表1!$A$60:$E$60</c:f>
              <c:numCache>
                <c:formatCode>General</c:formatCode>
                <c:ptCount val="5"/>
                <c:pt idx="0">
                  <c:v>138</c:v>
                </c:pt>
                <c:pt idx="1">
                  <c:v>90</c:v>
                </c:pt>
                <c:pt idx="2">
                  <c:v>72</c:v>
                </c:pt>
                <c:pt idx="3">
                  <c:v>35</c:v>
                </c:pt>
                <c:pt idx="4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3554267390769215"/>
          <c:y val="0.16377920661734949"/>
          <c:w val="0.34370799758632481"/>
          <c:h val="0.73395799185902721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500"/>
      </a:pPr>
      <a:endParaRPr lang="zh-TW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zh-TW"/>
              <a:t>你喜歡書店式書展嗎</a:t>
            </a:r>
            <a:endParaRPr lang="en-US"/>
          </a:p>
        </c:rich>
      </c:tx>
      <c:layout>
        <c:manualLayout>
          <c:xMode val="edge"/>
          <c:yMode val="edge"/>
          <c:x val="0.36017344307915816"/>
          <c:y val="2.4847134688426063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3792148932203147"/>
          <c:w val="0.75277726647805376"/>
          <c:h val="0.73264546849676582"/>
        </c:manualLayout>
      </c:layout>
      <c:pie3DChart>
        <c:varyColors val="1"/>
        <c:ser>
          <c:idx val="0"/>
          <c:order val="0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Lbls>
            <c:dLbl>
              <c:idx val="3"/>
              <c:layout>
                <c:manualLayout>
                  <c:x val="1.7708922748292825E-2"/>
                  <c:y val="3.271689399480802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zh-TW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1.9178057288293509E-2"/>
                  <c:y val="1.8449005349741119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zh-TW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工作表1!$A$115:$A$119</c:f>
              <c:strCache>
                <c:ptCount val="5"/>
                <c:pt idx="0">
                  <c:v>沒去過(12人)</c:v>
                </c:pt>
                <c:pt idx="1">
                  <c:v>非常喜歡(21 人)</c:v>
                </c:pt>
                <c:pt idx="2">
                  <c:v>喜歡(31 人)</c:v>
                </c:pt>
                <c:pt idx="3">
                  <c:v>不喜歡(1人)</c:v>
                </c:pt>
                <c:pt idx="4">
                  <c:v>非常不喜歡(1人)</c:v>
                </c:pt>
              </c:strCache>
            </c:strRef>
          </c:cat>
          <c:val>
            <c:numRef>
              <c:f>工作表1!$B$115:$B$119</c:f>
              <c:numCache>
                <c:formatCode>General</c:formatCode>
                <c:ptCount val="5"/>
                <c:pt idx="0">
                  <c:v>12</c:v>
                </c:pt>
                <c:pt idx="1">
                  <c:v>21</c:v>
                </c:pt>
                <c:pt idx="2">
                  <c:v>31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45725">
          <a:noFill/>
        </a:ln>
      </c:spPr>
    </c:plotArea>
    <c:legend>
      <c:legendPos val="r"/>
      <c:layout>
        <c:manualLayout>
          <c:xMode val="edge"/>
          <c:yMode val="edge"/>
          <c:x val="0.71639586410635159"/>
          <c:y val="0.26254826254826252"/>
          <c:w val="0.25997045790251105"/>
          <c:h val="0.6911196911196910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500"/>
      </a:pPr>
      <a:endParaRPr lang="zh-TW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zh-TW" dirty="0"/>
              <a:t>最近一年，你到學生藝廊的「主題書展」幾</a:t>
            </a:r>
            <a:r>
              <a:rPr lang="zh-TW" dirty="0" smtClean="0"/>
              <a:t>次</a:t>
            </a:r>
            <a:r>
              <a:rPr lang="en-US" altLang="zh-TW" dirty="0" smtClean="0"/>
              <a:t>(</a:t>
            </a:r>
            <a:r>
              <a:rPr lang="zh-TW" altLang="en-US" dirty="0" smtClean="0"/>
              <a:t>校方</a:t>
            </a:r>
            <a:r>
              <a:rPr lang="en-US" altLang="zh-TW" dirty="0" smtClean="0"/>
              <a:t>)</a:t>
            </a:r>
            <a:endParaRPr lang="zh-TW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32917829294150425"/>
          <c:w val="0.67509936257967751"/>
          <c:h val="0.67018148717529147"/>
        </c:manualLayout>
      </c:layout>
      <c:pie3DChart>
        <c:varyColors val="1"/>
        <c:ser>
          <c:idx val="0"/>
          <c:order val="0"/>
          <c:tx>
            <c:strRef>
              <c:f>工作表1!$A$179</c:f>
              <c:strCache>
                <c:ptCount val="1"/>
                <c:pt idx="0">
                  <c:v>總計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Lbls>
            <c:dLbl>
              <c:idx val="4"/>
              <c:layout>
                <c:manualLayout>
                  <c:x val="-3.7924366597032515E-2"/>
                  <c:y val="-2.4222997943606521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zh-TW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工作表1!$B$178:$F$178</c:f>
              <c:strCache>
                <c:ptCount val="5"/>
                <c:pt idx="0">
                  <c:v>幾乎沒有(18人)</c:v>
                </c:pt>
                <c:pt idx="1">
                  <c:v>少於3次(56人)</c:v>
                </c:pt>
                <c:pt idx="2">
                  <c:v>3到10次(109人)</c:v>
                </c:pt>
                <c:pt idx="3">
                  <c:v>多於10次(151人)</c:v>
                </c:pt>
                <c:pt idx="4">
                  <c:v>無效回答(4人)</c:v>
                </c:pt>
              </c:strCache>
            </c:strRef>
          </c:cat>
          <c:val>
            <c:numRef>
              <c:f>工作表1!$B$179:$F$179</c:f>
              <c:numCache>
                <c:formatCode>General</c:formatCode>
                <c:ptCount val="5"/>
                <c:pt idx="0">
                  <c:v>18</c:v>
                </c:pt>
                <c:pt idx="1">
                  <c:v>56</c:v>
                </c:pt>
                <c:pt idx="2">
                  <c:v>109</c:v>
                </c:pt>
                <c:pt idx="3">
                  <c:v>151</c:v>
                </c:pt>
                <c:pt idx="4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8481848184818483"/>
          <c:y val="0.4037735849056604"/>
          <c:w val="0.29042904290429039"/>
          <c:h val="0.5396226415094339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500"/>
      </a:pPr>
      <a:endParaRPr lang="zh-TW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zh-TW" altLang="en-US" sz="1800"/>
              <a:t>你喜歡主題式書展嗎</a:t>
            </a:r>
          </a:p>
        </c:rich>
      </c:tx>
      <c:layout>
        <c:manualLayout>
          <c:xMode val="edge"/>
          <c:yMode val="edge"/>
          <c:x val="0.25543044619422572"/>
          <c:y val="0.91203703703703709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1373607960021945"/>
          <c:w val="0.62778460672465819"/>
          <c:h val="0.65249047258923143"/>
        </c:manualLayout>
      </c:layout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000"/>
                </a:pPr>
                <a:endParaRPr lang="zh-TW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工作表1!$A$121:$A$126</c:f>
              <c:strCache>
                <c:ptCount val="6"/>
                <c:pt idx="0">
                  <c:v>沒去過(12 人)</c:v>
                </c:pt>
                <c:pt idx="1">
                  <c:v>非常喜歡(15人)</c:v>
                </c:pt>
                <c:pt idx="2">
                  <c:v>喜歡(36人)</c:v>
                </c:pt>
                <c:pt idx="3">
                  <c:v>不喜歡(0人)</c:v>
                </c:pt>
                <c:pt idx="4">
                  <c:v>非常不喜歡(1人)</c:v>
                </c:pt>
                <c:pt idx="5">
                  <c:v>無效回答(2</c:v>
                </c:pt>
              </c:strCache>
            </c:strRef>
          </c:cat>
          <c:val>
            <c:numRef>
              <c:f>工作表1!$B$121:$B$126</c:f>
              <c:numCache>
                <c:formatCode>General</c:formatCode>
                <c:ptCount val="6"/>
                <c:pt idx="0">
                  <c:v>12</c:v>
                </c:pt>
                <c:pt idx="1">
                  <c:v>15</c:v>
                </c:pt>
                <c:pt idx="2">
                  <c:v>36</c:v>
                </c:pt>
                <c:pt idx="3">
                  <c:v>0</c:v>
                </c:pt>
                <c:pt idx="4">
                  <c:v>1</c:v>
                </c:pt>
                <c:pt idx="5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500"/>
          </a:pPr>
          <a:endParaRPr lang="zh-TW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zh-TW" altLang="en-US"/>
              <a:t>你家裡有幾本課外書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500"/>
                </a:pPr>
                <a:endParaRPr lang="zh-TW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工作表1!$A$206:$A$208</c:f>
              <c:strCache>
                <c:ptCount val="3"/>
                <c:pt idx="0">
                  <c:v>小於十本</c:v>
                </c:pt>
                <c:pt idx="1">
                  <c:v>十到三十本</c:v>
                </c:pt>
                <c:pt idx="2">
                  <c:v>三十本以上</c:v>
                </c:pt>
              </c:strCache>
            </c:strRef>
          </c:cat>
          <c:val>
            <c:numRef>
              <c:f>工作表1!$B$206:$B$208</c:f>
              <c:numCache>
                <c:formatCode>General</c:formatCode>
                <c:ptCount val="3"/>
                <c:pt idx="0">
                  <c:v>180</c:v>
                </c:pt>
                <c:pt idx="1">
                  <c:v>84</c:v>
                </c:pt>
                <c:pt idx="2">
                  <c:v>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500"/>
          </a:pPr>
          <a:endParaRPr lang="zh-TW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zh-TW" altLang="en-US" sz="1800"/>
              <a:t>你比較喜歡哪一種書展</a:t>
            </a:r>
          </a:p>
        </c:rich>
      </c:tx>
      <c:layout>
        <c:manualLayout>
          <c:xMode val="edge"/>
          <c:yMode val="edge"/>
          <c:x val="0.22705627705627707"/>
          <c:y val="0.84666666666666668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9741623206190138E-2"/>
          <c:y val="0.1496771653543307"/>
          <c:w val="0.57370078740157482"/>
          <c:h val="0.72474593175853019"/>
        </c:manualLayout>
      </c:layout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500"/>
                </a:pPr>
                <a:endParaRPr lang="zh-TW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工作表1!$A$128:$A$130</c:f>
              <c:strCache>
                <c:ptCount val="3"/>
                <c:pt idx="0">
                  <c:v>書店式(16人)</c:v>
                </c:pt>
                <c:pt idx="1">
                  <c:v>主題式(45人)</c:v>
                </c:pt>
                <c:pt idx="2">
                  <c:v>都沒去過(4人)</c:v>
                </c:pt>
              </c:strCache>
            </c:strRef>
          </c:cat>
          <c:val>
            <c:numRef>
              <c:f>工作表1!$B$128:$B$130</c:f>
              <c:numCache>
                <c:formatCode>General</c:formatCode>
                <c:ptCount val="3"/>
                <c:pt idx="0">
                  <c:v>16</c:v>
                </c:pt>
                <c:pt idx="1">
                  <c:v>45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228810035109249"/>
          <c:y val="0.3145543307086614"/>
          <c:w val="0.33815795752803629"/>
          <c:h val="0.36165826771653542"/>
        </c:manualLayout>
      </c:layout>
      <c:overlay val="0"/>
      <c:txPr>
        <a:bodyPr/>
        <a:lstStyle/>
        <a:p>
          <a:pPr>
            <a:defRPr sz="1500"/>
          </a:pPr>
          <a:endParaRPr lang="zh-TW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zh-TW" altLang="en-US"/>
              <a:t>家人最近一年買了幾本書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accent1"/>
                </a:solidFill>
              </a:ln>
            </c:spPr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工作表1!$A$214:$A$216</c:f>
              <c:strCache>
                <c:ptCount val="3"/>
                <c:pt idx="0">
                  <c:v>幾乎沒</c:v>
                </c:pt>
                <c:pt idx="1">
                  <c:v>&lt;5</c:v>
                </c:pt>
                <c:pt idx="2">
                  <c:v>&gt;5 </c:v>
                </c:pt>
              </c:strCache>
            </c:strRef>
          </c:cat>
          <c:val>
            <c:numRef>
              <c:f>工作表1!$B$214:$B$216</c:f>
              <c:numCache>
                <c:formatCode>General</c:formatCode>
                <c:ptCount val="3"/>
                <c:pt idx="0">
                  <c:v>166</c:v>
                </c:pt>
                <c:pt idx="1">
                  <c:v>94</c:v>
                </c:pt>
                <c:pt idx="2">
                  <c:v>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7291556976761036"/>
          <c:y val="0.42082056672065676"/>
          <c:w val="0.30407973993227805"/>
          <c:h val="0.31801948906261879"/>
        </c:manualLayout>
      </c:layout>
      <c:overlay val="0"/>
      <c:txPr>
        <a:bodyPr/>
        <a:lstStyle/>
        <a:p>
          <a:pPr>
            <a:defRPr sz="1500"/>
          </a:pPr>
          <a:endParaRPr lang="zh-TW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bg1"/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zh-TW" altLang="en-US"/>
              <a:t>最近一年，你買了幾本書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500"/>
                </a:pPr>
                <a:endParaRPr lang="zh-TW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工作表1!$A$210:$A$212</c:f>
              <c:strCache>
                <c:ptCount val="3"/>
                <c:pt idx="0">
                  <c:v>幾乎沒有</c:v>
                </c:pt>
                <c:pt idx="1">
                  <c:v>少於五本</c:v>
                </c:pt>
                <c:pt idx="2">
                  <c:v>多於五本</c:v>
                </c:pt>
              </c:strCache>
            </c:strRef>
          </c:cat>
          <c:val>
            <c:numRef>
              <c:f>工作表1!$B$210:$B$212</c:f>
              <c:numCache>
                <c:formatCode>General</c:formatCode>
                <c:ptCount val="3"/>
                <c:pt idx="0">
                  <c:v>159</c:v>
                </c:pt>
                <c:pt idx="1">
                  <c:v>112</c:v>
                </c:pt>
                <c:pt idx="2">
                  <c:v>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500"/>
          </a:pPr>
          <a:endParaRPr lang="zh-TW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zh-TW"/>
              <a:t>你喜歡閱讀嗎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工作表1!$A$1:$A$2</c:f>
              <c:strCache>
                <c:ptCount val="2"/>
                <c:pt idx="0">
                  <c:v>喜歡(161人)</c:v>
                </c:pt>
                <c:pt idx="1">
                  <c:v>不喜歡(38人)</c:v>
                </c:pt>
              </c:strCache>
            </c:strRef>
          </c:cat>
          <c:val>
            <c:numRef>
              <c:f>工作表1!$B$1:$B$2</c:f>
              <c:numCache>
                <c:formatCode>General</c:formatCode>
                <c:ptCount val="2"/>
                <c:pt idx="0">
                  <c:v>161</c:v>
                </c:pt>
                <c:pt idx="1">
                  <c:v>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zh-TW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zh-TW"/>
              <a:t>家長有無閱讀習慣</a:t>
            </a:r>
            <a:r>
              <a:rPr lang="en-US"/>
              <a:t>(</a:t>
            </a:r>
            <a:r>
              <a:rPr lang="zh-TW"/>
              <a:t>討厭閱讀</a:t>
            </a:r>
            <a:r>
              <a:rPr lang="en-US"/>
              <a:t>)</a:t>
            </a:r>
            <a:endParaRPr lang="zh-TW"/>
          </a:p>
        </c:rich>
      </c:tx>
      <c:layout>
        <c:manualLayout>
          <c:xMode val="edge"/>
          <c:yMode val="edge"/>
          <c:x val="7.6719747380974965E-2"/>
          <c:y val="0.7097704166289559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2.9561682154621308E-2"/>
          <c:w val="0.67441419220187848"/>
          <c:h val="0.76627930129423483"/>
        </c:manualLayout>
      </c:layout>
      <c:pie3D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工作表1!$A$10:$B$10</c:f>
              <c:strCache>
                <c:ptCount val="2"/>
                <c:pt idx="0">
                  <c:v>家長有習慣(4人)</c:v>
                </c:pt>
                <c:pt idx="1">
                  <c:v>家長無習慣(34人)</c:v>
                </c:pt>
              </c:strCache>
            </c:strRef>
          </c:cat>
          <c:val>
            <c:numRef>
              <c:f>工作表1!$A$11:$B$11</c:f>
              <c:numCache>
                <c:formatCode>General</c:formatCode>
                <c:ptCount val="2"/>
                <c:pt idx="0">
                  <c:v>4</c:v>
                </c:pt>
                <c:pt idx="1">
                  <c:v>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9027707613200207"/>
          <c:y val="5.3202591726454952E-2"/>
          <c:w val="0.28713188052480543"/>
          <c:h val="0.6294339447551564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zh-TW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zh-TW"/>
              <a:t>家長有無閱讀習慣</a:t>
            </a:r>
            <a:r>
              <a:rPr lang="en-US"/>
              <a:t>(</a:t>
            </a:r>
            <a:r>
              <a:rPr lang="zh-TW"/>
              <a:t>喜歡閱讀</a:t>
            </a:r>
            <a:r>
              <a:rPr lang="en-US"/>
              <a:t>)</a:t>
            </a:r>
          </a:p>
        </c:rich>
      </c:tx>
      <c:layout>
        <c:manualLayout>
          <c:xMode val="edge"/>
          <c:yMode val="edge"/>
          <c:x val="6.5151326501085224E-2"/>
          <c:y val="0.72797743257763037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9354256677406852E-2"/>
          <c:y val="0.16097521413073837"/>
          <c:w val="0.63685891276063977"/>
          <c:h val="0.61787526693928729"/>
        </c:manualLayout>
      </c:layout>
      <c:pie3D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工作表1!$A$4:$A$5</c:f>
              <c:strCache>
                <c:ptCount val="2"/>
                <c:pt idx="0">
                  <c:v>家長有習慣(46人)</c:v>
                </c:pt>
                <c:pt idx="1">
                  <c:v>家長無習慣(115人)</c:v>
                </c:pt>
              </c:strCache>
            </c:strRef>
          </c:cat>
          <c:val>
            <c:numRef>
              <c:f>工作表1!$B$4:$B$5</c:f>
              <c:numCache>
                <c:formatCode>General</c:formatCode>
                <c:ptCount val="2"/>
                <c:pt idx="0">
                  <c:v>46</c:v>
                </c:pt>
                <c:pt idx="1">
                  <c:v>115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598062774370524"/>
          <c:y val="0"/>
          <c:w val="0.32096150667512924"/>
          <c:h val="0.67811124850861981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2000"/>
      </a:pPr>
      <a:endParaRPr lang="zh-TW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zh-TW"/>
              <a:t>你最喜歡看甚麼書</a:t>
            </a:r>
          </a:p>
        </c:rich>
      </c:tx>
      <c:layout>
        <c:manualLayout>
          <c:xMode val="edge"/>
          <c:yMode val="edge"/>
          <c:x val="0.15246487212354271"/>
          <c:y val="6.41025641025641E-3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8178111456998114E-2"/>
          <c:y val="0.10786240662224914"/>
          <c:w val="0.58410889336507354"/>
          <c:h val="0.87155108015344229"/>
        </c:manualLayout>
      </c:layout>
      <c:pie3D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工作表1!$A$22:$A$27</c:f>
              <c:strCache>
                <c:ptCount val="6"/>
                <c:pt idx="0">
                  <c:v>漫畫(82人)</c:v>
                </c:pt>
                <c:pt idx="1">
                  <c:v>小說(50人)</c:v>
                </c:pt>
                <c:pt idx="2">
                  <c:v>雜誌(14人)</c:v>
                </c:pt>
                <c:pt idx="3">
                  <c:v>報紙(1人)</c:v>
                </c:pt>
                <c:pt idx="4">
                  <c:v>其他(4人)</c:v>
                </c:pt>
                <c:pt idx="5">
                  <c:v>無效回答(10人)</c:v>
                </c:pt>
              </c:strCache>
            </c:strRef>
          </c:cat>
          <c:val>
            <c:numRef>
              <c:f>工作表1!$B$22:$B$27</c:f>
              <c:numCache>
                <c:formatCode>General</c:formatCode>
                <c:ptCount val="6"/>
                <c:pt idx="0">
                  <c:v>82</c:v>
                </c:pt>
                <c:pt idx="1">
                  <c:v>50</c:v>
                </c:pt>
                <c:pt idx="2">
                  <c:v>14</c:v>
                </c:pt>
                <c:pt idx="3">
                  <c:v>1</c:v>
                </c:pt>
                <c:pt idx="4">
                  <c:v>4</c:v>
                </c:pt>
                <c:pt idx="5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1438006888123542"/>
          <c:y val="0.13359720859640831"/>
          <c:w val="0.34573643410852711"/>
          <c:h val="0.7602947600925698"/>
        </c:manualLayout>
      </c:layout>
      <c:overlay val="0"/>
      <c:txPr>
        <a:bodyPr/>
        <a:lstStyle/>
        <a:p>
          <a:pPr>
            <a:defRPr sz="1300"/>
          </a:pPr>
          <a:endParaRPr lang="zh-TW"/>
        </a:p>
      </c:txPr>
    </c:legend>
    <c:plotVisOnly val="1"/>
    <c:dispBlanksAs val="zero"/>
    <c:showDLblsOverMax val="0"/>
  </c:chart>
  <c:txPr>
    <a:bodyPr/>
    <a:lstStyle/>
    <a:p>
      <a:pPr>
        <a:defRPr sz="2000"/>
      </a:pPr>
      <a:endParaRPr lang="zh-TW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zh-TW"/>
              <a:t>你最喜歡讀甚麼書</a:t>
            </a:r>
            <a:r>
              <a:rPr lang="en-US"/>
              <a:t>(</a:t>
            </a:r>
            <a:r>
              <a:rPr lang="zh-TW"/>
              <a:t>九年級</a:t>
            </a:r>
            <a:r>
              <a:rPr lang="en-US"/>
              <a:t>)</a:t>
            </a:r>
            <a:endParaRPr lang="zh-TW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工作表1!$A$32:$A$39</c:f>
              <c:strCache>
                <c:ptCount val="8"/>
                <c:pt idx="0">
                  <c:v>文學小說(4人)</c:v>
                </c:pt>
                <c:pt idx="1">
                  <c:v>  青年小說(8人)</c:v>
                </c:pt>
                <c:pt idx="2">
                  <c:v>輕小說(15人)</c:v>
                </c:pt>
                <c:pt idx="3">
                  <c:v>愛情漫畫(9人)</c:v>
                </c:pt>
                <c:pt idx="4">
                  <c:v>少年漫畫(14人)</c:v>
                </c:pt>
                <c:pt idx="5">
                  <c:v>傳記(7人)</c:v>
                </c:pt>
                <c:pt idx="6">
                  <c:v>  雜誌(2人)</c:v>
                </c:pt>
                <c:pt idx="7">
                  <c:v>無效回答(6人)</c:v>
                </c:pt>
              </c:strCache>
            </c:strRef>
          </c:cat>
          <c:val>
            <c:numRef>
              <c:f>工作表1!$B$32:$B$39</c:f>
              <c:numCache>
                <c:formatCode>General</c:formatCode>
                <c:ptCount val="8"/>
                <c:pt idx="0">
                  <c:v>4</c:v>
                </c:pt>
                <c:pt idx="1">
                  <c:v>8</c:v>
                </c:pt>
                <c:pt idx="2">
                  <c:v>15</c:v>
                </c:pt>
                <c:pt idx="3">
                  <c:v>9</c:v>
                </c:pt>
                <c:pt idx="4">
                  <c:v>14</c:v>
                </c:pt>
                <c:pt idx="5">
                  <c:v>7</c:v>
                </c:pt>
                <c:pt idx="6">
                  <c:v>2</c:v>
                </c:pt>
                <c:pt idx="7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3492028663481836"/>
          <c:y val="0.1494767042345089"/>
          <c:w val="0.36155232751916455"/>
          <c:h val="0.85052329576549113"/>
        </c:manualLayout>
      </c:layout>
      <c:overlay val="0"/>
      <c:txPr>
        <a:bodyPr/>
        <a:lstStyle/>
        <a:p>
          <a:pPr>
            <a:defRPr sz="1300"/>
          </a:pPr>
          <a:endParaRPr lang="zh-TW"/>
        </a:p>
      </c:txPr>
    </c:legend>
    <c:plotVisOnly val="1"/>
    <c:dispBlanksAs val="zero"/>
    <c:showDLblsOverMax val="0"/>
  </c:chart>
  <c:txPr>
    <a:bodyPr/>
    <a:lstStyle/>
    <a:p>
      <a:pPr>
        <a:defRPr sz="2000"/>
      </a:pPr>
      <a:endParaRPr lang="zh-TW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28543-0F3D-4060-A820-626171337A8B}" type="datetimeFigureOut">
              <a:rPr lang="zh-TW" altLang="en-US" smtClean="0"/>
              <a:t>2018/10/31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4546C-2E38-46E5-A4B4-261D9A133D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5841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智琳學妹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4546C-2E38-46E5-A4B4-261D9A133D68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4796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陳柏旭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4546C-2E38-46E5-A4B4-261D9A133D68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0641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我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4546C-2E38-46E5-A4B4-261D9A133D68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0064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4546C-2E38-46E5-A4B4-261D9A133D68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5731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4546C-2E38-46E5-A4B4-261D9A133D68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7747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劉凱馨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4546C-2E38-46E5-A4B4-261D9A133D68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2956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智琳學妹，我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4546C-2E38-46E5-A4B4-261D9A133D68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4262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4546C-2E38-46E5-A4B4-261D9A133D68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4619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陳柏旭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4546C-2E38-46E5-A4B4-261D9A133D68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4976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F6AF-3012-4433-9E55-49755A71A55A}" type="datetimeFigureOut">
              <a:rPr lang="zh-TW" altLang="en-US" smtClean="0"/>
              <a:t>2018/10/31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3910-970B-4C75-ACF0-25D6B23D558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F6AF-3012-4433-9E55-49755A71A55A}" type="datetimeFigureOut">
              <a:rPr lang="zh-TW" altLang="en-US" smtClean="0"/>
              <a:t>2018/10/31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3910-970B-4C75-ACF0-25D6B23D558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F6AF-3012-4433-9E55-49755A71A55A}" type="datetimeFigureOut">
              <a:rPr lang="zh-TW" altLang="en-US" smtClean="0"/>
              <a:t>2018/10/31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3910-970B-4C75-ACF0-25D6B23D558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F6AF-3012-4433-9E55-49755A71A55A}" type="datetimeFigureOut">
              <a:rPr lang="zh-TW" altLang="en-US" smtClean="0"/>
              <a:t>2018/10/31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3910-970B-4C75-ACF0-25D6B23D558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F6AF-3012-4433-9E55-49755A71A55A}" type="datetimeFigureOut">
              <a:rPr lang="zh-TW" altLang="en-US" smtClean="0"/>
              <a:t>2018/10/31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3910-970B-4C75-ACF0-25D6B23D558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F6AF-3012-4433-9E55-49755A71A55A}" type="datetimeFigureOut">
              <a:rPr lang="zh-TW" altLang="en-US" smtClean="0"/>
              <a:t>2018/10/31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3910-970B-4C75-ACF0-25D6B23D558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F6AF-3012-4433-9E55-49755A71A55A}" type="datetimeFigureOut">
              <a:rPr lang="zh-TW" altLang="en-US" smtClean="0"/>
              <a:t>2018/10/31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3910-970B-4C75-ACF0-25D6B23D558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F6AF-3012-4433-9E55-49755A71A55A}" type="datetimeFigureOut">
              <a:rPr lang="zh-TW" altLang="en-US" smtClean="0"/>
              <a:t>2018/10/31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3910-970B-4C75-ACF0-25D6B23D558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F6AF-3012-4433-9E55-49755A71A55A}" type="datetimeFigureOut">
              <a:rPr lang="zh-TW" altLang="en-US" smtClean="0"/>
              <a:t>2018/10/31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3910-970B-4C75-ACF0-25D6B23D558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F6AF-3012-4433-9E55-49755A71A55A}" type="datetimeFigureOut">
              <a:rPr lang="zh-TW" altLang="en-US" smtClean="0"/>
              <a:t>2018/10/31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7943910-970B-4C75-ACF0-25D6B23D558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F6AF-3012-4433-9E55-49755A71A55A}" type="datetimeFigureOut">
              <a:rPr lang="zh-TW" altLang="en-US" smtClean="0"/>
              <a:t>2018/10/31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3910-970B-4C75-ACF0-25D6B23D558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835F6AF-3012-4433-9E55-49755A71A55A}" type="datetimeFigureOut">
              <a:rPr lang="zh-TW" altLang="en-US" smtClean="0"/>
              <a:t>2018/10/31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7943910-970B-4C75-ACF0-25D6B23D558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 rot="19140000">
            <a:off x="1176228" y="2307018"/>
            <a:ext cx="6249609" cy="1204306"/>
          </a:xfrm>
        </p:spPr>
        <p:txBody>
          <a:bodyPr/>
          <a:lstStyle/>
          <a:p>
            <a:r>
              <a:rPr lang="zh-TW" altLang="en-US" dirty="0"/>
              <a:t>閱讀</a:t>
            </a:r>
            <a:r>
              <a:rPr lang="zh-TW" altLang="en-US" dirty="0" smtClean="0"/>
              <a:t>與</a:t>
            </a:r>
            <a:r>
              <a:rPr lang="zh-TW" altLang="en-US" dirty="0"/>
              <a:t>青少年</a:t>
            </a:r>
            <a:r>
              <a:rPr lang="en-US" altLang="zh-TW" dirty="0" smtClean="0"/>
              <a:t>-----</a:t>
            </a:r>
            <a:r>
              <a:rPr lang="zh-TW" altLang="en-US" dirty="0"/>
              <a:t>以化仁國中為</a:t>
            </a:r>
            <a:r>
              <a:rPr lang="zh-TW" altLang="en-US" dirty="0" smtClean="0"/>
              <a:t>例</a:t>
            </a:r>
            <a:r>
              <a:rPr lang="en-US" altLang="zh-TW" dirty="0" smtClean="0"/>
              <a:t>				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 rot="19140000">
            <a:off x="1505183" y="2932173"/>
            <a:ext cx="6511131" cy="329259"/>
          </a:xfrm>
        </p:spPr>
        <p:txBody>
          <a:bodyPr/>
          <a:lstStyle/>
          <a:p>
            <a:r>
              <a:rPr lang="zh-TW" altLang="en-US" b="1" dirty="0" smtClean="0"/>
              <a:t>黃智琳 劉凱馨 陳柏旭 蔡平樂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373113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研究結果</a:t>
            </a:r>
            <a:r>
              <a:rPr lang="en-US" altLang="zh-TW" dirty="0" smtClean="0"/>
              <a:t>(3)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資料分析、統整</a:t>
            </a:r>
            <a:r>
              <a:rPr lang="en-US" altLang="zh-TW" dirty="0" smtClean="0"/>
              <a:t>(</a:t>
            </a:r>
            <a:r>
              <a:rPr lang="zh-TW" altLang="en-US" dirty="0" smtClean="0"/>
              <a:t>化仁國中學生的閱讀</a:t>
            </a:r>
            <a:r>
              <a:rPr lang="zh-TW" altLang="en-US" dirty="0"/>
              <a:t>習慣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157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27584" y="332656"/>
            <a:ext cx="7520940" cy="548640"/>
          </a:xfrm>
        </p:spPr>
        <p:txBody>
          <a:bodyPr/>
          <a:lstStyle/>
          <a:p>
            <a:r>
              <a:rPr lang="zh-TW" altLang="en-US" dirty="0"/>
              <a:t>化仁國中學生的閱讀習慣</a:t>
            </a:r>
            <a:r>
              <a:rPr lang="en-US" altLang="zh-TW" dirty="0"/>
              <a:t>(</a:t>
            </a:r>
            <a:r>
              <a:rPr lang="zh-TW" altLang="en-US" dirty="0" smtClean="0"/>
              <a:t>閱讀</a:t>
            </a:r>
            <a:r>
              <a:rPr lang="zh-TW" altLang="en-US" dirty="0"/>
              <a:t>背景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graphicFrame>
        <p:nvGraphicFramePr>
          <p:cNvPr id="6" name="圖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3241483"/>
              </p:ext>
            </p:extLst>
          </p:nvPr>
        </p:nvGraphicFramePr>
        <p:xfrm>
          <a:off x="251520" y="1484784"/>
          <a:ext cx="3312368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圖表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1667141"/>
              </p:ext>
            </p:extLst>
          </p:nvPr>
        </p:nvGraphicFramePr>
        <p:xfrm>
          <a:off x="6097816" y="1465418"/>
          <a:ext cx="3024336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9281011"/>
              </p:ext>
            </p:extLst>
          </p:nvPr>
        </p:nvGraphicFramePr>
        <p:xfrm>
          <a:off x="3203848" y="1556792"/>
          <a:ext cx="3024336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文字方塊 15"/>
          <p:cNvSpPr txBox="1"/>
          <p:nvPr/>
        </p:nvSpPr>
        <p:spPr>
          <a:xfrm>
            <a:off x="1259632" y="1988840"/>
            <a:ext cx="646843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7000" dirty="0" smtClean="0">
                <a:solidFill>
                  <a:srgbClr val="FF0000"/>
                </a:solidFill>
              </a:rPr>
              <a:t>化仁國中學生的</a:t>
            </a:r>
            <a:endParaRPr lang="en-US" altLang="zh-TW" sz="7000" dirty="0" smtClean="0">
              <a:solidFill>
                <a:srgbClr val="FF0000"/>
              </a:solidFill>
            </a:endParaRPr>
          </a:p>
          <a:p>
            <a:r>
              <a:rPr lang="zh-TW" altLang="en-US" sz="7000" dirty="0" smtClean="0">
                <a:solidFill>
                  <a:srgbClr val="FF0000"/>
                </a:solidFill>
              </a:rPr>
              <a:t>閱讀背景並不好</a:t>
            </a:r>
            <a:endParaRPr lang="zh-TW" altLang="en-US" sz="7000" dirty="0">
              <a:solidFill>
                <a:srgbClr val="FF0000"/>
              </a:solidFill>
            </a:endParaRPr>
          </a:p>
        </p:txBody>
      </p:sp>
      <p:grpSp>
        <p:nvGrpSpPr>
          <p:cNvPr id="13" name="群組 12"/>
          <p:cNvGrpSpPr/>
          <p:nvPr/>
        </p:nvGrpSpPr>
        <p:grpSpPr>
          <a:xfrm>
            <a:off x="1475656" y="3789040"/>
            <a:ext cx="5888150" cy="2157918"/>
            <a:chOff x="1475656" y="3789040"/>
            <a:chExt cx="5888150" cy="2157918"/>
          </a:xfrm>
        </p:grpSpPr>
        <p:sp>
          <p:nvSpPr>
            <p:cNvPr id="10" name="文字方塊 9"/>
            <p:cNvSpPr txBox="1"/>
            <p:nvPr/>
          </p:nvSpPr>
          <p:spPr>
            <a:xfrm>
              <a:off x="1475656" y="5085184"/>
              <a:ext cx="5888150" cy="86177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zh-TW" altLang="en-US" sz="5000" dirty="0" smtClean="0"/>
                <a:t>「小於十本」占</a:t>
              </a:r>
              <a:r>
                <a:rPr lang="en-US" altLang="zh-TW" sz="5000" dirty="0" smtClean="0"/>
                <a:t>53%</a:t>
              </a:r>
            </a:p>
          </p:txBody>
        </p:sp>
        <p:cxnSp>
          <p:nvCxnSpPr>
            <p:cNvPr id="3" name="直線單箭頭接點 2"/>
            <p:cNvCxnSpPr/>
            <p:nvPr/>
          </p:nvCxnSpPr>
          <p:spPr>
            <a:xfrm flipH="1" flipV="1">
              <a:off x="1475656" y="3789040"/>
              <a:ext cx="792088" cy="129614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9" name="群組 18"/>
          <p:cNvGrpSpPr/>
          <p:nvPr/>
        </p:nvGrpSpPr>
        <p:grpSpPr>
          <a:xfrm>
            <a:off x="1331121" y="3764920"/>
            <a:ext cx="5888150" cy="2202080"/>
            <a:chOff x="1331121" y="3764920"/>
            <a:chExt cx="5888150" cy="2202080"/>
          </a:xfrm>
        </p:grpSpPr>
        <p:sp>
          <p:nvSpPr>
            <p:cNvPr id="15" name="文字方塊 14"/>
            <p:cNvSpPr txBox="1"/>
            <p:nvPr/>
          </p:nvSpPr>
          <p:spPr>
            <a:xfrm>
              <a:off x="1331121" y="5105226"/>
              <a:ext cx="5888150" cy="86177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zh-TW" altLang="en-US" sz="5000" dirty="0" smtClean="0"/>
                <a:t>「幾乎沒有」占</a:t>
              </a:r>
              <a:r>
                <a:rPr lang="en-US" altLang="zh-TW" sz="5000" dirty="0" smtClean="0"/>
                <a:t>52%</a:t>
              </a:r>
            </a:p>
          </p:txBody>
        </p:sp>
        <p:cxnSp>
          <p:nvCxnSpPr>
            <p:cNvPr id="17" name="直線單箭頭接點 16"/>
            <p:cNvCxnSpPr>
              <a:stCxn id="15" idx="0"/>
            </p:cNvCxnSpPr>
            <p:nvPr/>
          </p:nvCxnSpPr>
          <p:spPr>
            <a:xfrm flipV="1">
              <a:off x="4275196" y="3764920"/>
              <a:ext cx="17493" cy="134030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3" name="群組 22"/>
          <p:cNvGrpSpPr/>
          <p:nvPr/>
        </p:nvGrpSpPr>
        <p:grpSpPr>
          <a:xfrm>
            <a:off x="1362262" y="3356992"/>
            <a:ext cx="6247722" cy="2610008"/>
            <a:chOff x="1348614" y="3356992"/>
            <a:chExt cx="6247722" cy="2610008"/>
          </a:xfrm>
        </p:grpSpPr>
        <p:sp>
          <p:nvSpPr>
            <p:cNvPr id="12" name="文字方塊 11"/>
            <p:cNvSpPr txBox="1"/>
            <p:nvPr/>
          </p:nvSpPr>
          <p:spPr>
            <a:xfrm>
              <a:off x="1348614" y="5105226"/>
              <a:ext cx="5888150" cy="86177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zh-TW" altLang="en-US" sz="5000" dirty="0" smtClean="0"/>
                <a:t>「幾乎沒有」占</a:t>
              </a:r>
              <a:r>
                <a:rPr lang="en-US" altLang="zh-TW" sz="5000" dirty="0" smtClean="0"/>
                <a:t>54%</a:t>
              </a:r>
              <a:endParaRPr lang="zh-TW" altLang="en-US" sz="5000" dirty="0"/>
            </a:p>
          </p:txBody>
        </p:sp>
        <p:cxnSp>
          <p:nvCxnSpPr>
            <p:cNvPr id="21" name="直線單箭頭接點 20"/>
            <p:cNvCxnSpPr/>
            <p:nvPr/>
          </p:nvCxnSpPr>
          <p:spPr>
            <a:xfrm flipV="1">
              <a:off x="6588224" y="3356992"/>
              <a:ext cx="1008112" cy="170034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2585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Graphic spid="6" grpId="0">
        <p:bldAsOne/>
      </p:bldGraphic>
      <p:bldGraphic spid="8" grpId="0">
        <p:bldAsOne/>
      </p:bldGraphic>
      <p:bldGraphic spid="7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化仁國中學生的閱讀習慣</a:t>
            </a:r>
            <a:r>
              <a:rPr lang="en-US" altLang="zh-TW" dirty="0" smtClean="0"/>
              <a:t>(</a:t>
            </a:r>
            <a:r>
              <a:rPr lang="zh-TW" altLang="en-US" dirty="0" smtClean="0"/>
              <a:t>閱讀喜好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graphicFrame>
        <p:nvGraphicFramePr>
          <p:cNvPr id="10" name="圖表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7371466"/>
              </p:ext>
            </p:extLst>
          </p:nvPr>
        </p:nvGraphicFramePr>
        <p:xfrm>
          <a:off x="1763688" y="1412776"/>
          <a:ext cx="6408711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3" name="群組 12"/>
          <p:cNvGrpSpPr/>
          <p:nvPr/>
        </p:nvGrpSpPr>
        <p:grpSpPr>
          <a:xfrm>
            <a:off x="6012160" y="1988840"/>
            <a:ext cx="3477945" cy="384254"/>
            <a:chOff x="5929371" y="260649"/>
            <a:chExt cx="3477945" cy="384254"/>
          </a:xfrm>
        </p:grpSpPr>
        <p:sp>
          <p:nvSpPr>
            <p:cNvPr id="11" name="直線圖說文字 1 10"/>
            <p:cNvSpPr/>
            <p:nvPr/>
          </p:nvSpPr>
          <p:spPr>
            <a:xfrm>
              <a:off x="5929371" y="260649"/>
              <a:ext cx="2235273" cy="384254"/>
            </a:xfrm>
            <a:prstGeom prst="borderCallout1">
              <a:avLst>
                <a:gd name="adj1" fmla="val 103282"/>
                <a:gd name="adj2" fmla="val 47206"/>
                <a:gd name="adj3" fmla="val 433757"/>
                <a:gd name="adj4" fmla="val -34823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/>
                <a:t>畫</a:t>
              </a:r>
              <a:endParaRPr lang="zh-TW" altLang="en-US" dirty="0"/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5945496" y="275570"/>
              <a:ext cx="34618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/>
                <a:t>大部分的人喜歡閱讀</a:t>
              </a:r>
              <a:endParaRPr lang="zh-TW" altLang="en-US" dirty="0"/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442604" y="4288450"/>
            <a:ext cx="2617227" cy="369332"/>
            <a:chOff x="442604" y="4288450"/>
            <a:chExt cx="2617227" cy="369332"/>
          </a:xfrm>
        </p:grpSpPr>
        <p:sp>
          <p:nvSpPr>
            <p:cNvPr id="16" name="直線圖說文字 1 15"/>
            <p:cNvSpPr/>
            <p:nvPr/>
          </p:nvSpPr>
          <p:spPr>
            <a:xfrm>
              <a:off x="442604" y="4288450"/>
              <a:ext cx="2617227" cy="369332"/>
            </a:xfrm>
            <a:prstGeom prst="borderCallout1">
              <a:avLst>
                <a:gd name="adj1" fmla="val 40456"/>
                <a:gd name="adj2" fmla="val 99492"/>
                <a:gd name="adj3" fmla="val -274096"/>
                <a:gd name="adj4" fmla="val 125728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442605" y="4288450"/>
              <a:ext cx="2492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 smtClean="0"/>
                <a:t>少部分的人不喜歡閱讀</a:t>
              </a:r>
              <a:endParaRPr lang="zh-TW" altLang="en-US" dirty="0"/>
            </a:p>
          </p:txBody>
        </p:sp>
      </p:grpSp>
      <p:sp>
        <p:nvSpPr>
          <p:cNvPr id="23" name="文字方塊 22"/>
          <p:cNvSpPr txBox="1"/>
          <p:nvPr/>
        </p:nvSpPr>
        <p:spPr>
          <a:xfrm>
            <a:off x="6865378" y="5845476"/>
            <a:ext cx="1451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 smtClean="0"/>
              <a:t>資料來源</a:t>
            </a:r>
            <a:r>
              <a:rPr lang="en-US" altLang="zh-TW" sz="1200" dirty="0" smtClean="0"/>
              <a:t>:</a:t>
            </a:r>
            <a:r>
              <a:rPr lang="zh-TW" altLang="en-US" sz="1200" dirty="0" smtClean="0"/>
              <a:t>全校問卷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6154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化仁國中學生的閱讀</a:t>
            </a:r>
            <a:r>
              <a:rPr lang="zh-TW" altLang="en-US" dirty="0"/>
              <a:t>習慣</a:t>
            </a:r>
            <a:r>
              <a:rPr lang="en-US" altLang="zh-TW" dirty="0" smtClean="0"/>
              <a:t>(</a:t>
            </a:r>
            <a:r>
              <a:rPr lang="zh-TW" altLang="en-US" dirty="0" smtClean="0"/>
              <a:t>影響閱讀喜好的可能因素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graphicFrame>
        <p:nvGraphicFramePr>
          <p:cNvPr id="6" name="圖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0196460"/>
              </p:ext>
            </p:extLst>
          </p:nvPr>
        </p:nvGraphicFramePr>
        <p:xfrm>
          <a:off x="4716016" y="2060848"/>
          <a:ext cx="3816424" cy="2844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6811751"/>
              </p:ext>
            </p:extLst>
          </p:nvPr>
        </p:nvGraphicFramePr>
        <p:xfrm>
          <a:off x="827584" y="1628800"/>
          <a:ext cx="3816424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文字方塊 16"/>
          <p:cNvSpPr txBox="1"/>
          <p:nvPr/>
        </p:nvSpPr>
        <p:spPr>
          <a:xfrm>
            <a:off x="1275649" y="2527199"/>
            <a:ext cx="5827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 smtClean="0">
                <a:solidFill>
                  <a:srgbClr val="FF0000"/>
                </a:solidFill>
              </a:rPr>
              <a:t>閱讀</a:t>
            </a:r>
            <a:r>
              <a:rPr lang="zh-TW" altLang="en-US" sz="4000" dirty="0">
                <a:solidFill>
                  <a:srgbClr val="FF0000"/>
                </a:solidFill>
              </a:rPr>
              <a:t>喜好</a:t>
            </a:r>
            <a:r>
              <a:rPr lang="zh-TW" altLang="en-US" sz="4000" dirty="0" smtClean="0">
                <a:solidFill>
                  <a:srgbClr val="FF0000"/>
                </a:solidFill>
              </a:rPr>
              <a:t>會受到家人影響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7380312" y="5733256"/>
            <a:ext cx="1451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 smtClean="0"/>
              <a:t>資料來源</a:t>
            </a:r>
            <a:r>
              <a:rPr lang="en-US" altLang="zh-TW" sz="1200" dirty="0" smtClean="0"/>
              <a:t>:</a:t>
            </a:r>
            <a:r>
              <a:rPr lang="zh-TW" altLang="en-US" sz="1200" dirty="0" smtClean="0"/>
              <a:t>全校問卷</a:t>
            </a:r>
            <a:endParaRPr lang="zh-TW" altLang="en-US" sz="12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1839906" y="1300118"/>
            <a:ext cx="526297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喜歡閱讀者，「家長有習慣」比例高於討厭閱讀者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5577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  <p:bldGraphic spid="7" grpId="0">
        <p:bldAsOne/>
      </p:bldGraphic>
      <p:bldP spid="17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化仁國中學生的閱讀習慣</a:t>
            </a:r>
            <a:r>
              <a:rPr lang="en-US" altLang="zh-TW" dirty="0" smtClean="0"/>
              <a:t>(</a:t>
            </a:r>
            <a:r>
              <a:rPr lang="zh-TW" altLang="en-US" dirty="0" smtClean="0"/>
              <a:t>喜歡讀的書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graphicFrame>
        <p:nvGraphicFramePr>
          <p:cNvPr id="4" name="圖表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3408519"/>
              </p:ext>
            </p:extLst>
          </p:nvPr>
        </p:nvGraphicFramePr>
        <p:xfrm>
          <a:off x="899592" y="1268760"/>
          <a:ext cx="3600400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圖表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8496387"/>
              </p:ext>
            </p:extLst>
          </p:nvPr>
        </p:nvGraphicFramePr>
        <p:xfrm>
          <a:off x="4788024" y="1268760"/>
          <a:ext cx="3672408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矩形 5"/>
          <p:cNvSpPr/>
          <p:nvPr/>
        </p:nvSpPr>
        <p:spPr>
          <a:xfrm>
            <a:off x="3131840" y="1844824"/>
            <a:ext cx="1152128" cy="266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092280" y="3068960"/>
            <a:ext cx="1296144" cy="2717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092280" y="3501008"/>
            <a:ext cx="115212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131840" y="2348880"/>
            <a:ext cx="1008112" cy="334888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2339752" y="3256404"/>
            <a:ext cx="1152128" cy="266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15616" y="3389568"/>
            <a:ext cx="1080120" cy="54348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4794529" y="4082318"/>
            <a:ext cx="1800200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083587" y="2255864"/>
            <a:ext cx="1296144" cy="300188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7110446" y="1827894"/>
            <a:ext cx="1296144" cy="300188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110446" y="2683768"/>
            <a:ext cx="1296144" cy="300188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5940152" y="2708345"/>
            <a:ext cx="1170294" cy="548059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6663276" y="4111637"/>
            <a:ext cx="894339" cy="432048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25" name="文字方塊 24"/>
          <p:cNvSpPr txBox="1"/>
          <p:nvPr/>
        </p:nvSpPr>
        <p:spPr>
          <a:xfrm>
            <a:off x="6228184" y="6169875"/>
            <a:ext cx="2374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 smtClean="0"/>
              <a:t>資料來源</a:t>
            </a:r>
            <a:r>
              <a:rPr lang="en-US" altLang="zh-TW" sz="1200" dirty="0" smtClean="0"/>
              <a:t>:</a:t>
            </a:r>
            <a:r>
              <a:rPr lang="zh-TW" altLang="en-US" sz="1200" dirty="0" smtClean="0"/>
              <a:t>全校問卷、九年級問卷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26707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3" grpId="0" animBg="1"/>
      <p:bldP spid="11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2960" y="404664"/>
            <a:ext cx="7520940" cy="548640"/>
          </a:xfrm>
        </p:spPr>
        <p:txBody>
          <a:bodyPr/>
          <a:lstStyle/>
          <a:p>
            <a:r>
              <a:rPr lang="zh-TW" altLang="en-US" dirty="0" smtClean="0"/>
              <a:t>化仁國中學生的閱讀</a:t>
            </a:r>
            <a:r>
              <a:rPr lang="zh-TW" altLang="en-US" dirty="0"/>
              <a:t>習慣</a:t>
            </a:r>
            <a:r>
              <a:rPr lang="en-US" altLang="zh-TW" dirty="0" smtClean="0"/>
              <a:t>(</a:t>
            </a:r>
            <a:r>
              <a:rPr lang="zh-TW" altLang="en-US" dirty="0" smtClean="0"/>
              <a:t>影響「喜歡</a:t>
            </a:r>
            <a:r>
              <a:rPr lang="zh-TW" altLang="en-US" dirty="0"/>
              <a:t>讀的</a:t>
            </a:r>
            <a:r>
              <a:rPr lang="zh-TW" altLang="en-US" dirty="0" smtClean="0"/>
              <a:t>書」的可能原因</a:t>
            </a:r>
            <a:r>
              <a:rPr lang="en-US" altLang="zh-TW" dirty="0" smtClean="0"/>
              <a:t>-1)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815" y="764704"/>
            <a:ext cx="2808312" cy="3749242"/>
          </a:xfrm>
          <a:prstGeom prst="rect">
            <a:avLst/>
          </a:prstGeom>
        </p:spPr>
      </p:pic>
      <p:grpSp>
        <p:nvGrpSpPr>
          <p:cNvPr id="8" name="群組 7"/>
          <p:cNvGrpSpPr/>
          <p:nvPr/>
        </p:nvGrpSpPr>
        <p:grpSpPr>
          <a:xfrm>
            <a:off x="-2578" y="1107717"/>
            <a:ext cx="3494458" cy="2742298"/>
            <a:chOff x="186168" y="1124744"/>
            <a:chExt cx="4248472" cy="3189224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168" y="1131715"/>
              <a:ext cx="4248472" cy="3182253"/>
            </a:xfrm>
            <a:prstGeom prst="rect">
              <a:avLst/>
            </a:prstGeom>
          </p:spPr>
        </p:pic>
        <p:sp>
          <p:nvSpPr>
            <p:cNvPr id="3" name="文字方塊 2"/>
            <p:cNvSpPr txBox="1"/>
            <p:nvPr/>
          </p:nvSpPr>
          <p:spPr>
            <a:xfrm>
              <a:off x="197140" y="1124744"/>
              <a:ext cx="133882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輕小說</a:t>
              </a:r>
            </a:p>
          </p:txBody>
        </p:sp>
      </p:grpSp>
      <p:sp>
        <p:nvSpPr>
          <p:cNvPr id="6" name="文字方塊 5"/>
          <p:cNvSpPr txBox="1"/>
          <p:nvPr/>
        </p:nvSpPr>
        <p:spPr>
          <a:xfrm>
            <a:off x="6300192" y="607242"/>
            <a:ext cx="9541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dirty="0" smtClean="0">
                <a:solidFill>
                  <a:schemeClr val="bg1"/>
                </a:solidFill>
              </a:rPr>
              <a:t>漫畫</a:t>
            </a:r>
            <a:endParaRPr lang="zh-TW" altLang="en-US" sz="3000" dirty="0">
              <a:solidFill>
                <a:schemeClr val="bg1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332" y="4543318"/>
            <a:ext cx="3529737" cy="2348880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5336212" y="470515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青年小說</a:t>
            </a:r>
            <a:endParaRPr lang="zh-TW" altLang="en-US" dirty="0">
              <a:solidFill>
                <a:schemeClr val="bg1"/>
              </a:solidFill>
            </a:endParaRPr>
          </a:p>
        </p:txBody>
      </p:sp>
      <p:grpSp>
        <p:nvGrpSpPr>
          <p:cNvPr id="46" name="群組 45"/>
          <p:cNvGrpSpPr/>
          <p:nvPr/>
        </p:nvGrpSpPr>
        <p:grpSpPr>
          <a:xfrm>
            <a:off x="1517021" y="1268760"/>
            <a:ext cx="5492093" cy="1152128"/>
            <a:chOff x="1107661" y="1124744"/>
            <a:chExt cx="5492093" cy="1152128"/>
          </a:xfrm>
        </p:grpSpPr>
        <p:cxnSp>
          <p:nvCxnSpPr>
            <p:cNvPr id="12" name="直線單箭頭接點 11"/>
            <p:cNvCxnSpPr/>
            <p:nvPr/>
          </p:nvCxnSpPr>
          <p:spPr>
            <a:xfrm>
              <a:off x="4943570" y="1364021"/>
              <a:ext cx="1656184" cy="80312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群組 42"/>
            <p:cNvGrpSpPr/>
            <p:nvPr/>
          </p:nvGrpSpPr>
          <p:grpSpPr>
            <a:xfrm>
              <a:off x="1107661" y="1124744"/>
              <a:ext cx="3816639" cy="1152128"/>
              <a:chOff x="1139845" y="884241"/>
              <a:chExt cx="3816639" cy="1152128"/>
            </a:xfrm>
          </p:grpSpPr>
          <p:sp>
            <p:nvSpPr>
              <p:cNvPr id="10" name="文字方塊 9"/>
              <p:cNvSpPr txBox="1"/>
              <p:nvPr/>
            </p:nvSpPr>
            <p:spPr>
              <a:xfrm>
                <a:off x="3948372" y="884241"/>
                <a:ext cx="1008112" cy="553998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3000" dirty="0" smtClean="0"/>
                  <a:t>插圖</a:t>
                </a:r>
                <a:endParaRPr lang="zh-TW" altLang="en-US" sz="3000" dirty="0"/>
              </a:p>
            </p:txBody>
          </p:sp>
          <p:cxnSp>
            <p:nvCxnSpPr>
              <p:cNvPr id="18" name="直線單箭頭接點 17"/>
              <p:cNvCxnSpPr>
                <a:stCxn id="10" idx="1"/>
              </p:cNvCxnSpPr>
              <p:nvPr/>
            </p:nvCxnSpPr>
            <p:spPr>
              <a:xfrm flipH="1">
                <a:off x="1139845" y="1161240"/>
                <a:ext cx="2808527" cy="875129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4" name="群組 43"/>
          <p:cNvGrpSpPr/>
          <p:nvPr/>
        </p:nvGrpSpPr>
        <p:grpSpPr>
          <a:xfrm>
            <a:off x="3432109" y="2046632"/>
            <a:ext cx="2403745" cy="2658519"/>
            <a:chOff x="3474429" y="1700808"/>
            <a:chExt cx="2403745" cy="2658519"/>
          </a:xfrm>
        </p:grpSpPr>
        <p:sp>
          <p:nvSpPr>
            <p:cNvPr id="22" name="文字方塊 21"/>
            <p:cNvSpPr txBox="1"/>
            <p:nvPr/>
          </p:nvSpPr>
          <p:spPr>
            <a:xfrm>
              <a:off x="3779911" y="1700808"/>
              <a:ext cx="2098263" cy="1015663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3000" dirty="0" smtClean="0"/>
                <a:t>用字淺顯易懂</a:t>
              </a:r>
              <a:endParaRPr lang="zh-TW" altLang="en-US" sz="3000" dirty="0"/>
            </a:p>
          </p:txBody>
        </p:sp>
        <p:cxnSp>
          <p:nvCxnSpPr>
            <p:cNvPr id="23" name="直線單箭頭接點 22"/>
            <p:cNvCxnSpPr/>
            <p:nvPr/>
          </p:nvCxnSpPr>
          <p:spPr>
            <a:xfrm>
              <a:off x="3913157" y="2717146"/>
              <a:ext cx="0" cy="1642181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單箭頭接點 23"/>
            <p:cNvCxnSpPr>
              <a:stCxn id="22" idx="1"/>
            </p:cNvCxnSpPr>
            <p:nvPr/>
          </p:nvCxnSpPr>
          <p:spPr>
            <a:xfrm flipH="1">
              <a:off x="3474429" y="2208640"/>
              <a:ext cx="305482" cy="101368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群組 44"/>
          <p:cNvGrpSpPr/>
          <p:nvPr/>
        </p:nvGrpSpPr>
        <p:grpSpPr>
          <a:xfrm>
            <a:off x="4070206" y="3816975"/>
            <a:ext cx="2038368" cy="369332"/>
            <a:chOff x="4046456" y="-243408"/>
            <a:chExt cx="2038368" cy="369332"/>
          </a:xfrm>
        </p:grpSpPr>
        <p:sp>
          <p:nvSpPr>
            <p:cNvPr id="36" name="文字方塊 35"/>
            <p:cNvSpPr txBox="1"/>
            <p:nvPr/>
          </p:nvSpPr>
          <p:spPr>
            <a:xfrm>
              <a:off x="4046456" y="-243408"/>
              <a:ext cx="1569660" cy="3693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zh-TW" altLang="en-US" dirty="0" smtClean="0">
                  <a:solidFill>
                    <a:schemeClr val="bg1"/>
                  </a:solidFill>
                </a:rPr>
                <a:t>不須理解文字</a:t>
              </a:r>
              <a:endParaRPr lang="zh-TW" alt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40" name="直線單箭頭接點 39"/>
            <p:cNvCxnSpPr/>
            <p:nvPr/>
          </p:nvCxnSpPr>
          <p:spPr>
            <a:xfrm>
              <a:off x="5539384" y="-69252"/>
              <a:ext cx="545440" cy="1029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文字方塊 47"/>
          <p:cNvSpPr txBox="1"/>
          <p:nvPr/>
        </p:nvSpPr>
        <p:spPr>
          <a:xfrm>
            <a:off x="6948264" y="5877272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圖片來源：網路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6884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化仁國中學生的閱讀</a:t>
            </a:r>
            <a:r>
              <a:rPr lang="zh-TW" altLang="en-US" dirty="0"/>
              <a:t>習慣</a:t>
            </a:r>
            <a:r>
              <a:rPr lang="en-US" altLang="zh-TW" dirty="0" smtClean="0"/>
              <a:t>(</a:t>
            </a:r>
            <a:r>
              <a:rPr lang="zh-TW" altLang="en-US" dirty="0" smtClean="0"/>
              <a:t>影響「喜歡</a:t>
            </a:r>
            <a:r>
              <a:rPr lang="zh-TW" altLang="en-US" dirty="0"/>
              <a:t>讀的</a:t>
            </a:r>
            <a:r>
              <a:rPr lang="zh-TW" altLang="en-US" dirty="0" smtClean="0"/>
              <a:t>書」的可能原因</a:t>
            </a:r>
            <a:r>
              <a:rPr lang="en-US" altLang="zh-TW" dirty="0" smtClean="0"/>
              <a:t>-2)</a:t>
            </a:r>
            <a:endParaRPr lang="zh-TW" altLang="en-US" dirty="0"/>
          </a:p>
        </p:txBody>
      </p:sp>
      <p:graphicFrame>
        <p:nvGraphicFramePr>
          <p:cNvPr id="5" name="圖表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0600430"/>
              </p:ext>
            </p:extLst>
          </p:nvPr>
        </p:nvGraphicFramePr>
        <p:xfrm>
          <a:off x="971601" y="1340768"/>
          <a:ext cx="3600399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圖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0575476"/>
              </p:ext>
            </p:extLst>
          </p:nvPr>
        </p:nvGraphicFramePr>
        <p:xfrm>
          <a:off x="4499992" y="1340768"/>
          <a:ext cx="4176464" cy="3423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9" name="群組 18"/>
          <p:cNvGrpSpPr/>
          <p:nvPr/>
        </p:nvGrpSpPr>
        <p:grpSpPr>
          <a:xfrm>
            <a:off x="2771800" y="692696"/>
            <a:ext cx="3312368" cy="2592288"/>
            <a:chOff x="2771800" y="692696"/>
            <a:chExt cx="3312368" cy="2592288"/>
          </a:xfrm>
        </p:grpSpPr>
        <p:sp>
          <p:nvSpPr>
            <p:cNvPr id="7" name="文字方塊 6"/>
            <p:cNvSpPr txBox="1"/>
            <p:nvPr/>
          </p:nvSpPr>
          <p:spPr>
            <a:xfrm>
              <a:off x="3628345" y="692696"/>
              <a:ext cx="2031325" cy="64633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zh-TW" altLang="en-US" dirty="0" smtClean="0"/>
                <a:t>別人對自己閱讀習</a:t>
              </a:r>
              <a:endParaRPr lang="en-US" altLang="zh-TW" dirty="0" smtClean="0"/>
            </a:p>
            <a:p>
              <a:r>
                <a:rPr lang="zh-TW" altLang="en-US" dirty="0" smtClean="0"/>
                <a:t>慣的影響不易察覺</a:t>
              </a:r>
              <a:endParaRPr lang="zh-TW" altLang="en-US" dirty="0"/>
            </a:p>
          </p:txBody>
        </p:sp>
        <p:cxnSp>
          <p:nvCxnSpPr>
            <p:cNvPr id="9" name="直線單箭頭接點 8"/>
            <p:cNvCxnSpPr/>
            <p:nvPr/>
          </p:nvCxnSpPr>
          <p:spPr>
            <a:xfrm flipH="1">
              <a:off x="2771800" y="1339027"/>
              <a:ext cx="1872208" cy="163622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直線單箭頭接點 13"/>
            <p:cNvCxnSpPr/>
            <p:nvPr/>
          </p:nvCxnSpPr>
          <p:spPr>
            <a:xfrm>
              <a:off x="4644008" y="1339027"/>
              <a:ext cx="1440160" cy="1945957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2" name="群組 41"/>
          <p:cNvGrpSpPr/>
          <p:nvPr/>
        </p:nvGrpSpPr>
        <p:grpSpPr>
          <a:xfrm>
            <a:off x="3707904" y="4005064"/>
            <a:ext cx="3744416" cy="729372"/>
            <a:chOff x="3707904" y="4005064"/>
            <a:chExt cx="3744416" cy="729372"/>
          </a:xfrm>
        </p:grpSpPr>
        <p:sp>
          <p:nvSpPr>
            <p:cNvPr id="20" name="文字方塊 19"/>
            <p:cNvSpPr txBox="1"/>
            <p:nvPr/>
          </p:nvSpPr>
          <p:spPr>
            <a:xfrm>
              <a:off x="4486924" y="4365104"/>
              <a:ext cx="877163" cy="3693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zh-TW" altLang="en-US" dirty="0" smtClean="0">
                  <a:solidFill>
                    <a:schemeClr val="bg1"/>
                  </a:solidFill>
                </a:rPr>
                <a:t>第二多</a:t>
              </a:r>
              <a:endParaRPr lang="zh-TW" alt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22" name="直線單箭頭接點 21"/>
            <p:cNvCxnSpPr/>
            <p:nvPr/>
          </p:nvCxnSpPr>
          <p:spPr>
            <a:xfrm flipH="1" flipV="1">
              <a:off x="3707904" y="4221088"/>
              <a:ext cx="779020" cy="32868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直線單箭頭接點 26"/>
            <p:cNvCxnSpPr/>
            <p:nvPr/>
          </p:nvCxnSpPr>
          <p:spPr>
            <a:xfrm flipV="1">
              <a:off x="5364087" y="4005064"/>
              <a:ext cx="2088233" cy="544707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4" name="文字方塊 43"/>
          <p:cNvSpPr txBox="1"/>
          <p:nvPr/>
        </p:nvSpPr>
        <p:spPr>
          <a:xfrm>
            <a:off x="6086064" y="5949280"/>
            <a:ext cx="2374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 smtClean="0"/>
              <a:t>資料來源</a:t>
            </a:r>
            <a:r>
              <a:rPr lang="en-US" altLang="zh-TW" sz="1200" dirty="0" smtClean="0"/>
              <a:t>:</a:t>
            </a:r>
            <a:r>
              <a:rPr lang="zh-TW" altLang="en-US" sz="1200" dirty="0" smtClean="0"/>
              <a:t>全校問卷、九年級問卷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53964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研究結果</a:t>
            </a:r>
            <a:r>
              <a:rPr lang="en-US" altLang="zh-TW" dirty="0" smtClean="0"/>
              <a:t>(4)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校內班級獨自推動的閱讀活動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3893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校內班級獨自推動的閱讀活動</a:t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822960" y="1100628"/>
            <a:ext cx="7493456" cy="3552508"/>
          </a:xfrm>
        </p:spPr>
        <p:txBody>
          <a:bodyPr>
            <a:noAutofit/>
          </a:bodyPr>
          <a:lstStyle/>
          <a:p>
            <a:r>
              <a:rPr lang="zh-TW" altLang="zh-TW" dirty="0">
                <a:solidFill>
                  <a:srgbClr val="FF0000"/>
                </a:solidFill>
              </a:rPr>
              <a:t> </a:t>
            </a:r>
          </a:p>
          <a:p>
            <a:r>
              <a:rPr lang="zh-TW" altLang="zh-TW" sz="3000" dirty="0" smtClean="0">
                <a:solidFill>
                  <a:srgbClr val="FF0000"/>
                </a:solidFill>
              </a:rPr>
              <a:t>晨</a:t>
            </a:r>
            <a:r>
              <a:rPr lang="zh-TW" altLang="zh-TW" sz="3000" dirty="0">
                <a:solidFill>
                  <a:srgbClr val="FF0000"/>
                </a:solidFill>
              </a:rPr>
              <a:t>讀</a:t>
            </a:r>
          </a:p>
          <a:p>
            <a:endParaRPr lang="en-US" altLang="zh-TW" sz="3000" dirty="0">
              <a:solidFill>
                <a:srgbClr val="FF0000"/>
              </a:solidFill>
            </a:endParaRPr>
          </a:p>
          <a:p>
            <a:r>
              <a:rPr lang="zh-TW" altLang="zh-TW" sz="3000" dirty="0" smtClean="0">
                <a:solidFill>
                  <a:srgbClr val="FF0000"/>
                </a:solidFill>
              </a:rPr>
              <a:t>閱讀</a:t>
            </a:r>
            <a:r>
              <a:rPr lang="zh-TW" altLang="zh-TW" sz="3000" dirty="0">
                <a:solidFill>
                  <a:srgbClr val="FF0000"/>
                </a:solidFill>
              </a:rPr>
              <a:t>分享</a:t>
            </a:r>
          </a:p>
          <a:p>
            <a:endParaRPr lang="zh-TW" altLang="zh-TW" sz="3000" dirty="0">
              <a:solidFill>
                <a:srgbClr val="FF0000"/>
              </a:solidFill>
            </a:endParaRPr>
          </a:p>
          <a:p>
            <a:r>
              <a:rPr lang="zh-TW" altLang="zh-TW" sz="3000" dirty="0" smtClean="0">
                <a:solidFill>
                  <a:srgbClr val="FF0000"/>
                </a:solidFill>
              </a:rPr>
              <a:t>班級書箱</a:t>
            </a:r>
            <a:endParaRPr lang="zh-TW" altLang="zh-TW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18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校內班級獨自推動的閱讀</a:t>
            </a:r>
            <a:r>
              <a:rPr lang="zh-TW" altLang="en-US" dirty="0" smtClean="0"/>
              <a:t>活動成果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graphicFrame>
        <p:nvGraphicFramePr>
          <p:cNvPr id="5" name="圖表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6140199"/>
              </p:ext>
            </p:extLst>
          </p:nvPr>
        </p:nvGraphicFramePr>
        <p:xfrm>
          <a:off x="17748" y="1833972"/>
          <a:ext cx="882047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8" name="圖表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011183"/>
              </p:ext>
            </p:extLst>
          </p:nvPr>
        </p:nvGraphicFramePr>
        <p:xfrm>
          <a:off x="703330" y="1204111"/>
          <a:ext cx="3672408" cy="3439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42" name="群組 1041"/>
          <p:cNvGrpSpPr/>
          <p:nvPr/>
        </p:nvGrpSpPr>
        <p:grpSpPr>
          <a:xfrm>
            <a:off x="2172464" y="278478"/>
            <a:ext cx="5793574" cy="3845841"/>
            <a:chOff x="2159732" y="568085"/>
            <a:chExt cx="5793574" cy="3845841"/>
          </a:xfrm>
        </p:grpSpPr>
        <p:sp>
          <p:nvSpPr>
            <p:cNvPr id="8" name="矩形 7"/>
            <p:cNvSpPr/>
            <p:nvPr/>
          </p:nvSpPr>
          <p:spPr>
            <a:xfrm>
              <a:off x="2805437" y="1844824"/>
              <a:ext cx="756113" cy="256910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6804248" y="1844824"/>
              <a:ext cx="648072" cy="254444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6084168" y="1844824"/>
              <a:ext cx="457200" cy="254444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3707904" y="1844824"/>
              <a:ext cx="720080" cy="254444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5265360" y="1844824"/>
              <a:ext cx="674792" cy="254444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1040" name="群組 1039"/>
            <p:cNvGrpSpPr/>
            <p:nvPr/>
          </p:nvGrpSpPr>
          <p:grpSpPr>
            <a:xfrm>
              <a:off x="2159732" y="568085"/>
              <a:ext cx="5793574" cy="1276739"/>
              <a:chOff x="2159732" y="568085"/>
              <a:chExt cx="5793574" cy="1276739"/>
            </a:xfrm>
          </p:grpSpPr>
          <p:sp>
            <p:nvSpPr>
              <p:cNvPr id="4" name="文字方塊 3"/>
              <p:cNvSpPr txBox="1"/>
              <p:nvPr/>
            </p:nvSpPr>
            <p:spPr>
              <a:xfrm>
                <a:off x="2159732" y="568085"/>
                <a:ext cx="5793574" cy="55399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3000" dirty="0" smtClean="0"/>
                  <a:t>「有積極推動閱讀」班級共</a:t>
                </a:r>
                <a:r>
                  <a:rPr lang="en-US" altLang="zh-TW" sz="3000" dirty="0" smtClean="0"/>
                  <a:t>5</a:t>
                </a:r>
                <a:r>
                  <a:rPr lang="zh-TW" altLang="en-US" sz="3000" dirty="0" smtClean="0"/>
                  <a:t>個班</a:t>
                </a:r>
                <a:endParaRPr lang="zh-TW" altLang="en-US" sz="3000" dirty="0"/>
              </a:p>
            </p:txBody>
          </p:sp>
          <p:cxnSp>
            <p:nvCxnSpPr>
              <p:cNvPr id="14" name="直線接點 13"/>
              <p:cNvCxnSpPr/>
              <p:nvPr/>
            </p:nvCxnSpPr>
            <p:spPr>
              <a:xfrm flipH="1">
                <a:off x="3183494" y="1120365"/>
                <a:ext cx="1215411" cy="713607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9" name="直線接點 18"/>
              <p:cNvCxnSpPr/>
              <p:nvPr/>
            </p:nvCxnSpPr>
            <p:spPr>
              <a:xfrm flipH="1">
                <a:off x="4211960" y="1122083"/>
                <a:ext cx="556527" cy="722741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0" name="直線接點 19"/>
              <p:cNvCxnSpPr>
                <a:stCxn id="4" idx="2"/>
              </p:cNvCxnSpPr>
              <p:nvPr/>
            </p:nvCxnSpPr>
            <p:spPr>
              <a:xfrm>
                <a:off x="5056519" y="1122083"/>
                <a:ext cx="546237" cy="711889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" name="直線接點 20"/>
              <p:cNvCxnSpPr/>
              <p:nvPr/>
            </p:nvCxnSpPr>
            <p:spPr>
              <a:xfrm>
                <a:off x="5602756" y="1120365"/>
                <a:ext cx="710012" cy="713607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" name="直線接點 21"/>
              <p:cNvCxnSpPr/>
              <p:nvPr/>
            </p:nvCxnSpPr>
            <p:spPr>
              <a:xfrm>
                <a:off x="5960551" y="1120365"/>
                <a:ext cx="987713" cy="724459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39" name="圖表 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5790454"/>
              </p:ext>
            </p:extLst>
          </p:nvPr>
        </p:nvGraphicFramePr>
        <p:xfrm>
          <a:off x="5233685" y="1482594"/>
          <a:ext cx="3370764" cy="2870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044" name="群組 1043"/>
          <p:cNvGrpSpPr/>
          <p:nvPr/>
        </p:nvGrpSpPr>
        <p:grpSpPr>
          <a:xfrm>
            <a:off x="2701799" y="-31699"/>
            <a:ext cx="4502196" cy="3100659"/>
            <a:chOff x="2421910" y="-724395"/>
            <a:chExt cx="4502196" cy="3100659"/>
          </a:xfrm>
        </p:grpSpPr>
        <p:sp>
          <p:nvSpPr>
            <p:cNvPr id="1030" name="文字方塊 1029"/>
            <p:cNvSpPr txBox="1"/>
            <p:nvPr/>
          </p:nvSpPr>
          <p:spPr>
            <a:xfrm>
              <a:off x="2507512" y="-724395"/>
              <a:ext cx="4416594" cy="1015663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zh-TW" altLang="en-US" sz="3000" dirty="0" smtClean="0"/>
                <a:t>「有積極推動閱讀」班級</a:t>
              </a:r>
              <a:endParaRPr lang="en-US" altLang="zh-TW" sz="3000" dirty="0" smtClean="0"/>
            </a:p>
            <a:p>
              <a:r>
                <a:rPr lang="zh-TW" altLang="en-US" sz="3000" dirty="0" smtClean="0"/>
                <a:t>「喜歡」比例提高</a:t>
              </a:r>
              <a:endParaRPr lang="zh-TW" altLang="en-US" sz="3000" dirty="0"/>
            </a:p>
          </p:txBody>
        </p:sp>
        <p:cxnSp>
          <p:nvCxnSpPr>
            <p:cNvPr id="1032" name="直線單箭頭接點 1031"/>
            <p:cNvCxnSpPr/>
            <p:nvPr/>
          </p:nvCxnSpPr>
          <p:spPr>
            <a:xfrm flipH="1">
              <a:off x="2421910" y="291268"/>
              <a:ext cx="1018837" cy="208499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直線單箭頭接點 44"/>
            <p:cNvCxnSpPr/>
            <p:nvPr/>
          </p:nvCxnSpPr>
          <p:spPr>
            <a:xfrm>
              <a:off x="5672995" y="291268"/>
              <a:ext cx="779356" cy="208499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045" name="文字方塊 1044"/>
          <p:cNvSpPr txBox="1"/>
          <p:nvPr/>
        </p:nvSpPr>
        <p:spPr>
          <a:xfrm>
            <a:off x="917056" y="908720"/>
            <a:ext cx="723787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5000" dirty="0" smtClean="0">
                <a:solidFill>
                  <a:srgbClr val="FF0000"/>
                </a:solidFill>
              </a:rPr>
              <a:t>「班級推動閱讀」</a:t>
            </a:r>
            <a:endParaRPr lang="en-US" altLang="zh-TW" sz="5000" dirty="0" smtClean="0">
              <a:solidFill>
                <a:srgbClr val="FF0000"/>
              </a:solidFill>
            </a:endParaRPr>
          </a:p>
          <a:p>
            <a:pPr algn="ctr"/>
            <a:r>
              <a:rPr lang="zh-TW" altLang="en-US" sz="5000" dirty="0">
                <a:solidFill>
                  <a:srgbClr val="FF0000"/>
                </a:solidFill>
              </a:rPr>
              <a:t>會</a:t>
            </a:r>
            <a:r>
              <a:rPr lang="zh-TW" altLang="en-US" sz="5000" dirty="0" smtClean="0">
                <a:solidFill>
                  <a:srgbClr val="FF0000"/>
                </a:solidFill>
              </a:rPr>
              <a:t>影響學生對閱讀的好惡</a:t>
            </a:r>
            <a:endParaRPr lang="zh-TW" altLang="en-US" sz="5000" dirty="0">
              <a:solidFill>
                <a:srgbClr val="FF0000"/>
              </a:solidFill>
            </a:endParaRPr>
          </a:p>
        </p:txBody>
      </p:sp>
      <p:sp>
        <p:nvSpPr>
          <p:cNvPr id="58" name="文字方塊 57"/>
          <p:cNvSpPr txBox="1"/>
          <p:nvPr/>
        </p:nvSpPr>
        <p:spPr>
          <a:xfrm>
            <a:off x="7380312" y="5733256"/>
            <a:ext cx="1451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 smtClean="0"/>
              <a:t>資料來源</a:t>
            </a:r>
            <a:r>
              <a:rPr lang="en-US" altLang="zh-TW" sz="1200" dirty="0" smtClean="0"/>
              <a:t>:</a:t>
            </a:r>
            <a:r>
              <a:rPr lang="zh-TW" altLang="en-US" sz="1200" dirty="0" smtClean="0"/>
              <a:t>全校問卷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39323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2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2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Graphic spid="5" grpId="0">
        <p:bldAsOne/>
      </p:bldGraphic>
      <p:bldGraphic spid="5" grpId="1">
        <p:bldAsOne/>
      </p:bldGraphic>
      <p:bldGraphic spid="38" grpId="0">
        <p:bldAsOne/>
      </p:bldGraphic>
      <p:bldGraphic spid="38" grpId="1">
        <p:bldAsOne/>
      </p:bldGraphic>
      <p:bldGraphic spid="39" grpId="0">
        <p:bldAsOne/>
      </p:bldGraphic>
      <p:bldGraphic spid="39" grpId="1">
        <p:bldAsOne/>
      </p:bldGraphic>
      <p:bldP spid="10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709480" cy="1047016"/>
          </a:xfrm>
        </p:spPr>
        <p:txBody>
          <a:bodyPr/>
          <a:lstStyle/>
          <a:p>
            <a:pPr algn="ctr"/>
            <a:r>
              <a:rPr lang="zh-TW" altLang="en-US" sz="5000" dirty="0" smtClean="0">
                <a:solidFill>
                  <a:srgbClr val="FF0000"/>
                </a:solidFill>
              </a:rPr>
              <a:t>研究</a:t>
            </a:r>
            <a:r>
              <a:rPr lang="zh-TW" altLang="en-US" sz="5000" dirty="0">
                <a:solidFill>
                  <a:srgbClr val="FF0000"/>
                </a:solidFill>
              </a:rPr>
              <a:t>動機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556969" y="1762442"/>
            <a:ext cx="770485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dirty="0" smtClean="0"/>
              <a:t>學校近兩年來用心推動閱讀</a:t>
            </a:r>
            <a:endParaRPr lang="en-US" altLang="zh-TW" sz="3000" dirty="0" smtClean="0"/>
          </a:p>
          <a:p>
            <a:endParaRPr lang="en-US" altLang="zh-TW" sz="3000" dirty="0"/>
          </a:p>
          <a:p>
            <a:r>
              <a:rPr lang="zh-TW" altLang="en-US" sz="3000" dirty="0" smtClean="0"/>
              <a:t>學生的反應</a:t>
            </a:r>
            <a:r>
              <a:rPr lang="zh-TW" altLang="en-US" sz="3000" dirty="0"/>
              <a:t>：愛上</a:t>
            </a:r>
            <a:r>
              <a:rPr lang="zh-TW" altLang="en-US" sz="3000" dirty="0" smtClean="0"/>
              <a:t>閱讀、依舊沒興趣</a:t>
            </a:r>
            <a:endParaRPr lang="en-US" altLang="zh-TW" sz="3000" dirty="0" smtClean="0"/>
          </a:p>
          <a:p>
            <a:endParaRPr lang="en-US" altLang="zh-TW" sz="3000" dirty="0"/>
          </a:p>
          <a:p>
            <a:r>
              <a:rPr lang="zh-TW" altLang="en-US" sz="3000" dirty="0" smtClean="0"/>
              <a:t>為什麼</a:t>
            </a:r>
            <a:r>
              <a:rPr lang="zh-TW" altLang="en-US" sz="3000" dirty="0"/>
              <a:t>會有這種現象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957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研究結果</a:t>
            </a:r>
            <a:r>
              <a:rPr lang="en-US" altLang="zh-TW" dirty="0" smtClean="0"/>
              <a:t>(5)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學校所進行的閱讀推動活動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3952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學校所進行的閱讀推動活動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1</a:t>
            </a:r>
            <a:r>
              <a:rPr lang="zh-TW" altLang="en-US" dirty="0" smtClean="0"/>
              <a:t>、圖書館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zh-TW" dirty="0"/>
              <a:t>2、書店式</a:t>
            </a:r>
            <a:r>
              <a:rPr lang="zh-TW" altLang="zh-TW" dirty="0" smtClean="0"/>
              <a:t>書展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zh-TW" dirty="0"/>
          </a:p>
          <a:p>
            <a:r>
              <a:rPr lang="en-US" altLang="zh-TW" dirty="0" smtClean="0"/>
              <a:t>3</a:t>
            </a:r>
            <a:r>
              <a:rPr lang="zh-TW" altLang="en-US" dirty="0" smtClean="0"/>
              <a:t>、主題式書展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836712"/>
            <a:ext cx="2432271" cy="1336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3" y="3717032"/>
            <a:ext cx="2432270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3" y="2133032"/>
            <a:ext cx="2443389" cy="15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42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學校所進行的閱讀推動活動</a:t>
            </a: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</a:rPr>
              <a:t>主題</a:t>
            </a:r>
            <a:r>
              <a:rPr lang="zh-TW" altLang="en-US" dirty="0">
                <a:solidFill>
                  <a:srgbClr val="FF0000"/>
                </a:solidFill>
              </a:rPr>
              <a:t>式書展附加</a:t>
            </a:r>
            <a:r>
              <a:rPr lang="zh-TW" altLang="en-US" dirty="0" smtClean="0">
                <a:solidFill>
                  <a:srgbClr val="FF0000"/>
                </a:solidFill>
              </a:rPr>
              <a:t>活動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1124744"/>
            <a:ext cx="7520940" cy="3579849"/>
          </a:xfrm>
        </p:spPr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學習單有獎徵答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閱讀大使</a:t>
            </a:r>
            <a:endParaRPr lang="en-US" altLang="zh-TW" dirty="0" smtClean="0"/>
          </a:p>
          <a:p>
            <a:endParaRPr lang="en-US" altLang="zh-TW" dirty="0"/>
          </a:p>
          <a:p>
            <a:pPr algn="ctr"/>
            <a:endParaRPr lang="en-US" altLang="zh-TW" dirty="0" smtClean="0"/>
          </a:p>
          <a:p>
            <a:pPr algn="ctr"/>
            <a:endParaRPr lang="en-US" altLang="zh-TW" dirty="0"/>
          </a:p>
          <a:p>
            <a:pPr algn="ctr"/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124744"/>
            <a:ext cx="3384000" cy="1903500"/>
          </a:xfrm>
          <a:prstGeom prst="rect">
            <a:avLst/>
          </a:prstGeom>
        </p:spPr>
      </p:pic>
      <p:pic>
        <p:nvPicPr>
          <p:cNvPr id="6" name="Picture 2" descr="C:\Users\2Fmeeting\AppData\Local\Microsoft\Windows\Temporary Internet Files\Content.IE5\FGHL8L62\15226653917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267264"/>
            <a:ext cx="3384000" cy="253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909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學校所進行的閱讀推動活動成果</a:t>
            </a: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</a:rPr>
              <a:t>圖書館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  <a:endParaRPr lang="zh-TW" altLang="en-US" dirty="0"/>
          </a:p>
        </p:txBody>
      </p:sp>
      <p:graphicFrame>
        <p:nvGraphicFramePr>
          <p:cNvPr id="4" name="圖表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9730839"/>
              </p:ext>
            </p:extLst>
          </p:nvPr>
        </p:nvGraphicFramePr>
        <p:xfrm>
          <a:off x="683568" y="1124744"/>
          <a:ext cx="3672408" cy="3317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7020272" y="5878544"/>
            <a:ext cx="1569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 smtClean="0"/>
              <a:t>資料來源：校方問卷</a:t>
            </a:r>
            <a:endParaRPr lang="zh-TW" altLang="en-US" sz="1200" dirty="0"/>
          </a:p>
        </p:txBody>
      </p:sp>
      <p:graphicFrame>
        <p:nvGraphicFramePr>
          <p:cNvPr id="6" name="圖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5819249"/>
              </p:ext>
            </p:extLst>
          </p:nvPr>
        </p:nvGraphicFramePr>
        <p:xfrm>
          <a:off x="4572000" y="1196752"/>
          <a:ext cx="3672408" cy="3106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1043608" y="4569657"/>
            <a:ext cx="2108269" cy="477054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zh-TW" altLang="en-US" sz="2500" dirty="0" smtClean="0"/>
              <a:t>使用頻率一般</a:t>
            </a:r>
            <a:endParaRPr lang="zh-TW" altLang="en-US" sz="25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5325879" y="4581128"/>
            <a:ext cx="2108269" cy="47705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2500" dirty="0" smtClean="0"/>
              <a:t>借書頻率一般</a:t>
            </a:r>
            <a:endParaRPr lang="zh-TW" altLang="en-US" sz="25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2806988" y="2204072"/>
            <a:ext cx="378180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7000" b="1" dirty="0" smtClean="0">
                <a:solidFill>
                  <a:srgbClr val="FF0000"/>
                </a:solidFill>
              </a:rPr>
              <a:t>效果</a:t>
            </a:r>
            <a:r>
              <a:rPr lang="zh-TW" altLang="en-US" sz="7000" b="1" dirty="0">
                <a:solidFill>
                  <a:srgbClr val="FF0000"/>
                </a:solidFill>
              </a:rPr>
              <a:t>普通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1312912" y="1849401"/>
            <a:ext cx="1569660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比例幾乎相同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697891" y="1834740"/>
            <a:ext cx="1774845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有借書者</a:t>
            </a:r>
            <a:r>
              <a:rPr lang="zh-TW" altLang="en-US" dirty="0" smtClean="0">
                <a:solidFill>
                  <a:schemeClr val="bg1"/>
                </a:solidFill>
              </a:rPr>
              <a:t>佔</a:t>
            </a:r>
            <a:r>
              <a:rPr lang="en-US" altLang="zh-TW" dirty="0" smtClean="0">
                <a:solidFill>
                  <a:schemeClr val="bg1"/>
                </a:solidFill>
              </a:rPr>
              <a:t>58%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09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1">
        <p:bldAsOne/>
      </p:bldGraphic>
      <p:bldGraphic spid="6" grpId="1">
        <p:bldAsOne/>
      </p:bldGraphic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學校所進行的閱讀推動活動成果</a:t>
            </a: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zh-TW" altLang="en-US" dirty="0">
                <a:solidFill>
                  <a:srgbClr val="FF0000"/>
                </a:solidFill>
              </a:rPr>
              <a:t>書店式書展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  <a:endParaRPr lang="zh-TW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6" name="物件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4555282"/>
              </p:ext>
            </p:extLst>
          </p:nvPr>
        </p:nvGraphicFramePr>
        <p:xfrm>
          <a:off x="395536" y="1844824"/>
          <a:ext cx="7819280" cy="3066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1" name="群組 20"/>
          <p:cNvGrpSpPr/>
          <p:nvPr/>
        </p:nvGrpSpPr>
        <p:grpSpPr>
          <a:xfrm>
            <a:off x="1835696" y="3789040"/>
            <a:ext cx="2880320" cy="1522970"/>
            <a:chOff x="1691680" y="3861049"/>
            <a:chExt cx="2880320" cy="1522970"/>
          </a:xfrm>
        </p:grpSpPr>
        <p:sp>
          <p:nvSpPr>
            <p:cNvPr id="7" name="文字方塊 6"/>
            <p:cNvSpPr txBox="1"/>
            <p:nvPr/>
          </p:nvSpPr>
          <p:spPr>
            <a:xfrm>
              <a:off x="2411760" y="5014687"/>
              <a:ext cx="1800493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zh-TW" altLang="en-US" dirty="0"/>
                <a:t>佔最高、第二高</a:t>
              </a:r>
            </a:p>
          </p:txBody>
        </p:sp>
        <p:cxnSp>
          <p:nvCxnSpPr>
            <p:cNvPr id="9" name="直線單箭頭接點 8"/>
            <p:cNvCxnSpPr>
              <a:stCxn id="7" idx="3"/>
            </p:cNvCxnSpPr>
            <p:nvPr/>
          </p:nvCxnSpPr>
          <p:spPr>
            <a:xfrm flipV="1">
              <a:off x="4212253" y="3933057"/>
              <a:ext cx="359747" cy="126629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直線單箭頭接點 10"/>
            <p:cNvCxnSpPr>
              <a:stCxn id="7" idx="1"/>
            </p:cNvCxnSpPr>
            <p:nvPr/>
          </p:nvCxnSpPr>
          <p:spPr>
            <a:xfrm flipH="1" flipV="1">
              <a:off x="1691680" y="3861049"/>
              <a:ext cx="720080" cy="133830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2" name="文字方塊 21"/>
          <p:cNvSpPr txBox="1"/>
          <p:nvPr/>
        </p:nvSpPr>
        <p:spPr>
          <a:xfrm>
            <a:off x="2376189" y="2237954"/>
            <a:ext cx="403187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0000" dirty="0" smtClean="0">
                <a:solidFill>
                  <a:srgbClr val="FF0000"/>
                </a:solidFill>
              </a:rPr>
              <a:t>效果好</a:t>
            </a:r>
            <a:endParaRPr lang="zh-TW" altLang="en-US" sz="10000" dirty="0">
              <a:solidFill>
                <a:srgbClr val="FF0000"/>
              </a:solidFill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7020272" y="5878544"/>
            <a:ext cx="1723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 smtClean="0"/>
              <a:t>資料來源：九年級問卷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57141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6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Graphic spid="6" grpId="0">
        <p:bldAsOne/>
      </p:bldGraphic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5796136" y="6037712"/>
            <a:ext cx="3262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 smtClean="0"/>
              <a:t>資料來源：校方問卷、全校問卷、九年級問卷</a:t>
            </a:r>
            <a:endParaRPr lang="zh-TW" altLang="en-US" sz="1200" dirty="0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811530" y="404664"/>
            <a:ext cx="7520940" cy="548640"/>
          </a:xfrm>
        </p:spPr>
        <p:txBody>
          <a:bodyPr/>
          <a:lstStyle/>
          <a:p>
            <a:r>
              <a:rPr lang="zh-TW" altLang="en-US" dirty="0"/>
              <a:t>學校所進行的閱讀推動活動成果</a:t>
            </a: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zh-TW" altLang="en-US" dirty="0">
                <a:solidFill>
                  <a:srgbClr val="FF0000"/>
                </a:solidFill>
              </a:rPr>
              <a:t>主題</a:t>
            </a:r>
            <a:r>
              <a:rPr lang="zh-TW" altLang="en-US" dirty="0" smtClean="0">
                <a:solidFill>
                  <a:srgbClr val="FF0000"/>
                </a:solidFill>
              </a:rPr>
              <a:t>式</a:t>
            </a:r>
            <a:r>
              <a:rPr lang="zh-TW" altLang="en-US" dirty="0">
                <a:solidFill>
                  <a:srgbClr val="FF0000"/>
                </a:solidFill>
              </a:rPr>
              <a:t>書展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  <a:br>
              <a:rPr lang="en-US" altLang="zh-TW" dirty="0" smtClean="0">
                <a:solidFill>
                  <a:srgbClr val="FF0000"/>
                </a:solidFill>
              </a:rPr>
            </a:br>
            <a:r>
              <a:rPr lang="zh-TW" altLang="en-US" dirty="0">
                <a:solidFill>
                  <a:srgbClr val="FF0000"/>
                </a:solidFill>
              </a:rPr>
              <a:t> </a:t>
            </a:r>
            <a:r>
              <a:rPr lang="zh-TW" altLang="en-US" dirty="0" smtClean="0">
                <a:solidFill>
                  <a:srgbClr val="FF0000"/>
                </a:solidFill>
              </a:rPr>
              <a:t>                                                       一年六種主題</a:t>
            </a:r>
            <a:endParaRPr lang="zh-TW" altLang="en-US" dirty="0"/>
          </a:p>
        </p:txBody>
      </p:sp>
      <p:graphicFrame>
        <p:nvGraphicFramePr>
          <p:cNvPr id="8" name="物件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9548466"/>
              </p:ext>
            </p:extLst>
          </p:nvPr>
        </p:nvGraphicFramePr>
        <p:xfrm>
          <a:off x="1115616" y="1124744"/>
          <a:ext cx="6552728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2" name="群組 21"/>
          <p:cNvGrpSpPr/>
          <p:nvPr/>
        </p:nvGrpSpPr>
        <p:grpSpPr>
          <a:xfrm>
            <a:off x="1761520" y="3863107"/>
            <a:ext cx="2808312" cy="2476166"/>
            <a:chOff x="1763688" y="3356992"/>
            <a:chExt cx="2808312" cy="2476166"/>
          </a:xfrm>
        </p:grpSpPr>
        <p:sp>
          <p:nvSpPr>
            <p:cNvPr id="9" name="文字方塊 8"/>
            <p:cNvSpPr txBox="1"/>
            <p:nvPr/>
          </p:nvSpPr>
          <p:spPr>
            <a:xfrm>
              <a:off x="2627491" y="5463826"/>
              <a:ext cx="1800493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zh-TW" altLang="en-US" dirty="0" smtClean="0"/>
                <a:t>佔最高、第二高</a:t>
              </a:r>
              <a:endParaRPr lang="zh-TW" altLang="en-US" dirty="0"/>
            </a:p>
          </p:txBody>
        </p:sp>
        <p:cxnSp>
          <p:nvCxnSpPr>
            <p:cNvPr id="11" name="直線單箭頭接點 10"/>
            <p:cNvCxnSpPr/>
            <p:nvPr/>
          </p:nvCxnSpPr>
          <p:spPr>
            <a:xfrm flipH="1" flipV="1">
              <a:off x="1763688" y="3356992"/>
              <a:ext cx="1080120" cy="210683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直線單箭頭接點 14"/>
            <p:cNvCxnSpPr/>
            <p:nvPr/>
          </p:nvCxnSpPr>
          <p:spPr>
            <a:xfrm flipV="1">
              <a:off x="4211960" y="4077072"/>
              <a:ext cx="360040" cy="138675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3" name="文字方塊 22"/>
          <p:cNvSpPr txBox="1"/>
          <p:nvPr/>
        </p:nvSpPr>
        <p:spPr>
          <a:xfrm>
            <a:off x="107504" y="101378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推廣程度高</a:t>
            </a:r>
            <a:endParaRPr lang="zh-TW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14" name="圖表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2093814"/>
              </p:ext>
            </p:extLst>
          </p:nvPr>
        </p:nvGraphicFramePr>
        <p:xfrm>
          <a:off x="1259632" y="1268760"/>
          <a:ext cx="6624736" cy="4464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6" name="群組 15"/>
          <p:cNvGrpSpPr/>
          <p:nvPr/>
        </p:nvGrpSpPr>
        <p:grpSpPr>
          <a:xfrm>
            <a:off x="1749645" y="3831020"/>
            <a:ext cx="3015952" cy="2508253"/>
            <a:chOff x="1763688" y="3356992"/>
            <a:chExt cx="3015952" cy="2508253"/>
          </a:xfrm>
        </p:grpSpPr>
        <p:sp>
          <p:nvSpPr>
            <p:cNvPr id="17" name="文字方塊 16"/>
            <p:cNvSpPr txBox="1"/>
            <p:nvPr/>
          </p:nvSpPr>
          <p:spPr>
            <a:xfrm>
              <a:off x="2685035" y="5495913"/>
              <a:ext cx="1800493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zh-TW" altLang="en-US" dirty="0" smtClean="0"/>
                <a:t>佔最高、第二高</a:t>
              </a:r>
              <a:endParaRPr lang="zh-TW" altLang="en-US" dirty="0"/>
            </a:p>
          </p:txBody>
        </p:sp>
        <p:cxnSp>
          <p:nvCxnSpPr>
            <p:cNvPr id="18" name="直線單箭頭接點 17"/>
            <p:cNvCxnSpPr/>
            <p:nvPr/>
          </p:nvCxnSpPr>
          <p:spPr>
            <a:xfrm flipH="1" flipV="1">
              <a:off x="1763688" y="3356992"/>
              <a:ext cx="1080120" cy="210683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直線單箭頭接點 18"/>
            <p:cNvCxnSpPr/>
            <p:nvPr/>
          </p:nvCxnSpPr>
          <p:spPr>
            <a:xfrm flipV="1">
              <a:off x="4211960" y="3492624"/>
              <a:ext cx="567680" cy="197120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0" name="文字方塊 19"/>
          <p:cNvSpPr txBox="1"/>
          <p:nvPr/>
        </p:nvSpPr>
        <p:spPr>
          <a:xfrm>
            <a:off x="112482" y="1535513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受學生喜愛</a:t>
            </a:r>
          </a:p>
        </p:txBody>
      </p:sp>
      <p:graphicFrame>
        <p:nvGraphicFramePr>
          <p:cNvPr id="21" name="圖表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0091679"/>
              </p:ext>
            </p:extLst>
          </p:nvPr>
        </p:nvGraphicFramePr>
        <p:xfrm>
          <a:off x="562000" y="1218335"/>
          <a:ext cx="8172400" cy="4819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4" name="群組 23"/>
          <p:cNvGrpSpPr/>
          <p:nvPr/>
        </p:nvGrpSpPr>
        <p:grpSpPr>
          <a:xfrm>
            <a:off x="2668594" y="4266635"/>
            <a:ext cx="1253678" cy="2089264"/>
            <a:chOff x="-1450974" y="4804890"/>
            <a:chExt cx="1253678" cy="2089264"/>
          </a:xfrm>
        </p:grpSpPr>
        <p:sp>
          <p:nvSpPr>
            <p:cNvPr id="25" name="文字方塊 24"/>
            <p:cNvSpPr txBox="1"/>
            <p:nvPr/>
          </p:nvSpPr>
          <p:spPr>
            <a:xfrm>
              <a:off x="-1074459" y="6524822"/>
              <a:ext cx="877163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zh-TW" altLang="en-US" dirty="0" smtClean="0"/>
                <a:t>佔最高</a:t>
              </a:r>
              <a:endParaRPr lang="zh-TW" altLang="en-US" dirty="0"/>
            </a:p>
          </p:txBody>
        </p:sp>
        <p:cxnSp>
          <p:nvCxnSpPr>
            <p:cNvPr id="26" name="直線單箭頭接點 25"/>
            <p:cNvCxnSpPr>
              <a:stCxn id="25" idx="0"/>
            </p:cNvCxnSpPr>
            <p:nvPr/>
          </p:nvCxnSpPr>
          <p:spPr>
            <a:xfrm flipH="1" flipV="1">
              <a:off x="-1450974" y="4804890"/>
              <a:ext cx="815097" cy="171993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8" name="文字方塊 27"/>
          <p:cNvSpPr txBox="1"/>
          <p:nvPr/>
        </p:nvSpPr>
        <p:spPr>
          <a:xfrm>
            <a:off x="107504" y="205724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較受歡迎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108460" y="2319209"/>
            <a:ext cx="531427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0000" dirty="0" smtClean="0">
                <a:solidFill>
                  <a:srgbClr val="FF0000"/>
                </a:solidFill>
              </a:rPr>
              <a:t>效果最好</a:t>
            </a:r>
            <a:endParaRPr lang="zh-TW" altLang="en-US" sz="1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52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2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50" fill="hold"/>
                                        <p:tgtEl>
                                          <p:spTgt spid="2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3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3.67106E-6 L 0.18298 -0.04001 C 0.16892 -0.04904 0.14791 -0.05389 0.12604 -0.05389 C 0.10104 -0.05389 0.08107 -0.04904 0.06701 -0.04001 L 4.16667E-6 -3.67106E-6 " pathEditMode="relative" rAng="10800000" ptsTypes="FffFF">
                                      <p:cBhvr>
                                        <p:cTn id="4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2683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50" fill="hold"/>
                                        <p:tgtEl>
                                          <p:spTgt spid="2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6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7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3.67106E-6 L 0.18298 -0.04001 C 0.16892 -0.04904 0.14791 -0.05389 0.12604 -0.05389 C 0.10104 -0.05389 0.08107 -0.04904 0.06701 -0.04001 L 4.16667E-6 -3.67106E-6 " pathEditMode="relative" rAng="10800000" ptsTypes="FffFF">
                                      <p:cBhvr>
                                        <p:cTn id="7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2683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"/>
                            </p:stCondLst>
                            <p:childTnLst>
                              <p:par>
                                <p:cTn id="7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50" fill="hold"/>
                                        <p:tgtEl>
                                          <p:spTgt spid="28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10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7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3.67106E-6 L 0.18298 -0.04001 C 0.16892 -0.04904 0.14791 -0.05389 0.12604 -0.05389 C 0.10104 -0.05389 0.08107 -0.04904 0.06701 -0.04001 L 4.16667E-6 -3.67106E-6 " pathEditMode="relative" rAng="10800000" ptsTypes="FffFF">
                                      <p:cBhvr>
                                        <p:cTn id="10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2683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9" dur="250" fill="hold"/>
                                        <p:tgtEl>
                                          <p:spTgt spid="2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1" presetID="5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3" presetClass="exit" presetSubtype="32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3" presetClass="exit" presetSubtype="32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2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5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8" grpId="1">
        <p:bldAsOne/>
      </p:bldGraphic>
      <p:bldGraphic spid="8" grpId="2">
        <p:bldAsOne/>
      </p:bldGraphic>
      <p:bldP spid="23" grpId="0"/>
      <p:bldP spid="23" grpId="1"/>
      <p:bldP spid="23" grpId="2"/>
      <p:bldP spid="23" grpId="3"/>
      <p:bldP spid="23" grpId="4"/>
      <p:bldP spid="23" grpId="5"/>
      <p:bldGraphic spid="14" grpId="0">
        <p:bldAsOne/>
      </p:bldGraphic>
      <p:bldGraphic spid="14" grpId="1">
        <p:bldAsOne/>
      </p:bldGraphic>
      <p:bldP spid="20" grpId="0"/>
      <p:bldP spid="20" grpId="1"/>
      <p:bldP spid="20" grpId="2"/>
      <p:bldP spid="20" grpId="3"/>
      <p:bldP spid="20" grpId="4"/>
      <p:bldP spid="20" grpId="5"/>
      <p:bldGraphic spid="21" grpId="0">
        <p:bldAsOne/>
      </p:bldGraphic>
      <p:bldGraphic spid="21" grpId="1">
        <p:bldAsOne/>
      </p:bldGraphic>
      <p:bldP spid="28" grpId="0"/>
      <p:bldP spid="28" grpId="1"/>
      <p:bldP spid="28" grpId="2"/>
      <p:bldP spid="28" grpId="3"/>
      <p:bldP spid="28" grpId="4"/>
      <p:bldP spid="28" grpId="5"/>
      <p:bldP spid="10" grpId="0"/>
      <p:bldP spid="10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 smtClean="0"/>
              <a:t>結論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85570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結論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827584" y="548680"/>
            <a:ext cx="7704856" cy="4968552"/>
          </a:xfrm>
        </p:spPr>
        <p:txBody>
          <a:bodyPr>
            <a:normAutofit fontScale="92500" lnSpcReduction="10000"/>
          </a:bodyPr>
          <a:lstStyle/>
          <a:p>
            <a:endParaRPr lang="zh-TW" altLang="zh-TW" dirty="0"/>
          </a:p>
          <a:p>
            <a:r>
              <a:rPr lang="zh-TW" altLang="zh-TW" dirty="0"/>
              <a:t> </a:t>
            </a:r>
          </a:p>
          <a:p>
            <a:r>
              <a:rPr lang="zh-TW" altLang="en-US" sz="2000" dirty="0"/>
              <a:t>一</a:t>
            </a:r>
            <a:r>
              <a:rPr lang="zh-TW" altLang="zh-TW" sz="2000" dirty="0" smtClean="0"/>
              <a:t>、</a:t>
            </a:r>
            <a:r>
              <a:rPr lang="zh-TW" altLang="zh-TW" sz="2000" dirty="0"/>
              <a:t>化仁國中</a:t>
            </a:r>
            <a:r>
              <a:rPr lang="zh-TW" altLang="zh-TW" sz="2000" dirty="0" smtClean="0"/>
              <a:t>學生</a:t>
            </a:r>
            <a:r>
              <a:rPr lang="zh-TW" altLang="zh-TW" sz="2000" dirty="0" smtClean="0">
                <a:solidFill>
                  <a:srgbClr val="FF0000"/>
                </a:solidFill>
              </a:rPr>
              <a:t>「</a:t>
            </a:r>
            <a:r>
              <a:rPr lang="zh-TW" altLang="zh-TW" sz="2000" dirty="0">
                <a:solidFill>
                  <a:srgbClr val="FF0000"/>
                </a:solidFill>
              </a:rPr>
              <a:t>對閱讀的好惡」</a:t>
            </a:r>
            <a:r>
              <a:rPr lang="zh-TW" altLang="zh-TW" sz="2000" dirty="0"/>
              <a:t>會受到</a:t>
            </a:r>
            <a:r>
              <a:rPr lang="zh-TW" altLang="zh-TW" sz="2000" dirty="0">
                <a:solidFill>
                  <a:srgbClr val="7030A0"/>
                </a:solidFill>
              </a:rPr>
              <a:t>家長的閱讀習慣</a:t>
            </a:r>
            <a:r>
              <a:rPr lang="zh-TW" altLang="zh-TW" sz="2000" dirty="0"/>
              <a:t>、</a:t>
            </a:r>
            <a:r>
              <a:rPr lang="zh-TW" altLang="zh-TW" sz="2000" dirty="0">
                <a:solidFill>
                  <a:srgbClr val="7030A0"/>
                </a:solidFill>
              </a:rPr>
              <a:t>班級有無積極推動閱讀</a:t>
            </a:r>
            <a:r>
              <a:rPr lang="zh-TW" altLang="zh-TW" sz="2000" dirty="0"/>
              <a:t>影響</a:t>
            </a:r>
            <a:r>
              <a:rPr lang="zh-TW" altLang="zh-TW" sz="2000" dirty="0" smtClean="0"/>
              <a:t>；而</a:t>
            </a:r>
            <a:r>
              <a:rPr lang="zh-TW" altLang="zh-TW" sz="2000" dirty="0" smtClean="0">
                <a:solidFill>
                  <a:schemeClr val="accent2"/>
                </a:solidFill>
              </a:rPr>
              <a:t>喜歡</a:t>
            </a:r>
            <a:r>
              <a:rPr lang="zh-TW" altLang="zh-TW" sz="2000" dirty="0">
                <a:solidFill>
                  <a:schemeClr val="accent2"/>
                </a:solidFill>
              </a:rPr>
              <a:t>哪一類型書籍</a:t>
            </a:r>
            <a:r>
              <a:rPr lang="zh-TW" altLang="zh-TW" sz="2000" dirty="0"/>
              <a:t>，會受到</a:t>
            </a:r>
            <a:r>
              <a:rPr lang="zh-TW" altLang="zh-TW" sz="2000" dirty="0" smtClean="0"/>
              <a:t>「</a:t>
            </a:r>
            <a:r>
              <a:rPr lang="zh-TW" altLang="en-US" sz="2000" dirty="0">
                <a:solidFill>
                  <a:srgbClr val="0070C0"/>
                </a:solidFill>
              </a:rPr>
              <a:t>閱讀難度</a:t>
            </a:r>
            <a:r>
              <a:rPr lang="zh-TW" altLang="zh-TW" sz="2000" dirty="0" smtClean="0"/>
              <a:t>」</a:t>
            </a:r>
            <a:r>
              <a:rPr lang="zh-TW" altLang="zh-TW" sz="2000" dirty="0"/>
              <a:t>、「</a:t>
            </a:r>
            <a:r>
              <a:rPr lang="zh-TW" altLang="zh-TW" sz="2000" dirty="0">
                <a:solidFill>
                  <a:srgbClr val="0070C0"/>
                </a:solidFill>
              </a:rPr>
              <a:t>同學的閱讀喜好</a:t>
            </a:r>
            <a:r>
              <a:rPr lang="zh-TW" altLang="zh-TW" sz="2000" dirty="0"/>
              <a:t>」影響</a:t>
            </a:r>
            <a:r>
              <a:rPr lang="zh-TW" altLang="zh-TW" sz="2000" dirty="0" smtClean="0"/>
              <a:t>。</a:t>
            </a:r>
            <a:endParaRPr lang="zh-TW" altLang="zh-TW" sz="2000" dirty="0"/>
          </a:p>
          <a:p>
            <a:r>
              <a:rPr lang="zh-TW" altLang="en-US" sz="2000" dirty="0"/>
              <a:t>二</a:t>
            </a:r>
            <a:r>
              <a:rPr lang="zh-TW" altLang="zh-TW" sz="2000" dirty="0" smtClean="0"/>
              <a:t>、</a:t>
            </a:r>
            <a:r>
              <a:rPr lang="zh-TW" altLang="zh-TW" sz="2000" dirty="0"/>
              <a:t>化仁國中有</a:t>
            </a:r>
            <a:r>
              <a:rPr lang="zh-TW" altLang="zh-TW" sz="2000" dirty="0">
                <a:solidFill>
                  <a:srgbClr val="FF0000"/>
                </a:solidFill>
              </a:rPr>
              <a:t>5/9的班級積極進行閱讀活動</a:t>
            </a:r>
            <a:r>
              <a:rPr lang="zh-TW" altLang="zh-TW" sz="2000" dirty="0"/>
              <a:t>，</a:t>
            </a:r>
            <a:r>
              <a:rPr lang="zh-TW" altLang="zh-TW" sz="2000" dirty="0" smtClean="0"/>
              <a:t>而班級</a:t>
            </a:r>
            <a:r>
              <a:rPr lang="zh-TW" altLang="zh-TW" sz="2000" dirty="0"/>
              <a:t>積極推動閱讀</a:t>
            </a:r>
            <a:r>
              <a:rPr lang="zh-TW" altLang="zh-TW" sz="2000" dirty="0">
                <a:solidFill>
                  <a:srgbClr val="7030A0"/>
                </a:solidFill>
              </a:rPr>
              <a:t>有助於學生更樂於接觸閱讀</a:t>
            </a:r>
            <a:r>
              <a:rPr lang="zh-TW" altLang="zh-TW" sz="2000" dirty="0" smtClean="0"/>
              <a:t>。</a:t>
            </a:r>
            <a:endParaRPr lang="en-US" altLang="zh-TW" sz="2000" dirty="0"/>
          </a:p>
          <a:p>
            <a:r>
              <a:rPr lang="zh-TW" altLang="en-US" sz="2000" dirty="0" smtClean="0"/>
              <a:t>三、</a:t>
            </a:r>
            <a:r>
              <a:rPr lang="zh-TW" altLang="en-US" sz="2000" dirty="0" smtClean="0">
                <a:solidFill>
                  <a:srgbClr val="FF0000"/>
                </a:solidFill>
              </a:rPr>
              <a:t>圖書館使用頻率普通</a:t>
            </a:r>
            <a:r>
              <a:rPr lang="zh-TW" altLang="en-US" sz="2000" dirty="0" smtClean="0"/>
              <a:t>，可以</a:t>
            </a:r>
            <a:r>
              <a:rPr lang="zh-TW" altLang="en-US" sz="2000" dirty="0" smtClean="0">
                <a:solidFill>
                  <a:srgbClr val="7030A0"/>
                </a:solidFill>
              </a:rPr>
              <a:t>增加相關活動，提高使用率</a:t>
            </a:r>
            <a:r>
              <a:rPr lang="zh-TW" altLang="en-US" sz="2000" dirty="0" smtClean="0"/>
              <a:t>。</a:t>
            </a:r>
            <a:endParaRPr lang="zh-TW" altLang="zh-TW" sz="2000" dirty="0"/>
          </a:p>
          <a:p>
            <a:r>
              <a:rPr lang="zh-TW" altLang="en-US" sz="2000" dirty="0"/>
              <a:t>四</a:t>
            </a:r>
            <a:r>
              <a:rPr lang="zh-TW" altLang="zh-TW" sz="2000" dirty="0" smtClean="0"/>
              <a:t>、</a:t>
            </a:r>
            <a:r>
              <a:rPr lang="zh-TW" altLang="zh-TW" sz="2000" dirty="0"/>
              <a:t>比起「書店式書展」，</a:t>
            </a:r>
            <a:r>
              <a:rPr lang="zh-TW" altLang="zh-TW" sz="2000" dirty="0">
                <a:solidFill>
                  <a:srgbClr val="FF0000"/>
                </a:solidFill>
              </a:rPr>
              <a:t>「主題式書展」因其主題多樣，更受化仁國中學生喜愛</a:t>
            </a:r>
            <a:r>
              <a:rPr lang="zh-TW" altLang="zh-TW" sz="2000" dirty="0"/>
              <a:t>，再加以配合「有獎徵答」、「閱讀大使」，能帶給學生更多收穫</a:t>
            </a:r>
            <a:r>
              <a:rPr lang="zh-TW" altLang="zh-TW" sz="2000" dirty="0" smtClean="0"/>
              <a:t>。</a:t>
            </a:r>
            <a:endParaRPr lang="zh-TW" altLang="zh-TW" sz="2000" dirty="0"/>
          </a:p>
          <a:p>
            <a:r>
              <a:rPr lang="zh-TW" altLang="en-US" sz="2000" dirty="0"/>
              <a:t>五</a:t>
            </a:r>
            <a:r>
              <a:rPr lang="zh-TW" altLang="zh-TW" sz="2000" dirty="0" smtClean="0"/>
              <a:t>、</a:t>
            </a:r>
            <a:r>
              <a:rPr lang="zh-TW" altLang="zh-TW" sz="2000" dirty="0"/>
              <a:t>若未來想推動閱讀，</a:t>
            </a:r>
            <a:r>
              <a:rPr lang="zh-TW" altLang="zh-TW" sz="2000" dirty="0">
                <a:solidFill>
                  <a:srgbClr val="FF0000"/>
                </a:solidFill>
              </a:rPr>
              <a:t>主題書展會比書店書展更受青少年喜愛</a:t>
            </a:r>
            <a:r>
              <a:rPr lang="zh-TW" altLang="zh-TW" sz="2000" dirty="0"/>
              <a:t>。而學生較喜歡漫畫、青年小說、輕小說，書展中可</a:t>
            </a:r>
            <a:r>
              <a:rPr lang="zh-TW" altLang="zh-TW" sz="2000" dirty="0">
                <a:solidFill>
                  <a:srgbClr val="7030A0"/>
                </a:solidFill>
              </a:rPr>
              <a:t>將此三類書的比例增加</a:t>
            </a:r>
            <a:r>
              <a:rPr lang="zh-TW" altLang="zh-TW" sz="2000" dirty="0"/>
              <a:t>，使學生對閱讀產生興趣，之後老師應帶領學生接觸文學等更深奧的書籍。</a:t>
            </a:r>
          </a:p>
          <a:p>
            <a:r>
              <a:rPr lang="zh-TW" altLang="zh-TW" sz="2000" dirty="0"/>
              <a:t> 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6005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5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5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5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4" y="908720"/>
            <a:ext cx="9145016" cy="3579849"/>
          </a:xfrm>
          <a:effectLst>
            <a:softEdge rad="635000"/>
          </a:effectLst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zh-TW" altLang="en-US" sz="17000" dirty="0" smtClean="0">
                <a:ln>
                  <a:solidFill>
                    <a:sysClr val="windowText" lastClr="000000"/>
                  </a:solidFill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reflection blurRad="6350" stA="60000" endA="900" endPos="58000" dir="5400000" sy="-100000" algn="bl" rotWithShape="0"/>
                </a:effectLst>
                <a:latin typeface="標楷體" pitchFamily="65" charset="-120"/>
                <a:ea typeface="標楷體" pitchFamily="65" charset="-120"/>
              </a:rPr>
              <a:t>謝謝大家</a:t>
            </a:r>
            <a:endParaRPr lang="zh-TW" altLang="en-US" sz="17000" dirty="0">
              <a:ln>
                <a:solidFill>
                  <a:sysClr val="windowText" lastClr="000000"/>
                </a:solidFill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reflection blurRad="6350" stA="60000" endA="900" endPos="58000" dir="5400000" sy="-100000" algn="bl" rotWithShape="0"/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976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字方塊 12"/>
          <p:cNvSpPr txBox="1"/>
          <p:nvPr/>
        </p:nvSpPr>
        <p:spPr>
          <a:xfrm>
            <a:off x="606033" y="2269321"/>
            <a:ext cx="74943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dirty="0" smtClean="0"/>
              <a:t>了解化仁國中學生的閱讀習慣及家庭</a:t>
            </a:r>
            <a:r>
              <a:rPr lang="zh-TW" altLang="en-US" sz="3000" dirty="0"/>
              <a:t>、</a:t>
            </a:r>
            <a:r>
              <a:rPr lang="zh-TW" altLang="en-US" sz="3000" dirty="0" smtClean="0"/>
              <a:t>學校</a:t>
            </a:r>
            <a:endParaRPr lang="en-US" altLang="zh-TW" sz="3000" dirty="0" smtClean="0"/>
          </a:p>
          <a:p>
            <a:r>
              <a:rPr lang="zh-TW" altLang="en-US" sz="3000" dirty="0" smtClean="0"/>
              <a:t>對化仁國中學生的閱讀</a:t>
            </a:r>
            <a:r>
              <a:rPr lang="zh-TW" altLang="en-US" sz="3000" dirty="0"/>
              <a:t>習慣之影響</a:t>
            </a:r>
            <a:endParaRPr lang="en-US" altLang="zh-TW" sz="3000" dirty="0"/>
          </a:p>
        </p:txBody>
      </p:sp>
      <p:sp>
        <p:nvSpPr>
          <p:cNvPr id="16" name="矩形 15"/>
          <p:cNvSpPr/>
          <p:nvPr/>
        </p:nvSpPr>
        <p:spPr>
          <a:xfrm>
            <a:off x="588488" y="3356992"/>
            <a:ext cx="672491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000" dirty="0" smtClean="0"/>
              <a:t>調查</a:t>
            </a:r>
            <a:r>
              <a:rPr lang="zh-TW" altLang="en-US" sz="3000" dirty="0"/>
              <a:t>學校所進行閱讀活動之種類、效果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588488" y="1362834"/>
            <a:ext cx="28777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dirty="0" smtClean="0"/>
              <a:t>了解閱讀的好處</a:t>
            </a:r>
            <a:endParaRPr lang="zh-TW" altLang="en-US" sz="3000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22960" y="720120"/>
            <a:ext cx="7520940" cy="548640"/>
          </a:xfrm>
        </p:spPr>
        <p:txBody>
          <a:bodyPr/>
          <a:lstStyle/>
          <a:p>
            <a:r>
              <a:rPr lang="zh-TW" altLang="en-US" sz="5000" dirty="0">
                <a:solidFill>
                  <a:srgbClr val="FF0000"/>
                </a:solidFill>
              </a:rPr>
              <a:t>研究目的</a:t>
            </a:r>
            <a:br>
              <a:rPr lang="zh-TW" altLang="en-US" sz="5000" dirty="0">
                <a:solidFill>
                  <a:srgbClr val="FF0000"/>
                </a:solidFill>
              </a:rPr>
            </a:br>
            <a:endParaRPr lang="zh-TW" altLang="en-US" sz="5000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281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4000" dirty="0" smtClean="0">
                <a:solidFill>
                  <a:srgbClr val="FF0000"/>
                </a:solidFill>
              </a:rPr>
              <a:t>研究流程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627784" y="1484784"/>
            <a:ext cx="461665" cy="923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endParaRPr lang="zh-TW" altLang="en-US" dirty="0"/>
          </a:p>
        </p:txBody>
      </p:sp>
      <p:grpSp>
        <p:nvGrpSpPr>
          <p:cNvPr id="11" name="群組 10"/>
          <p:cNvGrpSpPr/>
          <p:nvPr/>
        </p:nvGrpSpPr>
        <p:grpSpPr>
          <a:xfrm>
            <a:off x="467544" y="946528"/>
            <a:ext cx="8352928" cy="4968552"/>
            <a:chOff x="0" y="0"/>
            <a:chExt cx="6048742" cy="2646698"/>
          </a:xfrm>
          <a:solidFill>
            <a:srgbClr val="FFCC00"/>
          </a:solidFill>
        </p:grpSpPr>
        <p:cxnSp>
          <p:nvCxnSpPr>
            <p:cNvPr id="12" name="直線單箭頭接點 11"/>
            <p:cNvCxnSpPr/>
            <p:nvPr/>
          </p:nvCxnSpPr>
          <p:spPr>
            <a:xfrm rot="16200000">
              <a:off x="976183" y="646671"/>
              <a:ext cx="450206" cy="225213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單箭頭接點 12"/>
            <p:cNvCxnSpPr/>
            <p:nvPr/>
          </p:nvCxnSpPr>
          <p:spPr>
            <a:xfrm rot="16200000" flipH="1">
              <a:off x="1684637" y="366585"/>
              <a:ext cx="373028" cy="261538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單箭頭接點 13"/>
            <p:cNvCxnSpPr/>
            <p:nvPr/>
          </p:nvCxnSpPr>
          <p:spPr>
            <a:xfrm rot="16200000">
              <a:off x="510746" y="996779"/>
              <a:ext cx="45719" cy="24134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單箭頭接點 14"/>
            <p:cNvCxnSpPr/>
            <p:nvPr/>
          </p:nvCxnSpPr>
          <p:spPr>
            <a:xfrm rot="16200000">
              <a:off x="2566087" y="943232"/>
              <a:ext cx="0" cy="355982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單箭頭接點 15"/>
            <p:cNvCxnSpPr/>
            <p:nvPr/>
          </p:nvCxnSpPr>
          <p:spPr>
            <a:xfrm rot="16200000" flipH="1">
              <a:off x="3085070" y="1264508"/>
              <a:ext cx="436246" cy="268176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單箭頭接點 16"/>
            <p:cNvCxnSpPr/>
            <p:nvPr/>
          </p:nvCxnSpPr>
          <p:spPr>
            <a:xfrm rot="16200000">
              <a:off x="3987114" y="1696995"/>
              <a:ext cx="0" cy="254273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單箭頭接點 17"/>
            <p:cNvCxnSpPr/>
            <p:nvPr/>
          </p:nvCxnSpPr>
          <p:spPr>
            <a:xfrm rot="16200000" flipH="1">
              <a:off x="889686" y="1318054"/>
              <a:ext cx="617426" cy="225213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單箭頭接點 18"/>
            <p:cNvCxnSpPr/>
            <p:nvPr/>
          </p:nvCxnSpPr>
          <p:spPr>
            <a:xfrm rot="16200000">
              <a:off x="4411361" y="1561071"/>
              <a:ext cx="468931" cy="295937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單箭頭接點 19"/>
            <p:cNvCxnSpPr/>
            <p:nvPr/>
          </p:nvCxnSpPr>
          <p:spPr>
            <a:xfrm rot="16200000">
              <a:off x="1635210" y="1396314"/>
              <a:ext cx="430912" cy="305122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字方塊 5"/>
            <p:cNvSpPr txBox="1"/>
            <p:nvPr/>
          </p:nvSpPr>
          <p:spPr>
            <a:xfrm>
              <a:off x="0" y="510746"/>
              <a:ext cx="445113" cy="950579"/>
            </a:xfrm>
            <a:prstGeom prst="rect">
              <a:avLst/>
            </a:prstGeom>
            <a:grpFill/>
            <a:ln w="6350">
              <a:solidFill>
                <a:schemeClr val="tx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eaVert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zh-TW" sz="2500" kern="100" dirty="0">
                  <a:effectLst/>
                  <a:ea typeface="新細明體"/>
                  <a:cs typeface="Times New Roman"/>
                </a:rPr>
                <a:t>決定主題</a:t>
              </a:r>
            </a:p>
          </p:txBody>
        </p:sp>
        <p:sp>
          <p:nvSpPr>
            <p:cNvPr id="22" name="文字方塊 15"/>
            <p:cNvSpPr txBox="1"/>
            <p:nvPr/>
          </p:nvSpPr>
          <p:spPr>
            <a:xfrm>
              <a:off x="1309816" y="296563"/>
              <a:ext cx="484431" cy="668878"/>
            </a:xfrm>
            <a:prstGeom prst="rect">
              <a:avLst/>
            </a:prstGeom>
            <a:grpFill/>
            <a:ln w="6350">
              <a:solidFill>
                <a:schemeClr val="tx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eaVert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zh-TW" sz="2500" kern="100" dirty="0">
                  <a:effectLst/>
                  <a:ea typeface="新細明體"/>
                  <a:cs typeface="Times New Roman"/>
                </a:rPr>
                <a:t>圖書館</a:t>
              </a:r>
            </a:p>
          </p:txBody>
        </p:sp>
        <p:sp>
          <p:nvSpPr>
            <p:cNvPr id="23" name="文字方塊 8"/>
            <p:cNvSpPr txBox="1"/>
            <p:nvPr/>
          </p:nvSpPr>
          <p:spPr>
            <a:xfrm>
              <a:off x="642551" y="560173"/>
              <a:ext cx="438703" cy="977591"/>
            </a:xfrm>
            <a:prstGeom prst="rect">
              <a:avLst/>
            </a:prstGeom>
            <a:grpFill/>
            <a:ln w="6350">
              <a:solidFill>
                <a:schemeClr val="tx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eaVert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zh-TW" sz="2500" kern="100" dirty="0">
                  <a:effectLst/>
                  <a:ea typeface="新細明體"/>
                  <a:cs typeface="Times New Roman"/>
                </a:rPr>
                <a:t>文獻探討</a:t>
              </a:r>
            </a:p>
          </p:txBody>
        </p:sp>
        <p:sp>
          <p:nvSpPr>
            <p:cNvPr id="24" name="文字方塊 26"/>
            <p:cNvSpPr txBox="1"/>
            <p:nvPr/>
          </p:nvSpPr>
          <p:spPr>
            <a:xfrm>
              <a:off x="1993557" y="560173"/>
              <a:ext cx="453119" cy="896581"/>
            </a:xfrm>
            <a:prstGeom prst="rect">
              <a:avLst/>
            </a:prstGeom>
            <a:grpFill/>
            <a:ln w="6350">
              <a:solidFill>
                <a:schemeClr val="tx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eaVert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zh-TW" sz="2500" kern="100" dirty="0">
                  <a:effectLst/>
                  <a:ea typeface="新細明體"/>
                  <a:cs typeface="Times New Roman"/>
                </a:rPr>
                <a:t>統整資料</a:t>
              </a:r>
            </a:p>
          </p:txBody>
        </p:sp>
        <p:sp>
          <p:nvSpPr>
            <p:cNvPr id="25" name="文字方塊 27"/>
            <p:cNvSpPr txBox="1"/>
            <p:nvPr/>
          </p:nvSpPr>
          <p:spPr>
            <a:xfrm>
              <a:off x="2743200" y="667265"/>
              <a:ext cx="432403" cy="975202"/>
            </a:xfrm>
            <a:prstGeom prst="rect">
              <a:avLst/>
            </a:prstGeom>
            <a:grpFill/>
            <a:ln w="6350">
              <a:solidFill>
                <a:schemeClr val="tx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eaVert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zh-TW" sz="2500" kern="100">
                  <a:effectLst/>
                  <a:ea typeface="新細明體"/>
                  <a:cs typeface="Times New Roman"/>
                </a:rPr>
                <a:t>撰寫大綱</a:t>
              </a:r>
            </a:p>
          </p:txBody>
        </p:sp>
        <p:sp>
          <p:nvSpPr>
            <p:cNvPr id="26" name="文字方塊 31"/>
            <p:cNvSpPr txBox="1"/>
            <p:nvPr/>
          </p:nvSpPr>
          <p:spPr>
            <a:xfrm>
              <a:off x="5432853" y="609600"/>
              <a:ext cx="615889" cy="1054340"/>
            </a:xfrm>
            <a:prstGeom prst="rect">
              <a:avLst/>
            </a:prstGeom>
            <a:grpFill/>
            <a:ln w="6350">
              <a:solidFill>
                <a:schemeClr val="tx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eaVert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zh-TW" sz="2500" kern="100" dirty="0">
                  <a:effectLst/>
                  <a:ea typeface="新細明體"/>
                  <a:cs typeface="Times New Roman"/>
                </a:rPr>
                <a:t>完成專題報告</a:t>
              </a:r>
            </a:p>
          </p:txBody>
        </p:sp>
        <p:sp>
          <p:nvSpPr>
            <p:cNvPr id="27" name="文字方塊 28"/>
            <p:cNvSpPr txBox="1"/>
            <p:nvPr/>
          </p:nvSpPr>
          <p:spPr>
            <a:xfrm>
              <a:off x="4102443" y="1375719"/>
              <a:ext cx="446961" cy="1270979"/>
            </a:xfrm>
            <a:prstGeom prst="rect">
              <a:avLst/>
            </a:prstGeom>
            <a:grpFill/>
            <a:ln w="6350">
              <a:solidFill>
                <a:schemeClr val="tx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eaVert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zh-TW" sz="2500" kern="100" dirty="0">
                  <a:effectLst/>
                  <a:ea typeface="新細明體"/>
                  <a:cs typeface="Times New Roman"/>
                </a:rPr>
                <a:t>發放﹑回收問卷</a:t>
              </a:r>
            </a:p>
          </p:txBody>
        </p:sp>
        <p:sp>
          <p:nvSpPr>
            <p:cNvPr id="28" name="文字方塊 29"/>
            <p:cNvSpPr txBox="1"/>
            <p:nvPr/>
          </p:nvSpPr>
          <p:spPr>
            <a:xfrm>
              <a:off x="4794421" y="691979"/>
              <a:ext cx="446405" cy="831215"/>
            </a:xfrm>
            <a:prstGeom prst="rect">
              <a:avLst/>
            </a:prstGeom>
            <a:grpFill/>
            <a:ln w="6350">
              <a:solidFill>
                <a:schemeClr val="tx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eaVert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zh-TW" sz="2500" kern="100">
                  <a:effectLst/>
                  <a:ea typeface="新細明體"/>
                  <a:cs typeface="Times New Roman"/>
                </a:rPr>
                <a:t>統整資料</a:t>
              </a:r>
            </a:p>
          </p:txBody>
        </p:sp>
        <p:cxnSp>
          <p:nvCxnSpPr>
            <p:cNvPr id="29" name="直線單箭頭接點 28"/>
            <p:cNvCxnSpPr/>
            <p:nvPr/>
          </p:nvCxnSpPr>
          <p:spPr>
            <a:xfrm flipV="1">
              <a:off x="5255740" y="1048968"/>
              <a:ext cx="177112" cy="30189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文字方塊 32"/>
            <p:cNvSpPr txBox="1"/>
            <p:nvPr/>
          </p:nvSpPr>
          <p:spPr>
            <a:xfrm>
              <a:off x="3459892" y="1375719"/>
              <a:ext cx="405384" cy="896198"/>
            </a:xfrm>
            <a:prstGeom prst="rect">
              <a:avLst/>
            </a:prstGeom>
            <a:grpFill/>
            <a:ln w="6350">
              <a:solidFill>
                <a:schemeClr val="tx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eaVert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zh-TW" sz="2500" kern="100">
                  <a:effectLst/>
                  <a:ea typeface="新細明體"/>
                  <a:cs typeface="Times New Roman"/>
                </a:rPr>
                <a:t>製作問卷</a:t>
              </a:r>
            </a:p>
          </p:txBody>
        </p:sp>
        <p:sp>
          <p:nvSpPr>
            <p:cNvPr id="31" name="文字方塊 25"/>
            <p:cNvSpPr txBox="1"/>
            <p:nvPr/>
          </p:nvSpPr>
          <p:spPr>
            <a:xfrm>
              <a:off x="1309816" y="1458098"/>
              <a:ext cx="428769" cy="675090"/>
            </a:xfrm>
            <a:prstGeom prst="rect">
              <a:avLst/>
            </a:prstGeom>
            <a:grpFill/>
            <a:ln w="6350">
              <a:solidFill>
                <a:schemeClr val="tx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eaVert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zh-TW" sz="2500" kern="100">
                  <a:effectLst/>
                  <a:ea typeface="新細明體"/>
                  <a:cs typeface="Times New Roman"/>
                </a:rPr>
                <a:t>網路</a:t>
              </a:r>
            </a:p>
          </p:txBody>
        </p:sp>
        <p:sp>
          <p:nvSpPr>
            <p:cNvPr id="32" name="文字方塊 1"/>
            <p:cNvSpPr txBox="1"/>
            <p:nvPr/>
          </p:nvSpPr>
          <p:spPr>
            <a:xfrm>
              <a:off x="3369276" y="189470"/>
              <a:ext cx="634313" cy="989879"/>
            </a:xfrm>
            <a:prstGeom prst="rect">
              <a:avLst/>
            </a:prstGeom>
            <a:grpFill/>
            <a:ln w="6350">
              <a:solidFill>
                <a:schemeClr val="tx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eaVert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zh-TW" sz="2500" kern="100" dirty="0">
                  <a:effectLst/>
                  <a:ea typeface="新細明體"/>
                  <a:cs typeface="Times New Roman"/>
                </a:rPr>
                <a:t>製作質性訪談題目</a:t>
              </a:r>
            </a:p>
          </p:txBody>
        </p:sp>
        <p:sp>
          <p:nvSpPr>
            <p:cNvPr id="33" name="文字方塊 6"/>
            <p:cNvSpPr txBox="1"/>
            <p:nvPr/>
          </p:nvSpPr>
          <p:spPr>
            <a:xfrm>
              <a:off x="4267200" y="0"/>
              <a:ext cx="370205" cy="1226923"/>
            </a:xfrm>
            <a:prstGeom prst="rect">
              <a:avLst/>
            </a:prstGeom>
            <a:grpFill/>
            <a:ln w="6350">
              <a:solidFill>
                <a:schemeClr val="tx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eaVert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zh-TW" sz="2500" kern="100" dirty="0">
                  <a:effectLst/>
                  <a:ea typeface="新細明體"/>
                  <a:cs typeface="Times New Roman"/>
                </a:rPr>
                <a:t>進行質性訪談</a:t>
              </a:r>
            </a:p>
          </p:txBody>
        </p:sp>
        <p:cxnSp>
          <p:nvCxnSpPr>
            <p:cNvPr id="34" name="直線單箭頭接點 33"/>
            <p:cNvCxnSpPr/>
            <p:nvPr/>
          </p:nvCxnSpPr>
          <p:spPr>
            <a:xfrm flipV="1">
              <a:off x="3171567" y="502508"/>
              <a:ext cx="172995" cy="288325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單箭頭接點 34"/>
            <p:cNvCxnSpPr/>
            <p:nvPr/>
          </p:nvCxnSpPr>
          <p:spPr>
            <a:xfrm>
              <a:off x="3987113" y="354227"/>
              <a:ext cx="280035" cy="45085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單箭頭接點 35"/>
            <p:cNvCxnSpPr/>
            <p:nvPr/>
          </p:nvCxnSpPr>
          <p:spPr>
            <a:xfrm>
              <a:off x="4646140" y="461319"/>
              <a:ext cx="131806" cy="503899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文字方塊 2"/>
          <p:cNvSpPr txBox="1"/>
          <p:nvPr/>
        </p:nvSpPr>
        <p:spPr>
          <a:xfrm>
            <a:off x="7164288" y="5915080"/>
            <a:ext cx="1723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 smtClean="0"/>
              <a:t>資料來源：研究者繪製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46911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 smtClean="0"/>
              <a:t>研究結果</a:t>
            </a:r>
            <a:r>
              <a:rPr lang="en-US" altLang="zh-TW" sz="4000" dirty="0" smtClean="0"/>
              <a:t>(1)</a:t>
            </a:r>
            <a:endParaRPr lang="zh-TW" altLang="en-US" sz="4000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文獻探討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2820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閱讀的定義</a:t>
            </a:r>
          </a:p>
        </p:txBody>
      </p:sp>
      <p:sp>
        <p:nvSpPr>
          <p:cNvPr id="10" name="內容版面配置區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 smtClean="0"/>
              <a:t>維</a:t>
            </a:r>
            <a:r>
              <a:rPr lang="zh-TW" altLang="zh-TW" dirty="0"/>
              <a:t>基百</a:t>
            </a:r>
            <a:r>
              <a:rPr lang="zh-TW" altLang="zh-TW" dirty="0" smtClean="0"/>
              <a:t>科：識別、接</a:t>
            </a:r>
            <a:r>
              <a:rPr lang="zh-TW" altLang="en-US" dirty="0" smtClean="0"/>
              <a:t>收</a:t>
            </a:r>
            <a:r>
              <a:rPr lang="zh-TW" altLang="zh-TW" dirty="0" smtClean="0"/>
              <a:t>、內部結合、外部聯合、保存、交流、思維</a:t>
            </a:r>
            <a:endParaRPr lang="en-US" altLang="zh-TW" dirty="0" smtClean="0"/>
          </a:p>
          <a:p>
            <a:r>
              <a:rPr lang="zh-TW" altLang="zh-TW" dirty="0" smtClean="0"/>
              <a:t>《</a:t>
            </a:r>
            <a:r>
              <a:rPr lang="zh-TW" altLang="zh-TW" dirty="0"/>
              <a:t>如何閱讀一本書</a:t>
            </a:r>
            <a:r>
              <a:rPr lang="zh-TW" altLang="zh-TW" dirty="0" smtClean="0"/>
              <a:t>》從</a:t>
            </a:r>
            <a:r>
              <a:rPr lang="zh-TW" altLang="zh-TW" dirty="0"/>
              <a:t>書寫文字中汲取大量資訊，以增進對世界了解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zh-TW" altLang="zh-TW" dirty="0" smtClean="0"/>
              <a:t>《</a:t>
            </a:r>
            <a:r>
              <a:rPr lang="zh-TW" altLang="zh-TW" dirty="0"/>
              <a:t>談</a:t>
            </a:r>
            <a:r>
              <a:rPr lang="zh-TW" altLang="zh-TW" dirty="0" smtClean="0"/>
              <a:t>閱讀》理解</a:t>
            </a:r>
            <a:r>
              <a:rPr lang="zh-TW" altLang="zh-TW" dirty="0"/>
              <a:t>書寫文章的</a:t>
            </a:r>
            <a:r>
              <a:rPr lang="zh-TW" altLang="zh-TW" dirty="0" smtClean="0"/>
              <a:t>過程</a:t>
            </a:r>
            <a:endParaRPr lang="en-US" altLang="zh-TW" dirty="0" smtClean="0"/>
          </a:p>
          <a:p>
            <a:r>
              <a:rPr lang="zh-TW" altLang="zh-TW" dirty="0" smtClean="0"/>
              <a:t>《愛</a:t>
            </a:r>
            <a:r>
              <a:rPr lang="zh-TW" altLang="zh-TW" dirty="0"/>
              <a:t>讀書--我如何翻轉8000個孩子的閱讀信仰</a:t>
            </a:r>
            <a:r>
              <a:rPr lang="zh-TW" altLang="zh-TW" dirty="0" smtClean="0"/>
              <a:t>》理解</a:t>
            </a:r>
            <a:r>
              <a:rPr lang="zh-TW" altLang="zh-TW" dirty="0"/>
              <a:t>作者的意義，</a:t>
            </a:r>
            <a:r>
              <a:rPr lang="zh-TW" altLang="zh-TW" dirty="0" smtClean="0"/>
              <a:t>並與作者對話</a:t>
            </a:r>
            <a:endParaRPr lang="zh-TW" altLang="zh-TW" dirty="0"/>
          </a:p>
        </p:txBody>
      </p:sp>
      <p:sp>
        <p:nvSpPr>
          <p:cNvPr id="11" name="矩形 10"/>
          <p:cNvSpPr/>
          <p:nvPr/>
        </p:nvSpPr>
        <p:spPr>
          <a:xfrm>
            <a:off x="2555776" y="1124744"/>
            <a:ext cx="432048" cy="3636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115046" y="3941811"/>
            <a:ext cx="94179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TW" sz="4000" dirty="0" smtClean="0">
                <a:solidFill>
                  <a:srgbClr val="FF0000"/>
                </a:solidFill>
              </a:rPr>
              <a:t>「</a:t>
            </a:r>
            <a:r>
              <a:rPr lang="zh-TW" altLang="zh-TW" sz="4000" dirty="0">
                <a:solidFill>
                  <a:srgbClr val="FF0000"/>
                </a:solidFill>
              </a:rPr>
              <a:t>透過圖書，吸收資訊，並加以</a:t>
            </a:r>
            <a:r>
              <a:rPr lang="zh-TW" altLang="zh-TW" sz="4000" dirty="0" smtClean="0">
                <a:solidFill>
                  <a:srgbClr val="FF0000"/>
                </a:solidFill>
              </a:rPr>
              <a:t>理解。」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372200" y="1124744"/>
            <a:ext cx="504056" cy="363668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3995936" y="1484784"/>
            <a:ext cx="1224136" cy="2844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1907704" y="1844824"/>
            <a:ext cx="1296144" cy="28803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5148064" y="2204864"/>
            <a:ext cx="864096" cy="28803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728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研究結果</a:t>
            </a:r>
            <a:r>
              <a:rPr lang="en-US" altLang="zh-TW" dirty="0" smtClean="0"/>
              <a:t>(2)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資料分析、統整</a:t>
            </a:r>
            <a:r>
              <a:rPr lang="en-US" altLang="zh-TW" dirty="0" smtClean="0"/>
              <a:t>(</a:t>
            </a:r>
            <a:r>
              <a:rPr lang="zh-TW" altLang="en-US" dirty="0" smtClean="0"/>
              <a:t>閱讀的好處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9891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閱讀的</a:t>
            </a:r>
            <a:r>
              <a:rPr lang="zh-TW" altLang="zh-TW" dirty="0" smtClean="0"/>
              <a:t>好處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984556"/>
          </a:xfrm>
        </p:spPr>
        <p:txBody>
          <a:bodyPr>
            <a:normAutofit/>
          </a:bodyPr>
          <a:lstStyle/>
          <a:p>
            <a:r>
              <a:rPr lang="zh-TW" altLang="en-US" sz="2000" dirty="0"/>
              <a:t>學術</a:t>
            </a:r>
            <a:r>
              <a:rPr lang="zh-TW" altLang="en-US" sz="2000" dirty="0" smtClean="0"/>
              <a:t>研究：</a:t>
            </a:r>
            <a:endParaRPr lang="en-US" altLang="zh-TW" sz="2000" dirty="0"/>
          </a:p>
          <a:p>
            <a:r>
              <a:rPr lang="zh-TW" altLang="en-US" sz="2000" dirty="0" smtClean="0">
                <a:solidFill>
                  <a:srgbClr val="FF0000"/>
                </a:solidFill>
              </a:rPr>
              <a:t>        </a:t>
            </a:r>
            <a:r>
              <a:rPr lang="zh-TW" altLang="zh-TW" sz="2000" dirty="0" smtClean="0">
                <a:solidFill>
                  <a:srgbClr val="FF0000"/>
                </a:solidFill>
              </a:rPr>
              <a:t>增加壽命</a:t>
            </a:r>
            <a:endParaRPr lang="en-US" altLang="zh-TW" sz="2000" dirty="0">
              <a:solidFill>
                <a:srgbClr val="FF0000"/>
              </a:solidFill>
            </a:endParaRPr>
          </a:p>
          <a:p>
            <a:r>
              <a:rPr lang="zh-TW" altLang="en-US" sz="2000" dirty="0" smtClean="0">
                <a:solidFill>
                  <a:srgbClr val="FF0000"/>
                </a:solidFill>
              </a:rPr>
              <a:t>        提升</a:t>
            </a:r>
            <a:r>
              <a:rPr lang="zh-TW" altLang="zh-TW" sz="2000" dirty="0">
                <a:solidFill>
                  <a:srgbClr val="FF0000"/>
                </a:solidFill>
              </a:rPr>
              <a:t>語言處理</a:t>
            </a:r>
            <a:r>
              <a:rPr lang="zh-TW" altLang="zh-TW" sz="2000" dirty="0" smtClean="0">
                <a:solidFill>
                  <a:srgbClr val="FF0000"/>
                </a:solidFill>
              </a:rPr>
              <a:t>能力</a:t>
            </a:r>
            <a:endParaRPr lang="en-US" altLang="zh-TW" sz="2000" dirty="0">
              <a:solidFill>
                <a:srgbClr val="FF0000"/>
              </a:solidFill>
            </a:endParaRPr>
          </a:p>
          <a:p>
            <a:r>
              <a:rPr lang="zh-TW" altLang="en-US" sz="2000" dirty="0" smtClean="0">
                <a:solidFill>
                  <a:srgbClr val="FF0000"/>
                </a:solidFill>
              </a:rPr>
              <a:t>        提高</a:t>
            </a:r>
            <a:r>
              <a:rPr lang="zh-TW" altLang="zh-TW" sz="2000" dirty="0">
                <a:solidFill>
                  <a:srgbClr val="FF0000"/>
                </a:solidFill>
              </a:rPr>
              <a:t>社交</a:t>
            </a:r>
            <a:r>
              <a:rPr lang="zh-TW" altLang="zh-TW" sz="2000" dirty="0" smtClean="0">
                <a:solidFill>
                  <a:srgbClr val="FF0000"/>
                </a:solidFill>
              </a:rPr>
              <a:t>能力</a:t>
            </a:r>
            <a:endParaRPr lang="en-US" altLang="zh-TW" sz="2000" dirty="0">
              <a:solidFill>
                <a:srgbClr val="FF0000"/>
              </a:solidFill>
            </a:endParaRPr>
          </a:p>
          <a:p>
            <a:r>
              <a:rPr lang="zh-TW" altLang="en-US" sz="2000" dirty="0" smtClean="0">
                <a:solidFill>
                  <a:srgbClr val="FF0000"/>
                </a:solidFill>
              </a:rPr>
              <a:t>        </a:t>
            </a:r>
            <a:r>
              <a:rPr lang="zh-TW" altLang="zh-TW" sz="2000" dirty="0" smtClean="0">
                <a:solidFill>
                  <a:srgbClr val="FF0000"/>
                </a:solidFill>
              </a:rPr>
              <a:t>調節情緒</a:t>
            </a:r>
            <a:endParaRPr lang="en-US" altLang="zh-TW" sz="2000" dirty="0" smtClean="0"/>
          </a:p>
          <a:p>
            <a:r>
              <a:rPr lang="zh-TW" altLang="en-US" sz="1500" dirty="0" smtClean="0"/>
              <a:t>老師看法：</a:t>
            </a:r>
          </a:p>
          <a:p>
            <a:r>
              <a:rPr lang="zh-TW" altLang="en-US" sz="2000" dirty="0" smtClean="0">
                <a:solidFill>
                  <a:srgbClr val="FF0000"/>
                </a:solidFill>
              </a:rPr>
              <a:t>        增加知識</a:t>
            </a:r>
            <a:endParaRPr lang="en-US" altLang="zh-TW" sz="1500" dirty="0" smtClean="0">
              <a:solidFill>
                <a:srgbClr val="FF0000"/>
              </a:solidFill>
            </a:endParaRPr>
          </a:p>
          <a:p>
            <a:r>
              <a:rPr lang="zh-TW" altLang="en-US" sz="2000" dirty="0" smtClean="0">
                <a:solidFill>
                  <a:srgbClr val="FF0000"/>
                </a:solidFill>
              </a:rPr>
              <a:t>        提升思考能力</a:t>
            </a:r>
            <a:endParaRPr lang="en-US" altLang="zh-TW" sz="2000" dirty="0" smtClean="0">
              <a:solidFill>
                <a:srgbClr val="FF0000"/>
              </a:solidFill>
            </a:endParaRPr>
          </a:p>
          <a:p>
            <a:r>
              <a:rPr lang="zh-TW" altLang="en-US" sz="2000" dirty="0" smtClean="0">
                <a:solidFill>
                  <a:srgbClr val="FF0000"/>
                </a:solidFill>
              </a:rPr>
              <a:t>        給予</a:t>
            </a:r>
            <a:r>
              <a:rPr lang="zh-TW" altLang="zh-TW" sz="2000" dirty="0" smtClean="0">
                <a:solidFill>
                  <a:srgbClr val="FF0000"/>
                </a:solidFill>
              </a:rPr>
              <a:t>情</a:t>
            </a:r>
            <a:r>
              <a:rPr lang="zh-TW" altLang="en-US" sz="2000" dirty="0" smtClean="0">
                <a:solidFill>
                  <a:srgbClr val="FF0000"/>
                </a:solidFill>
              </a:rPr>
              <a:t>感支持</a:t>
            </a:r>
            <a:endParaRPr lang="en-US" altLang="zh-TW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69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/>
          <p:cNvSpPr txBox="1"/>
          <p:nvPr/>
        </p:nvSpPr>
        <p:spPr>
          <a:xfrm>
            <a:off x="899592" y="476672"/>
            <a:ext cx="502573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dirty="0" smtClean="0">
                <a:solidFill>
                  <a:srgbClr val="FF0000"/>
                </a:solidFill>
              </a:rPr>
              <a:t>閱讀的好處</a:t>
            </a:r>
            <a:r>
              <a:rPr lang="en-US" altLang="zh-TW" sz="3000" dirty="0" smtClean="0">
                <a:solidFill>
                  <a:srgbClr val="FF0000"/>
                </a:solidFill>
              </a:rPr>
              <a:t>(</a:t>
            </a:r>
            <a:r>
              <a:rPr lang="zh-TW" altLang="en-US" sz="3000" dirty="0" smtClean="0">
                <a:solidFill>
                  <a:srgbClr val="FF0000"/>
                </a:solidFill>
              </a:rPr>
              <a:t>校</a:t>
            </a:r>
            <a:r>
              <a:rPr lang="zh-TW" altLang="en-US" sz="3000" dirty="0">
                <a:solidFill>
                  <a:srgbClr val="FF0000"/>
                </a:solidFill>
              </a:rPr>
              <a:t>內</a:t>
            </a:r>
            <a:r>
              <a:rPr lang="zh-TW" altLang="en-US" sz="3000" dirty="0" smtClean="0">
                <a:solidFill>
                  <a:srgbClr val="FF0000"/>
                </a:solidFill>
              </a:rPr>
              <a:t>學生的看法</a:t>
            </a:r>
            <a:r>
              <a:rPr lang="en-US" altLang="zh-TW" sz="3000" dirty="0" smtClean="0">
                <a:solidFill>
                  <a:srgbClr val="FF0000"/>
                </a:solidFill>
              </a:rPr>
              <a:t>)</a:t>
            </a:r>
          </a:p>
        </p:txBody>
      </p:sp>
      <p:graphicFrame>
        <p:nvGraphicFramePr>
          <p:cNvPr id="11" name="圖表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7387528"/>
              </p:ext>
            </p:extLst>
          </p:nvPr>
        </p:nvGraphicFramePr>
        <p:xfrm>
          <a:off x="1510824" y="1198027"/>
          <a:ext cx="684651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直線圖說文字 1 12"/>
          <p:cNvSpPr/>
          <p:nvPr/>
        </p:nvSpPr>
        <p:spPr>
          <a:xfrm>
            <a:off x="6372200" y="1617022"/>
            <a:ext cx="2492600" cy="1044407"/>
          </a:xfrm>
          <a:prstGeom prst="borderCallout1">
            <a:avLst>
              <a:gd name="adj1" fmla="val 27419"/>
              <a:gd name="adj2" fmla="val -2204"/>
              <a:gd name="adj3" fmla="val 133410"/>
              <a:gd name="adj4" fmla="val -54247"/>
            </a:avLst>
          </a:prstGeom>
          <a:solidFill>
            <a:srgbClr val="FFFF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最高，可能包含「提升思考能力」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4" name="直線圖說文字 1 13"/>
          <p:cNvSpPr/>
          <p:nvPr/>
        </p:nvSpPr>
        <p:spPr>
          <a:xfrm>
            <a:off x="821829" y="4869160"/>
            <a:ext cx="1584176" cy="1260720"/>
          </a:xfrm>
          <a:prstGeom prst="borderCallout1">
            <a:avLst>
              <a:gd name="adj1" fmla="val 2495"/>
              <a:gd name="adj2" fmla="val 44143"/>
              <a:gd name="adj3" fmla="val -58912"/>
              <a:gd name="adj4" fmla="val 110418"/>
            </a:avLst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 次高  ，顯示許多人是為了</a:t>
            </a:r>
            <a:r>
              <a:rPr lang="zh-TW" altLang="en-US" dirty="0">
                <a:solidFill>
                  <a:schemeClr val="tx1"/>
                </a:solidFill>
              </a:rPr>
              <a:t>樂趣而</a:t>
            </a:r>
            <a:r>
              <a:rPr lang="zh-TW" altLang="en-US" dirty="0" smtClean="0">
                <a:solidFill>
                  <a:schemeClr val="tx1"/>
                </a:solidFill>
              </a:rPr>
              <a:t>閱讀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7380312" y="5733256"/>
            <a:ext cx="1451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 smtClean="0"/>
              <a:t>資料來源</a:t>
            </a:r>
            <a:r>
              <a:rPr lang="en-US" altLang="zh-TW" sz="1200" dirty="0" smtClean="0"/>
              <a:t>:</a:t>
            </a:r>
            <a:r>
              <a:rPr lang="zh-TW" altLang="en-US" sz="1200" dirty="0" smtClean="0"/>
              <a:t>全校問卷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90457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13" grpId="0" animBg="1"/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角度">
  <a:themeElements>
    <a:clrScheme name="角度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角度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角度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1263</TotalTime>
  <Words>975</Words>
  <Application>Microsoft Office PowerPoint</Application>
  <PresentationFormat>如螢幕大小 (4:3)</PresentationFormat>
  <Paragraphs>191</Paragraphs>
  <Slides>28</Slides>
  <Notes>9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29" baseType="lpstr">
      <vt:lpstr>角度</vt:lpstr>
      <vt:lpstr>閱讀與青少年-----以化仁國中為例    </vt:lpstr>
      <vt:lpstr>研究動機</vt:lpstr>
      <vt:lpstr>研究目的 </vt:lpstr>
      <vt:lpstr>研究流程</vt:lpstr>
      <vt:lpstr>研究結果(1)</vt:lpstr>
      <vt:lpstr>閱讀的定義</vt:lpstr>
      <vt:lpstr>研究結果(2)</vt:lpstr>
      <vt:lpstr>閱讀的好處</vt:lpstr>
      <vt:lpstr>PowerPoint 簡報</vt:lpstr>
      <vt:lpstr>研究結果(3)</vt:lpstr>
      <vt:lpstr>化仁國中學生的閱讀習慣(閱讀背景)</vt:lpstr>
      <vt:lpstr>化仁國中學生的閱讀習慣(閱讀喜好)</vt:lpstr>
      <vt:lpstr>化仁國中學生的閱讀習慣(影響閱讀喜好的可能因素)</vt:lpstr>
      <vt:lpstr>化仁國中學生的閱讀習慣(喜歡讀的書)</vt:lpstr>
      <vt:lpstr>化仁國中學生的閱讀習慣(影響「喜歡讀的書」的可能原因-1)</vt:lpstr>
      <vt:lpstr>化仁國中學生的閱讀習慣(影響「喜歡讀的書」的可能原因-2)</vt:lpstr>
      <vt:lpstr>研究結果(4)</vt:lpstr>
      <vt:lpstr>校內班級獨自推動的閱讀活動 </vt:lpstr>
      <vt:lpstr>校內班級獨自推動的閱讀活動成果 </vt:lpstr>
      <vt:lpstr>研究結果(5)</vt:lpstr>
      <vt:lpstr>學校所進行的閱讀推動活動</vt:lpstr>
      <vt:lpstr>學校所進行的閱讀推動活動(主題式書展附加活動)</vt:lpstr>
      <vt:lpstr>學校所進行的閱讀推動活動成果(圖書館)</vt:lpstr>
      <vt:lpstr>學校所進行的閱讀推動活動成果(書店式書展)</vt:lpstr>
      <vt:lpstr>學校所進行的閱讀推動活動成果(主題式書展)                                                         一年六種主題</vt:lpstr>
      <vt:lpstr>結論</vt:lpstr>
      <vt:lpstr>結論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閱讀與青少年-----以化仁國中為例</dc:title>
  <dc:creator>a</dc:creator>
  <cp:lastModifiedBy>USER</cp:lastModifiedBy>
  <cp:revision>98</cp:revision>
  <dcterms:created xsi:type="dcterms:W3CDTF">2018-10-13T19:19:12Z</dcterms:created>
  <dcterms:modified xsi:type="dcterms:W3CDTF">2018-10-31T08:33:58Z</dcterms:modified>
</cp:coreProperties>
</file>