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4" r:id="rId7"/>
    <p:sldId id="265" r:id="rId8"/>
    <p:sldId id="263" r:id="rId9"/>
    <p:sldId id="267" r:id="rId10"/>
    <p:sldId id="275" r:id="rId11"/>
    <p:sldId id="274" r:id="rId12"/>
    <p:sldId id="268" r:id="rId13"/>
    <p:sldId id="270" r:id="rId14"/>
    <p:sldId id="273" r:id="rId15"/>
    <p:sldId id="271" r:id="rId16"/>
    <p:sldId id="272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0777" autoAdjust="0"/>
  </p:normalViewPr>
  <p:slideViewPr>
    <p:cSldViewPr>
      <p:cViewPr>
        <p:scale>
          <a:sx n="90" d="100"/>
          <a:sy n="90" d="100"/>
        </p:scale>
        <p:origin x="-1238" y="3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9E2C9-1C73-4C26-BF46-B2DC55737795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6737AEA-2BA3-4058-8798-39A48A4B6EFF}">
      <dgm:prSet phldrT="[文字]" custT="1"/>
      <dgm:spPr/>
      <dgm:t>
        <a:bodyPr/>
        <a:lstStyle/>
        <a:p>
          <a:r>
            <a:rPr lang="zh-TW" sz="1600" b="1" dirty="0"/>
            <a:t>「職」來「職」往－</a:t>
          </a:r>
          <a:endParaRPr lang="en-US" altLang="zh-TW" sz="1600" b="1" dirty="0"/>
        </a:p>
        <a:p>
          <a:r>
            <a:rPr lang="zh-TW" altLang="en-US" sz="1600" b="1" dirty="0" smtClean="0"/>
            <a:t>台灣</a:t>
          </a:r>
          <a:r>
            <a:rPr lang="zh-TW" sz="1600" b="1" dirty="0" smtClean="0"/>
            <a:t>國小</a:t>
          </a:r>
          <a:r>
            <a:rPr lang="zh-TW" sz="1600" b="1" dirty="0"/>
            <a:t>學生對未來職業想法之探討</a:t>
          </a:r>
          <a:endParaRPr lang="zh-TW" altLang="en-US" sz="1600" dirty="0">
            <a:solidFill>
              <a:srgbClr val="FF0000"/>
            </a:solidFill>
          </a:endParaRPr>
        </a:p>
      </dgm:t>
    </dgm:pt>
    <dgm:pt modelId="{2C815310-A6BA-46B3-80EF-811AA1563BAB}" type="parTrans" cxnId="{B022D04B-4120-4935-ADC7-116C393A6FC8}">
      <dgm:prSet/>
      <dgm:spPr/>
      <dgm:t>
        <a:bodyPr/>
        <a:lstStyle/>
        <a:p>
          <a:endParaRPr lang="zh-TW" altLang="en-US"/>
        </a:p>
      </dgm:t>
    </dgm:pt>
    <dgm:pt modelId="{7D1092E4-54F2-49BA-928E-53003306916E}" type="sibTrans" cxnId="{B022D04B-4120-4935-ADC7-116C393A6FC8}">
      <dgm:prSet/>
      <dgm:spPr/>
      <dgm:t>
        <a:bodyPr/>
        <a:lstStyle/>
        <a:p>
          <a:endParaRPr lang="zh-TW" altLang="en-US"/>
        </a:p>
      </dgm:t>
    </dgm:pt>
    <dgm:pt modelId="{05CB9B6A-52D8-4103-8705-B3BA6EBA07E0}">
      <dgm:prSet phldrT="[文字]" custT="1"/>
      <dgm:spPr/>
      <dgm:t>
        <a:bodyPr/>
        <a:lstStyle/>
        <a:p>
          <a:r>
            <a:rPr lang="zh-TW" altLang="en-US" sz="1400" b="1"/>
            <a:t>職業類別</a:t>
          </a:r>
        </a:p>
      </dgm:t>
    </dgm:pt>
    <dgm:pt modelId="{614E952E-C59A-4602-B5D3-39168387C6FD}" type="parTrans" cxnId="{8FD9641E-EE4F-44BE-A257-5533FA865102}">
      <dgm:prSet/>
      <dgm:spPr/>
      <dgm:t>
        <a:bodyPr/>
        <a:lstStyle/>
        <a:p>
          <a:endParaRPr lang="zh-TW" altLang="en-US"/>
        </a:p>
      </dgm:t>
    </dgm:pt>
    <dgm:pt modelId="{AF834B2C-3798-46D9-9B42-8BD63525DF2C}" type="sibTrans" cxnId="{8FD9641E-EE4F-44BE-A257-5533FA865102}">
      <dgm:prSet/>
      <dgm:spPr/>
      <dgm:t>
        <a:bodyPr/>
        <a:lstStyle/>
        <a:p>
          <a:endParaRPr lang="zh-TW" altLang="en-US"/>
        </a:p>
      </dgm:t>
    </dgm:pt>
    <dgm:pt modelId="{30672DF3-0588-4B84-B082-5C69164A82AC}">
      <dgm:prSet phldrT="[文字]" custT="1"/>
      <dgm:spPr/>
      <dgm:t>
        <a:bodyPr/>
        <a:lstStyle/>
        <a:p>
          <a:r>
            <a:rPr lang="zh-TW" altLang="en-US" sz="1400" b="1"/>
            <a:t>傳統行業</a:t>
          </a:r>
        </a:p>
      </dgm:t>
    </dgm:pt>
    <dgm:pt modelId="{8B35004E-7AF1-4894-855D-A79A619B7FB5}" type="parTrans" cxnId="{47E7472D-FE43-464D-AAAE-33812C277949}">
      <dgm:prSet/>
      <dgm:spPr/>
      <dgm:t>
        <a:bodyPr/>
        <a:lstStyle/>
        <a:p>
          <a:endParaRPr lang="zh-TW" altLang="en-US"/>
        </a:p>
      </dgm:t>
    </dgm:pt>
    <dgm:pt modelId="{1FEC9E71-B82B-46A0-9E88-2C0B5F97D2D0}" type="sibTrans" cxnId="{47E7472D-FE43-464D-AAAE-33812C277949}">
      <dgm:prSet/>
      <dgm:spPr/>
      <dgm:t>
        <a:bodyPr/>
        <a:lstStyle/>
        <a:p>
          <a:endParaRPr lang="zh-TW" altLang="en-US"/>
        </a:p>
      </dgm:t>
    </dgm:pt>
    <dgm:pt modelId="{1B660B91-6D58-43B0-9CF9-2388AB5D305E}">
      <dgm:prSet phldrT="[文字]" custT="1"/>
      <dgm:spPr/>
      <dgm:t>
        <a:bodyPr/>
        <a:lstStyle/>
        <a:p>
          <a:r>
            <a:rPr lang="zh-TW" altLang="en-US" sz="1400" b="1"/>
            <a:t>新興行業</a:t>
          </a:r>
        </a:p>
      </dgm:t>
    </dgm:pt>
    <dgm:pt modelId="{9FC2CEBE-FD8F-4897-98F1-2DF1BEAE9651}" type="parTrans" cxnId="{E723B2FD-3529-410D-BF19-721CE90038E1}">
      <dgm:prSet/>
      <dgm:spPr/>
      <dgm:t>
        <a:bodyPr/>
        <a:lstStyle/>
        <a:p>
          <a:endParaRPr lang="zh-TW" altLang="en-US"/>
        </a:p>
      </dgm:t>
    </dgm:pt>
    <dgm:pt modelId="{677DF897-DFF8-4136-A504-5DBC7A3460D7}" type="sibTrans" cxnId="{E723B2FD-3529-410D-BF19-721CE90038E1}">
      <dgm:prSet/>
      <dgm:spPr/>
      <dgm:t>
        <a:bodyPr/>
        <a:lstStyle/>
        <a:p>
          <a:endParaRPr lang="zh-TW" altLang="en-US"/>
        </a:p>
      </dgm:t>
    </dgm:pt>
    <dgm:pt modelId="{A6985B19-A65C-4F31-BFC0-E7053B67F2BF}">
      <dgm:prSet phldrT="[文字]" custT="1"/>
      <dgm:spPr/>
      <dgm:t>
        <a:bodyPr/>
        <a:lstStyle/>
        <a:p>
          <a:r>
            <a:rPr lang="zh-TW" altLang="en-US" sz="1400" b="1"/>
            <a:t>職業調查</a:t>
          </a:r>
        </a:p>
      </dgm:t>
    </dgm:pt>
    <dgm:pt modelId="{5FABB84D-5178-414A-A0A1-DD1D9688BFD6}" type="parTrans" cxnId="{3D002935-2AB5-4197-BF26-8A87E64EA71A}">
      <dgm:prSet/>
      <dgm:spPr/>
      <dgm:t>
        <a:bodyPr/>
        <a:lstStyle/>
        <a:p>
          <a:endParaRPr lang="zh-TW" altLang="en-US"/>
        </a:p>
      </dgm:t>
    </dgm:pt>
    <dgm:pt modelId="{F0FD73D1-7AE1-41F5-8E5C-05233DC48F0A}" type="sibTrans" cxnId="{3D002935-2AB5-4197-BF26-8A87E64EA71A}">
      <dgm:prSet/>
      <dgm:spPr/>
      <dgm:t>
        <a:bodyPr/>
        <a:lstStyle/>
        <a:p>
          <a:endParaRPr lang="zh-TW" altLang="en-US"/>
        </a:p>
      </dgm:t>
    </dgm:pt>
    <dgm:pt modelId="{401AEEBA-CFB4-49B8-A63C-0BB4AF687C6D}">
      <dgm:prSet phldrT="[文字]" custT="1"/>
      <dgm:spPr/>
      <dgm:t>
        <a:bodyPr/>
        <a:lstStyle/>
        <a:p>
          <a:r>
            <a:rPr lang="zh-TW" altLang="en-US" sz="1400" b="1"/>
            <a:t>職業喜好</a:t>
          </a:r>
        </a:p>
      </dgm:t>
    </dgm:pt>
    <dgm:pt modelId="{C3BBC872-2C40-4C5D-8412-64A70190C150}" type="parTrans" cxnId="{30454612-3DA7-4411-9822-04664E83E8B0}">
      <dgm:prSet/>
      <dgm:spPr/>
      <dgm:t>
        <a:bodyPr/>
        <a:lstStyle/>
        <a:p>
          <a:endParaRPr lang="zh-TW" altLang="en-US"/>
        </a:p>
      </dgm:t>
    </dgm:pt>
    <dgm:pt modelId="{0E90DB3F-14A4-4BEF-8B8E-C80B5B57D0A3}" type="sibTrans" cxnId="{30454612-3DA7-4411-9822-04664E83E8B0}">
      <dgm:prSet/>
      <dgm:spPr/>
      <dgm:t>
        <a:bodyPr/>
        <a:lstStyle/>
        <a:p>
          <a:endParaRPr lang="zh-TW" altLang="en-US"/>
        </a:p>
      </dgm:t>
    </dgm:pt>
    <dgm:pt modelId="{7B134364-5D0F-43C8-B96A-481AA5C7A57C}">
      <dgm:prSet phldrT="[文字]" custT="1"/>
      <dgm:spPr/>
      <dgm:t>
        <a:bodyPr/>
        <a:lstStyle/>
        <a:p>
          <a:r>
            <a:rPr lang="zh-TW" altLang="en-US" sz="1400" b="1"/>
            <a:t>未來職業</a:t>
          </a:r>
        </a:p>
      </dgm:t>
    </dgm:pt>
    <dgm:pt modelId="{FBCC12F6-EFE3-43F6-9179-4DED7EEAD292}" type="parTrans" cxnId="{510A5253-DC34-4644-BE28-EA3FA43C5931}">
      <dgm:prSet/>
      <dgm:spPr/>
      <dgm:t>
        <a:bodyPr/>
        <a:lstStyle/>
        <a:p>
          <a:endParaRPr lang="zh-TW" altLang="en-US"/>
        </a:p>
      </dgm:t>
    </dgm:pt>
    <dgm:pt modelId="{A36CFF3E-FCC7-46A4-AA1F-9E8C37E5DEFA}" type="sibTrans" cxnId="{510A5253-DC34-4644-BE28-EA3FA43C5931}">
      <dgm:prSet/>
      <dgm:spPr/>
      <dgm:t>
        <a:bodyPr/>
        <a:lstStyle/>
        <a:p>
          <a:endParaRPr lang="zh-TW" altLang="en-US"/>
        </a:p>
      </dgm:t>
    </dgm:pt>
    <dgm:pt modelId="{91179F48-6539-4F92-BB3C-492F5C32C358}" type="pres">
      <dgm:prSet presAssocID="{8939E2C9-1C73-4C26-BF46-B2DC5573779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3D15BD4-CFB4-4862-A9D8-FFDDA1FEBD41}" type="pres">
      <dgm:prSet presAssocID="{36737AEA-2BA3-4058-8798-39A48A4B6EFF}" presName="hierRoot1" presStyleCnt="0"/>
      <dgm:spPr/>
      <dgm:t>
        <a:bodyPr/>
        <a:lstStyle/>
        <a:p>
          <a:endParaRPr lang="zh-TW" altLang="en-US"/>
        </a:p>
      </dgm:t>
    </dgm:pt>
    <dgm:pt modelId="{0D1FED37-BDD1-4286-950D-BE8A048D5EB2}" type="pres">
      <dgm:prSet presAssocID="{36737AEA-2BA3-4058-8798-39A48A4B6EFF}" presName="composite" presStyleCnt="0"/>
      <dgm:spPr/>
      <dgm:t>
        <a:bodyPr/>
        <a:lstStyle/>
        <a:p>
          <a:endParaRPr lang="zh-TW" altLang="en-US"/>
        </a:p>
      </dgm:t>
    </dgm:pt>
    <dgm:pt modelId="{FE07D689-0645-4C00-A26B-E0DA941991D3}" type="pres">
      <dgm:prSet presAssocID="{36737AEA-2BA3-4058-8798-39A48A4B6EFF}" presName="background" presStyleLbl="node0" presStyleIdx="0" presStyleCnt="1"/>
      <dgm:spPr/>
      <dgm:t>
        <a:bodyPr/>
        <a:lstStyle/>
        <a:p>
          <a:endParaRPr lang="zh-TW" altLang="en-US"/>
        </a:p>
      </dgm:t>
    </dgm:pt>
    <dgm:pt modelId="{72BE8003-9BAB-4867-A8AE-19704541C022}" type="pres">
      <dgm:prSet presAssocID="{36737AEA-2BA3-4058-8798-39A48A4B6EFF}" presName="text" presStyleLbl="fgAcc0" presStyleIdx="0" presStyleCnt="1" custScaleX="318229" custScaleY="107183" custLinFactNeighborX="-1418" custLinFactNeighborY="-334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E761DB5-9581-4A65-BD9C-8FC42A7C5AB4}" type="pres">
      <dgm:prSet presAssocID="{36737AEA-2BA3-4058-8798-39A48A4B6EFF}" presName="hierChild2" presStyleCnt="0"/>
      <dgm:spPr/>
      <dgm:t>
        <a:bodyPr/>
        <a:lstStyle/>
        <a:p>
          <a:endParaRPr lang="zh-TW" altLang="en-US"/>
        </a:p>
      </dgm:t>
    </dgm:pt>
    <dgm:pt modelId="{7BEF4CC4-904E-4816-8215-58A29E7045B9}" type="pres">
      <dgm:prSet presAssocID="{614E952E-C59A-4602-B5D3-39168387C6FD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9155CD8D-5342-4AA2-BF93-AB55B70A10CC}" type="pres">
      <dgm:prSet presAssocID="{05CB9B6A-52D8-4103-8705-B3BA6EBA07E0}" presName="hierRoot2" presStyleCnt="0"/>
      <dgm:spPr/>
      <dgm:t>
        <a:bodyPr/>
        <a:lstStyle/>
        <a:p>
          <a:endParaRPr lang="zh-TW" altLang="en-US"/>
        </a:p>
      </dgm:t>
    </dgm:pt>
    <dgm:pt modelId="{6CDBFB5E-AB6E-405E-AF2A-5FC99AEE2766}" type="pres">
      <dgm:prSet presAssocID="{05CB9B6A-52D8-4103-8705-B3BA6EBA07E0}" presName="composite2" presStyleCnt="0"/>
      <dgm:spPr/>
      <dgm:t>
        <a:bodyPr/>
        <a:lstStyle/>
        <a:p>
          <a:endParaRPr lang="zh-TW" altLang="en-US"/>
        </a:p>
      </dgm:t>
    </dgm:pt>
    <dgm:pt modelId="{E4B43316-4593-47F0-83F2-24F10C9B58DA}" type="pres">
      <dgm:prSet presAssocID="{05CB9B6A-52D8-4103-8705-B3BA6EBA07E0}" presName="background2" presStyleLbl="node2" presStyleIdx="0" presStyleCnt="2"/>
      <dgm:spPr/>
      <dgm:t>
        <a:bodyPr/>
        <a:lstStyle/>
        <a:p>
          <a:endParaRPr lang="zh-TW" altLang="en-US"/>
        </a:p>
      </dgm:t>
    </dgm:pt>
    <dgm:pt modelId="{6E50FE39-FB2B-4ADF-9DCA-C88B2C9C59CB}" type="pres">
      <dgm:prSet presAssocID="{05CB9B6A-52D8-4103-8705-B3BA6EBA07E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965784-B40C-4C03-BE60-2B0B6FE3C9DA}" type="pres">
      <dgm:prSet presAssocID="{05CB9B6A-52D8-4103-8705-B3BA6EBA07E0}" presName="hierChild3" presStyleCnt="0"/>
      <dgm:spPr/>
      <dgm:t>
        <a:bodyPr/>
        <a:lstStyle/>
        <a:p>
          <a:endParaRPr lang="zh-TW" altLang="en-US"/>
        </a:p>
      </dgm:t>
    </dgm:pt>
    <dgm:pt modelId="{D95AEA54-03AD-406D-9961-CC5A304FE447}" type="pres">
      <dgm:prSet presAssocID="{8B35004E-7AF1-4894-855D-A79A619B7FB5}" presName="Name17" presStyleLbl="parChTrans1D3" presStyleIdx="0" presStyleCnt="4"/>
      <dgm:spPr/>
      <dgm:t>
        <a:bodyPr/>
        <a:lstStyle/>
        <a:p>
          <a:endParaRPr lang="zh-TW" altLang="en-US"/>
        </a:p>
      </dgm:t>
    </dgm:pt>
    <dgm:pt modelId="{8C92ED6C-0055-45B7-A2E3-5DEADB005FC3}" type="pres">
      <dgm:prSet presAssocID="{30672DF3-0588-4B84-B082-5C69164A82AC}" presName="hierRoot3" presStyleCnt="0"/>
      <dgm:spPr/>
      <dgm:t>
        <a:bodyPr/>
        <a:lstStyle/>
        <a:p>
          <a:endParaRPr lang="zh-TW" altLang="en-US"/>
        </a:p>
      </dgm:t>
    </dgm:pt>
    <dgm:pt modelId="{1A3231B5-C496-4C5F-9A8C-0BFA88DA13FF}" type="pres">
      <dgm:prSet presAssocID="{30672DF3-0588-4B84-B082-5C69164A82AC}" presName="composite3" presStyleCnt="0"/>
      <dgm:spPr/>
      <dgm:t>
        <a:bodyPr/>
        <a:lstStyle/>
        <a:p>
          <a:endParaRPr lang="zh-TW" altLang="en-US"/>
        </a:p>
      </dgm:t>
    </dgm:pt>
    <dgm:pt modelId="{96A28156-A759-438D-994E-0374C0653314}" type="pres">
      <dgm:prSet presAssocID="{30672DF3-0588-4B84-B082-5C69164A82AC}" presName="background3" presStyleLbl="node3" presStyleIdx="0" presStyleCnt="4"/>
      <dgm:spPr/>
      <dgm:t>
        <a:bodyPr/>
        <a:lstStyle/>
        <a:p>
          <a:endParaRPr lang="zh-TW" altLang="en-US"/>
        </a:p>
      </dgm:t>
    </dgm:pt>
    <dgm:pt modelId="{9E8C0277-6AFF-4C88-8187-BF0E563BF36A}" type="pres">
      <dgm:prSet presAssocID="{30672DF3-0588-4B84-B082-5C69164A82AC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2AE6F08-095C-47C7-B916-DA2FFF2F7284}" type="pres">
      <dgm:prSet presAssocID="{30672DF3-0588-4B84-B082-5C69164A82AC}" presName="hierChild4" presStyleCnt="0"/>
      <dgm:spPr/>
      <dgm:t>
        <a:bodyPr/>
        <a:lstStyle/>
        <a:p>
          <a:endParaRPr lang="zh-TW" altLang="en-US"/>
        </a:p>
      </dgm:t>
    </dgm:pt>
    <dgm:pt modelId="{D09CA887-6D11-469E-819B-7CC4F2CE5A0A}" type="pres">
      <dgm:prSet presAssocID="{9FC2CEBE-FD8F-4897-98F1-2DF1BEAE9651}" presName="Name17" presStyleLbl="parChTrans1D3" presStyleIdx="1" presStyleCnt="4"/>
      <dgm:spPr/>
      <dgm:t>
        <a:bodyPr/>
        <a:lstStyle/>
        <a:p>
          <a:endParaRPr lang="zh-TW" altLang="en-US"/>
        </a:p>
      </dgm:t>
    </dgm:pt>
    <dgm:pt modelId="{1B5CBF03-344E-4AAF-A43B-C4194C5D4D58}" type="pres">
      <dgm:prSet presAssocID="{1B660B91-6D58-43B0-9CF9-2388AB5D305E}" presName="hierRoot3" presStyleCnt="0"/>
      <dgm:spPr/>
      <dgm:t>
        <a:bodyPr/>
        <a:lstStyle/>
        <a:p>
          <a:endParaRPr lang="zh-TW" altLang="en-US"/>
        </a:p>
      </dgm:t>
    </dgm:pt>
    <dgm:pt modelId="{C8C60527-9616-4079-8CED-5FB572A8236F}" type="pres">
      <dgm:prSet presAssocID="{1B660B91-6D58-43B0-9CF9-2388AB5D305E}" presName="composite3" presStyleCnt="0"/>
      <dgm:spPr/>
      <dgm:t>
        <a:bodyPr/>
        <a:lstStyle/>
        <a:p>
          <a:endParaRPr lang="zh-TW" altLang="en-US"/>
        </a:p>
      </dgm:t>
    </dgm:pt>
    <dgm:pt modelId="{46963552-7A6F-4EE8-9DF1-0F955EBF865A}" type="pres">
      <dgm:prSet presAssocID="{1B660B91-6D58-43B0-9CF9-2388AB5D305E}" presName="background3" presStyleLbl="node3" presStyleIdx="1" presStyleCnt="4"/>
      <dgm:spPr/>
      <dgm:t>
        <a:bodyPr/>
        <a:lstStyle/>
        <a:p>
          <a:endParaRPr lang="zh-TW" altLang="en-US"/>
        </a:p>
      </dgm:t>
    </dgm:pt>
    <dgm:pt modelId="{DB2B2C99-76B5-4999-B8C3-D1CCD614EBEF}" type="pres">
      <dgm:prSet presAssocID="{1B660B91-6D58-43B0-9CF9-2388AB5D305E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2D5C714-6C32-4D16-A44B-D5D7A4D56E03}" type="pres">
      <dgm:prSet presAssocID="{1B660B91-6D58-43B0-9CF9-2388AB5D305E}" presName="hierChild4" presStyleCnt="0"/>
      <dgm:spPr/>
      <dgm:t>
        <a:bodyPr/>
        <a:lstStyle/>
        <a:p>
          <a:endParaRPr lang="zh-TW" altLang="en-US"/>
        </a:p>
      </dgm:t>
    </dgm:pt>
    <dgm:pt modelId="{96B8E81A-5FF0-4E76-B56A-5D67DC571DD5}" type="pres">
      <dgm:prSet presAssocID="{5FABB84D-5178-414A-A0A1-DD1D9688BFD6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1DC493BD-7ECB-4DB6-A8F8-CEB09CC7BFC1}" type="pres">
      <dgm:prSet presAssocID="{A6985B19-A65C-4F31-BFC0-E7053B67F2BF}" presName="hierRoot2" presStyleCnt="0"/>
      <dgm:spPr/>
      <dgm:t>
        <a:bodyPr/>
        <a:lstStyle/>
        <a:p>
          <a:endParaRPr lang="zh-TW" altLang="en-US"/>
        </a:p>
      </dgm:t>
    </dgm:pt>
    <dgm:pt modelId="{77CE7A37-6242-49CE-9135-ED82284E307A}" type="pres">
      <dgm:prSet presAssocID="{A6985B19-A65C-4F31-BFC0-E7053B67F2BF}" presName="composite2" presStyleCnt="0"/>
      <dgm:spPr/>
      <dgm:t>
        <a:bodyPr/>
        <a:lstStyle/>
        <a:p>
          <a:endParaRPr lang="zh-TW" altLang="en-US"/>
        </a:p>
      </dgm:t>
    </dgm:pt>
    <dgm:pt modelId="{784D0E4F-6A31-4A57-878F-7A7EB2E01B3E}" type="pres">
      <dgm:prSet presAssocID="{A6985B19-A65C-4F31-BFC0-E7053B67F2BF}" presName="background2" presStyleLbl="node2" presStyleIdx="1" presStyleCnt="2"/>
      <dgm:spPr/>
      <dgm:t>
        <a:bodyPr/>
        <a:lstStyle/>
        <a:p>
          <a:endParaRPr lang="zh-TW" altLang="en-US"/>
        </a:p>
      </dgm:t>
    </dgm:pt>
    <dgm:pt modelId="{8D34A1BF-AB06-4F09-AD2A-3563B4DB2066}" type="pres">
      <dgm:prSet presAssocID="{A6985B19-A65C-4F31-BFC0-E7053B67F2B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52B3BCE-AE2A-4764-9F37-3FE542BE4FDF}" type="pres">
      <dgm:prSet presAssocID="{A6985B19-A65C-4F31-BFC0-E7053B67F2BF}" presName="hierChild3" presStyleCnt="0"/>
      <dgm:spPr/>
      <dgm:t>
        <a:bodyPr/>
        <a:lstStyle/>
        <a:p>
          <a:endParaRPr lang="zh-TW" altLang="en-US"/>
        </a:p>
      </dgm:t>
    </dgm:pt>
    <dgm:pt modelId="{5E38EB27-0BF0-4E28-8464-86E3719BD47C}" type="pres">
      <dgm:prSet presAssocID="{C3BBC872-2C40-4C5D-8412-64A70190C150}" presName="Name17" presStyleLbl="parChTrans1D3" presStyleIdx="2" presStyleCnt="4"/>
      <dgm:spPr/>
      <dgm:t>
        <a:bodyPr/>
        <a:lstStyle/>
        <a:p>
          <a:endParaRPr lang="zh-TW" altLang="en-US"/>
        </a:p>
      </dgm:t>
    </dgm:pt>
    <dgm:pt modelId="{B6983F20-6314-4CC2-A028-F0D4A0BA1C0A}" type="pres">
      <dgm:prSet presAssocID="{401AEEBA-CFB4-49B8-A63C-0BB4AF687C6D}" presName="hierRoot3" presStyleCnt="0"/>
      <dgm:spPr/>
      <dgm:t>
        <a:bodyPr/>
        <a:lstStyle/>
        <a:p>
          <a:endParaRPr lang="zh-TW" altLang="en-US"/>
        </a:p>
      </dgm:t>
    </dgm:pt>
    <dgm:pt modelId="{8B2AA1D8-809B-445D-BFB6-39970FCCD78C}" type="pres">
      <dgm:prSet presAssocID="{401AEEBA-CFB4-49B8-A63C-0BB4AF687C6D}" presName="composite3" presStyleCnt="0"/>
      <dgm:spPr/>
      <dgm:t>
        <a:bodyPr/>
        <a:lstStyle/>
        <a:p>
          <a:endParaRPr lang="zh-TW" altLang="en-US"/>
        </a:p>
      </dgm:t>
    </dgm:pt>
    <dgm:pt modelId="{218D0C95-A417-4CB8-81E1-09068D8A4521}" type="pres">
      <dgm:prSet presAssocID="{401AEEBA-CFB4-49B8-A63C-0BB4AF687C6D}" presName="background3" presStyleLbl="node3" presStyleIdx="2" presStyleCnt="4"/>
      <dgm:spPr/>
      <dgm:t>
        <a:bodyPr/>
        <a:lstStyle/>
        <a:p>
          <a:endParaRPr lang="zh-TW" altLang="en-US"/>
        </a:p>
      </dgm:t>
    </dgm:pt>
    <dgm:pt modelId="{750C9CCC-51DF-480A-B31C-3499FB0F31AB}" type="pres">
      <dgm:prSet presAssocID="{401AEEBA-CFB4-49B8-A63C-0BB4AF687C6D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0367B2-FF2C-4CF7-8E7F-485FCDB21FFF}" type="pres">
      <dgm:prSet presAssocID="{401AEEBA-CFB4-49B8-A63C-0BB4AF687C6D}" presName="hierChild4" presStyleCnt="0"/>
      <dgm:spPr/>
      <dgm:t>
        <a:bodyPr/>
        <a:lstStyle/>
        <a:p>
          <a:endParaRPr lang="zh-TW" altLang="en-US"/>
        </a:p>
      </dgm:t>
    </dgm:pt>
    <dgm:pt modelId="{E3B41BBC-BEAA-4460-92CB-A99C138C7430}" type="pres">
      <dgm:prSet presAssocID="{FBCC12F6-EFE3-43F6-9179-4DED7EEAD292}" presName="Name17" presStyleLbl="parChTrans1D3" presStyleIdx="3" presStyleCnt="4"/>
      <dgm:spPr/>
      <dgm:t>
        <a:bodyPr/>
        <a:lstStyle/>
        <a:p>
          <a:endParaRPr lang="zh-TW" altLang="en-US"/>
        </a:p>
      </dgm:t>
    </dgm:pt>
    <dgm:pt modelId="{A472D0F8-592E-474B-88E2-88E5BA21F41B}" type="pres">
      <dgm:prSet presAssocID="{7B134364-5D0F-43C8-B96A-481AA5C7A57C}" presName="hierRoot3" presStyleCnt="0"/>
      <dgm:spPr/>
      <dgm:t>
        <a:bodyPr/>
        <a:lstStyle/>
        <a:p>
          <a:endParaRPr lang="zh-TW" altLang="en-US"/>
        </a:p>
      </dgm:t>
    </dgm:pt>
    <dgm:pt modelId="{9F862DDE-F334-4BAF-8DBC-962546E89D18}" type="pres">
      <dgm:prSet presAssocID="{7B134364-5D0F-43C8-B96A-481AA5C7A57C}" presName="composite3" presStyleCnt="0"/>
      <dgm:spPr/>
      <dgm:t>
        <a:bodyPr/>
        <a:lstStyle/>
        <a:p>
          <a:endParaRPr lang="zh-TW" altLang="en-US"/>
        </a:p>
      </dgm:t>
    </dgm:pt>
    <dgm:pt modelId="{191E570F-2594-40D4-8F96-DE51FFE3771B}" type="pres">
      <dgm:prSet presAssocID="{7B134364-5D0F-43C8-B96A-481AA5C7A57C}" presName="background3" presStyleLbl="node3" presStyleIdx="3" presStyleCnt="4"/>
      <dgm:spPr/>
      <dgm:t>
        <a:bodyPr/>
        <a:lstStyle/>
        <a:p>
          <a:endParaRPr lang="zh-TW" altLang="en-US"/>
        </a:p>
      </dgm:t>
    </dgm:pt>
    <dgm:pt modelId="{3EAC8144-13FD-459D-8E1B-ED767A9F298D}" type="pres">
      <dgm:prSet presAssocID="{7B134364-5D0F-43C8-B96A-481AA5C7A57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E56E0EB-11F4-41AB-AF81-9528A893A29D}" type="pres">
      <dgm:prSet presAssocID="{7B134364-5D0F-43C8-B96A-481AA5C7A57C}" presName="hierChild4" presStyleCnt="0"/>
      <dgm:spPr/>
      <dgm:t>
        <a:bodyPr/>
        <a:lstStyle/>
        <a:p>
          <a:endParaRPr lang="zh-TW" altLang="en-US"/>
        </a:p>
      </dgm:t>
    </dgm:pt>
  </dgm:ptLst>
  <dgm:cxnLst>
    <dgm:cxn modelId="{E723B2FD-3529-410D-BF19-721CE90038E1}" srcId="{05CB9B6A-52D8-4103-8705-B3BA6EBA07E0}" destId="{1B660B91-6D58-43B0-9CF9-2388AB5D305E}" srcOrd="1" destOrd="0" parTransId="{9FC2CEBE-FD8F-4897-98F1-2DF1BEAE9651}" sibTransId="{677DF897-DFF8-4136-A504-5DBC7A3460D7}"/>
    <dgm:cxn modelId="{E821F839-6351-4A1A-89C3-3E527E117360}" type="presOf" srcId="{614E952E-C59A-4602-B5D3-39168387C6FD}" destId="{7BEF4CC4-904E-4816-8215-58A29E7045B9}" srcOrd="0" destOrd="0" presId="urn:microsoft.com/office/officeart/2005/8/layout/hierarchy1"/>
    <dgm:cxn modelId="{C54DB3F3-B3DB-4356-A4C0-D338ECED621F}" type="presOf" srcId="{8B35004E-7AF1-4894-855D-A79A619B7FB5}" destId="{D95AEA54-03AD-406D-9961-CC5A304FE447}" srcOrd="0" destOrd="0" presId="urn:microsoft.com/office/officeart/2005/8/layout/hierarchy1"/>
    <dgm:cxn modelId="{510A5253-DC34-4644-BE28-EA3FA43C5931}" srcId="{A6985B19-A65C-4F31-BFC0-E7053B67F2BF}" destId="{7B134364-5D0F-43C8-B96A-481AA5C7A57C}" srcOrd="1" destOrd="0" parTransId="{FBCC12F6-EFE3-43F6-9179-4DED7EEAD292}" sibTransId="{A36CFF3E-FCC7-46A4-AA1F-9E8C37E5DEFA}"/>
    <dgm:cxn modelId="{A9EB504D-EDD5-4D4F-828F-2AA520AA67BD}" type="presOf" srcId="{FBCC12F6-EFE3-43F6-9179-4DED7EEAD292}" destId="{E3B41BBC-BEAA-4460-92CB-A99C138C7430}" srcOrd="0" destOrd="0" presId="urn:microsoft.com/office/officeart/2005/8/layout/hierarchy1"/>
    <dgm:cxn modelId="{B022D04B-4120-4935-ADC7-116C393A6FC8}" srcId="{8939E2C9-1C73-4C26-BF46-B2DC55737795}" destId="{36737AEA-2BA3-4058-8798-39A48A4B6EFF}" srcOrd="0" destOrd="0" parTransId="{2C815310-A6BA-46B3-80EF-811AA1563BAB}" sibTransId="{7D1092E4-54F2-49BA-928E-53003306916E}"/>
    <dgm:cxn modelId="{25CB27DF-DE74-4B77-ADBD-481CE099D345}" type="presOf" srcId="{5FABB84D-5178-414A-A0A1-DD1D9688BFD6}" destId="{96B8E81A-5FF0-4E76-B56A-5D67DC571DD5}" srcOrd="0" destOrd="0" presId="urn:microsoft.com/office/officeart/2005/8/layout/hierarchy1"/>
    <dgm:cxn modelId="{5E2D7C75-9B31-4D87-BFD0-DF4EC18BF752}" type="presOf" srcId="{A6985B19-A65C-4F31-BFC0-E7053B67F2BF}" destId="{8D34A1BF-AB06-4F09-AD2A-3563B4DB2066}" srcOrd="0" destOrd="0" presId="urn:microsoft.com/office/officeart/2005/8/layout/hierarchy1"/>
    <dgm:cxn modelId="{011F4916-96F2-4ADB-86EE-9AE300A143F2}" type="presOf" srcId="{C3BBC872-2C40-4C5D-8412-64A70190C150}" destId="{5E38EB27-0BF0-4E28-8464-86E3719BD47C}" srcOrd="0" destOrd="0" presId="urn:microsoft.com/office/officeart/2005/8/layout/hierarchy1"/>
    <dgm:cxn modelId="{8F98B8E7-D7F2-43AA-BC68-9459831F62E7}" type="presOf" srcId="{1B660B91-6D58-43B0-9CF9-2388AB5D305E}" destId="{DB2B2C99-76B5-4999-B8C3-D1CCD614EBEF}" srcOrd="0" destOrd="0" presId="urn:microsoft.com/office/officeart/2005/8/layout/hierarchy1"/>
    <dgm:cxn modelId="{CF872A0C-338E-4A23-A762-1F4C248C04CA}" type="presOf" srcId="{7B134364-5D0F-43C8-B96A-481AA5C7A57C}" destId="{3EAC8144-13FD-459D-8E1B-ED767A9F298D}" srcOrd="0" destOrd="0" presId="urn:microsoft.com/office/officeart/2005/8/layout/hierarchy1"/>
    <dgm:cxn modelId="{38153D8D-7133-4A39-8B32-66E1F34C55E7}" type="presOf" srcId="{401AEEBA-CFB4-49B8-A63C-0BB4AF687C6D}" destId="{750C9CCC-51DF-480A-B31C-3499FB0F31AB}" srcOrd="0" destOrd="0" presId="urn:microsoft.com/office/officeart/2005/8/layout/hierarchy1"/>
    <dgm:cxn modelId="{DB9DA9B7-3C47-472C-A8C7-45B7F87E574C}" type="presOf" srcId="{30672DF3-0588-4B84-B082-5C69164A82AC}" destId="{9E8C0277-6AFF-4C88-8187-BF0E563BF36A}" srcOrd="0" destOrd="0" presId="urn:microsoft.com/office/officeart/2005/8/layout/hierarchy1"/>
    <dgm:cxn modelId="{667D024E-D31D-4C82-8F0D-1AB3ED9CB28E}" type="presOf" srcId="{9FC2CEBE-FD8F-4897-98F1-2DF1BEAE9651}" destId="{D09CA887-6D11-469E-819B-7CC4F2CE5A0A}" srcOrd="0" destOrd="0" presId="urn:microsoft.com/office/officeart/2005/8/layout/hierarchy1"/>
    <dgm:cxn modelId="{4EE724FD-7173-4688-A9CF-5DB57B7CA400}" type="presOf" srcId="{8939E2C9-1C73-4C26-BF46-B2DC55737795}" destId="{91179F48-6539-4F92-BB3C-492F5C32C358}" srcOrd="0" destOrd="0" presId="urn:microsoft.com/office/officeart/2005/8/layout/hierarchy1"/>
    <dgm:cxn modelId="{47E7472D-FE43-464D-AAAE-33812C277949}" srcId="{05CB9B6A-52D8-4103-8705-B3BA6EBA07E0}" destId="{30672DF3-0588-4B84-B082-5C69164A82AC}" srcOrd="0" destOrd="0" parTransId="{8B35004E-7AF1-4894-855D-A79A619B7FB5}" sibTransId="{1FEC9E71-B82B-46A0-9E88-2C0B5F97D2D0}"/>
    <dgm:cxn modelId="{8FD9641E-EE4F-44BE-A257-5533FA865102}" srcId="{36737AEA-2BA3-4058-8798-39A48A4B6EFF}" destId="{05CB9B6A-52D8-4103-8705-B3BA6EBA07E0}" srcOrd="0" destOrd="0" parTransId="{614E952E-C59A-4602-B5D3-39168387C6FD}" sibTransId="{AF834B2C-3798-46D9-9B42-8BD63525DF2C}"/>
    <dgm:cxn modelId="{3D002935-2AB5-4197-BF26-8A87E64EA71A}" srcId="{36737AEA-2BA3-4058-8798-39A48A4B6EFF}" destId="{A6985B19-A65C-4F31-BFC0-E7053B67F2BF}" srcOrd="1" destOrd="0" parTransId="{5FABB84D-5178-414A-A0A1-DD1D9688BFD6}" sibTransId="{F0FD73D1-7AE1-41F5-8E5C-05233DC48F0A}"/>
    <dgm:cxn modelId="{1AF2C50C-928E-4D22-8607-3DC7614A5F4F}" type="presOf" srcId="{05CB9B6A-52D8-4103-8705-B3BA6EBA07E0}" destId="{6E50FE39-FB2B-4ADF-9DCA-C88B2C9C59CB}" srcOrd="0" destOrd="0" presId="urn:microsoft.com/office/officeart/2005/8/layout/hierarchy1"/>
    <dgm:cxn modelId="{30454612-3DA7-4411-9822-04664E83E8B0}" srcId="{A6985B19-A65C-4F31-BFC0-E7053B67F2BF}" destId="{401AEEBA-CFB4-49B8-A63C-0BB4AF687C6D}" srcOrd="0" destOrd="0" parTransId="{C3BBC872-2C40-4C5D-8412-64A70190C150}" sibTransId="{0E90DB3F-14A4-4BEF-8B8E-C80B5B57D0A3}"/>
    <dgm:cxn modelId="{472F8943-8A6D-43DF-9415-6C48F12BD06F}" type="presOf" srcId="{36737AEA-2BA3-4058-8798-39A48A4B6EFF}" destId="{72BE8003-9BAB-4867-A8AE-19704541C022}" srcOrd="0" destOrd="0" presId="urn:microsoft.com/office/officeart/2005/8/layout/hierarchy1"/>
    <dgm:cxn modelId="{A90E009B-BE6D-4331-8A4D-F00F08A85B2C}" type="presParOf" srcId="{91179F48-6539-4F92-BB3C-492F5C32C358}" destId="{13D15BD4-CFB4-4862-A9D8-FFDDA1FEBD41}" srcOrd="0" destOrd="0" presId="urn:microsoft.com/office/officeart/2005/8/layout/hierarchy1"/>
    <dgm:cxn modelId="{3C557736-8BC0-4E24-8542-06648C4B5D9F}" type="presParOf" srcId="{13D15BD4-CFB4-4862-A9D8-FFDDA1FEBD41}" destId="{0D1FED37-BDD1-4286-950D-BE8A048D5EB2}" srcOrd="0" destOrd="0" presId="urn:microsoft.com/office/officeart/2005/8/layout/hierarchy1"/>
    <dgm:cxn modelId="{BD2B2D89-614B-4D27-9DEB-7685E38876D1}" type="presParOf" srcId="{0D1FED37-BDD1-4286-950D-BE8A048D5EB2}" destId="{FE07D689-0645-4C00-A26B-E0DA941991D3}" srcOrd="0" destOrd="0" presId="urn:microsoft.com/office/officeart/2005/8/layout/hierarchy1"/>
    <dgm:cxn modelId="{BD9D68FE-34BC-4CD7-927B-989136B7B9B0}" type="presParOf" srcId="{0D1FED37-BDD1-4286-950D-BE8A048D5EB2}" destId="{72BE8003-9BAB-4867-A8AE-19704541C022}" srcOrd="1" destOrd="0" presId="urn:microsoft.com/office/officeart/2005/8/layout/hierarchy1"/>
    <dgm:cxn modelId="{07A55A01-B653-46E3-89E1-9DF6FA51658A}" type="presParOf" srcId="{13D15BD4-CFB4-4862-A9D8-FFDDA1FEBD41}" destId="{7E761DB5-9581-4A65-BD9C-8FC42A7C5AB4}" srcOrd="1" destOrd="0" presId="urn:microsoft.com/office/officeart/2005/8/layout/hierarchy1"/>
    <dgm:cxn modelId="{F762A6D7-132E-49BF-B554-20E912240F93}" type="presParOf" srcId="{7E761DB5-9581-4A65-BD9C-8FC42A7C5AB4}" destId="{7BEF4CC4-904E-4816-8215-58A29E7045B9}" srcOrd="0" destOrd="0" presId="urn:microsoft.com/office/officeart/2005/8/layout/hierarchy1"/>
    <dgm:cxn modelId="{38F3E974-01FB-46CA-A721-FFC42C197D8B}" type="presParOf" srcId="{7E761DB5-9581-4A65-BD9C-8FC42A7C5AB4}" destId="{9155CD8D-5342-4AA2-BF93-AB55B70A10CC}" srcOrd="1" destOrd="0" presId="urn:microsoft.com/office/officeart/2005/8/layout/hierarchy1"/>
    <dgm:cxn modelId="{5C5F755D-9C21-44C6-8530-E543F76B0CB1}" type="presParOf" srcId="{9155CD8D-5342-4AA2-BF93-AB55B70A10CC}" destId="{6CDBFB5E-AB6E-405E-AF2A-5FC99AEE2766}" srcOrd="0" destOrd="0" presId="urn:microsoft.com/office/officeart/2005/8/layout/hierarchy1"/>
    <dgm:cxn modelId="{460B569C-ABBD-4255-B7E1-5AB11E08085A}" type="presParOf" srcId="{6CDBFB5E-AB6E-405E-AF2A-5FC99AEE2766}" destId="{E4B43316-4593-47F0-83F2-24F10C9B58DA}" srcOrd="0" destOrd="0" presId="urn:microsoft.com/office/officeart/2005/8/layout/hierarchy1"/>
    <dgm:cxn modelId="{A8390744-5FB4-40D0-A352-DBBE472E82A0}" type="presParOf" srcId="{6CDBFB5E-AB6E-405E-AF2A-5FC99AEE2766}" destId="{6E50FE39-FB2B-4ADF-9DCA-C88B2C9C59CB}" srcOrd="1" destOrd="0" presId="urn:microsoft.com/office/officeart/2005/8/layout/hierarchy1"/>
    <dgm:cxn modelId="{B4FB21D8-D83C-4E02-9A8E-8D8636E1762B}" type="presParOf" srcId="{9155CD8D-5342-4AA2-BF93-AB55B70A10CC}" destId="{BF965784-B40C-4C03-BE60-2B0B6FE3C9DA}" srcOrd="1" destOrd="0" presId="urn:microsoft.com/office/officeart/2005/8/layout/hierarchy1"/>
    <dgm:cxn modelId="{5412367A-AB68-4213-A0AC-72A34FEA1439}" type="presParOf" srcId="{BF965784-B40C-4C03-BE60-2B0B6FE3C9DA}" destId="{D95AEA54-03AD-406D-9961-CC5A304FE447}" srcOrd="0" destOrd="0" presId="urn:microsoft.com/office/officeart/2005/8/layout/hierarchy1"/>
    <dgm:cxn modelId="{6C49DF3B-F051-4DFE-A7E9-244BD1C0EDDE}" type="presParOf" srcId="{BF965784-B40C-4C03-BE60-2B0B6FE3C9DA}" destId="{8C92ED6C-0055-45B7-A2E3-5DEADB005FC3}" srcOrd="1" destOrd="0" presId="urn:microsoft.com/office/officeart/2005/8/layout/hierarchy1"/>
    <dgm:cxn modelId="{B265A8BC-C160-4814-9632-6B19364F899A}" type="presParOf" srcId="{8C92ED6C-0055-45B7-A2E3-5DEADB005FC3}" destId="{1A3231B5-C496-4C5F-9A8C-0BFA88DA13FF}" srcOrd="0" destOrd="0" presId="urn:microsoft.com/office/officeart/2005/8/layout/hierarchy1"/>
    <dgm:cxn modelId="{D261361B-8B33-4C0D-BBB0-20AD3250F91A}" type="presParOf" srcId="{1A3231B5-C496-4C5F-9A8C-0BFA88DA13FF}" destId="{96A28156-A759-438D-994E-0374C0653314}" srcOrd="0" destOrd="0" presId="urn:microsoft.com/office/officeart/2005/8/layout/hierarchy1"/>
    <dgm:cxn modelId="{7D85C6BB-A793-4187-A711-8A346A64C577}" type="presParOf" srcId="{1A3231B5-C496-4C5F-9A8C-0BFA88DA13FF}" destId="{9E8C0277-6AFF-4C88-8187-BF0E563BF36A}" srcOrd="1" destOrd="0" presId="urn:microsoft.com/office/officeart/2005/8/layout/hierarchy1"/>
    <dgm:cxn modelId="{F8212191-3422-417B-A439-686D54B006F4}" type="presParOf" srcId="{8C92ED6C-0055-45B7-A2E3-5DEADB005FC3}" destId="{C2AE6F08-095C-47C7-B916-DA2FFF2F7284}" srcOrd="1" destOrd="0" presId="urn:microsoft.com/office/officeart/2005/8/layout/hierarchy1"/>
    <dgm:cxn modelId="{DF397A4D-84B2-4A7B-8D01-49D1C68A2325}" type="presParOf" srcId="{BF965784-B40C-4C03-BE60-2B0B6FE3C9DA}" destId="{D09CA887-6D11-469E-819B-7CC4F2CE5A0A}" srcOrd="2" destOrd="0" presId="urn:microsoft.com/office/officeart/2005/8/layout/hierarchy1"/>
    <dgm:cxn modelId="{E50CDAC6-E7A9-408C-A90B-4D13EF4FAAAE}" type="presParOf" srcId="{BF965784-B40C-4C03-BE60-2B0B6FE3C9DA}" destId="{1B5CBF03-344E-4AAF-A43B-C4194C5D4D58}" srcOrd="3" destOrd="0" presId="urn:microsoft.com/office/officeart/2005/8/layout/hierarchy1"/>
    <dgm:cxn modelId="{0FE32196-39CD-4A27-91F0-50AAEBBB8AEE}" type="presParOf" srcId="{1B5CBF03-344E-4AAF-A43B-C4194C5D4D58}" destId="{C8C60527-9616-4079-8CED-5FB572A8236F}" srcOrd="0" destOrd="0" presId="urn:microsoft.com/office/officeart/2005/8/layout/hierarchy1"/>
    <dgm:cxn modelId="{0F994E99-AE4A-4678-8E15-3198B070DF47}" type="presParOf" srcId="{C8C60527-9616-4079-8CED-5FB572A8236F}" destId="{46963552-7A6F-4EE8-9DF1-0F955EBF865A}" srcOrd="0" destOrd="0" presId="urn:microsoft.com/office/officeart/2005/8/layout/hierarchy1"/>
    <dgm:cxn modelId="{D7BA6C24-E407-490A-9389-91FAA4E098C2}" type="presParOf" srcId="{C8C60527-9616-4079-8CED-5FB572A8236F}" destId="{DB2B2C99-76B5-4999-B8C3-D1CCD614EBEF}" srcOrd="1" destOrd="0" presId="urn:microsoft.com/office/officeart/2005/8/layout/hierarchy1"/>
    <dgm:cxn modelId="{3EA430C9-81D7-43E2-B0E4-1762CD33076C}" type="presParOf" srcId="{1B5CBF03-344E-4AAF-A43B-C4194C5D4D58}" destId="{22D5C714-6C32-4D16-A44B-D5D7A4D56E03}" srcOrd="1" destOrd="0" presId="urn:microsoft.com/office/officeart/2005/8/layout/hierarchy1"/>
    <dgm:cxn modelId="{565D113F-68BA-45EA-A7B9-B78617EA12FF}" type="presParOf" srcId="{7E761DB5-9581-4A65-BD9C-8FC42A7C5AB4}" destId="{96B8E81A-5FF0-4E76-B56A-5D67DC571DD5}" srcOrd="2" destOrd="0" presId="urn:microsoft.com/office/officeart/2005/8/layout/hierarchy1"/>
    <dgm:cxn modelId="{8BB48464-BB1A-44C3-A6F1-B5208971DE5B}" type="presParOf" srcId="{7E761DB5-9581-4A65-BD9C-8FC42A7C5AB4}" destId="{1DC493BD-7ECB-4DB6-A8F8-CEB09CC7BFC1}" srcOrd="3" destOrd="0" presId="urn:microsoft.com/office/officeart/2005/8/layout/hierarchy1"/>
    <dgm:cxn modelId="{D5392DC0-F425-4CC4-B1A5-220593FA0D9E}" type="presParOf" srcId="{1DC493BD-7ECB-4DB6-A8F8-CEB09CC7BFC1}" destId="{77CE7A37-6242-49CE-9135-ED82284E307A}" srcOrd="0" destOrd="0" presId="urn:microsoft.com/office/officeart/2005/8/layout/hierarchy1"/>
    <dgm:cxn modelId="{093A4532-501F-46B7-BE21-A48B7FF498F4}" type="presParOf" srcId="{77CE7A37-6242-49CE-9135-ED82284E307A}" destId="{784D0E4F-6A31-4A57-878F-7A7EB2E01B3E}" srcOrd="0" destOrd="0" presId="urn:microsoft.com/office/officeart/2005/8/layout/hierarchy1"/>
    <dgm:cxn modelId="{E871934C-0308-4CC2-A5CB-13F0C51FEEDF}" type="presParOf" srcId="{77CE7A37-6242-49CE-9135-ED82284E307A}" destId="{8D34A1BF-AB06-4F09-AD2A-3563B4DB2066}" srcOrd="1" destOrd="0" presId="urn:microsoft.com/office/officeart/2005/8/layout/hierarchy1"/>
    <dgm:cxn modelId="{ED05992F-BF40-4DE9-B7BA-B8C384CDB4A0}" type="presParOf" srcId="{1DC493BD-7ECB-4DB6-A8F8-CEB09CC7BFC1}" destId="{352B3BCE-AE2A-4764-9F37-3FE542BE4FDF}" srcOrd="1" destOrd="0" presId="urn:microsoft.com/office/officeart/2005/8/layout/hierarchy1"/>
    <dgm:cxn modelId="{0D22D796-C1EF-43E6-A101-5A45A418B0C3}" type="presParOf" srcId="{352B3BCE-AE2A-4764-9F37-3FE542BE4FDF}" destId="{5E38EB27-0BF0-4E28-8464-86E3719BD47C}" srcOrd="0" destOrd="0" presId="urn:microsoft.com/office/officeart/2005/8/layout/hierarchy1"/>
    <dgm:cxn modelId="{6EABCDB6-A087-454E-9A25-E4E524ECAEF1}" type="presParOf" srcId="{352B3BCE-AE2A-4764-9F37-3FE542BE4FDF}" destId="{B6983F20-6314-4CC2-A028-F0D4A0BA1C0A}" srcOrd="1" destOrd="0" presId="urn:microsoft.com/office/officeart/2005/8/layout/hierarchy1"/>
    <dgm:cxn modelId="{D9145A51-C087-4DC1-A4AA-B99E609E7826}" type="presParOf" srcId="{B6983F20-6314-4CC2-A028-F0D4A0BA1C0A}" destId="{8B2AA1D8-809B-445D-BFB6-39970FCCD78C}" srcOrd="0" destOrd="0" presId="urn:microsoft.com/office/officeart/2005/8/layout/hierarchy1"/>
    <dgm:cxn modelId="{406D3CDE-CCB7-4904-B919-FFAAAB967CB3}" type="presParOf" srcId="{8B2AA1D8-809B-445D-BFB6-39970FCCD78C}" destId="{218D0C95-A417-4CB8-81E1-09068D8A4521}" srcOrd="0" destOrd="0" presId="urn:microsoft.com/office/officeart/2005/8/layout/hierarchy1"/>
    <dgm:cxn modelId="{D5D786AC-A4A9-4778-BAD5-57A86E40AD7D}" type="presParOf" srcId="{8B2AA1D8-809B-445D-BFB6-39970FCCD78C}" destId="{750C9CCC-51DF-480A-B31C-3499FB0F31AB}" srcOrd="1" destOrd="0" presId="urn:microsoft.com/office/officeart/2005/8/layout/hierarchy1"/>
    <dgm:cxn modelId="{4473E457-E6A7-4F87-8689-0431EC3FBE24}" type="presParOf" srcId="{B6983F20-6314-4CC2-A028-F0D4A0BA1C0A}" destId="{6E0367B2-FF2C-4CF7-8E7F-485FCDB21FFF}" srcOrd="1" destOrd="0" presId="urn:microsoft.com/office/officeart/2005/8/layout/hierarchy1"/>
    <dgm:cxn modelId="{2B5F042E-F7B7-46F3-B1B4-F602F06EF4C4}" type="presParOf" srcId="{352B3BCE-AE2A-4764-9F37-3FE542BE4FDF}" destId="{E3B41BBC-BEAA-4460-92CB-A99C138C7430}" srcOrd="2" destOrd="0" presId="urn:microsoft.com/office/officeart/2005/8/layout/hierarchy1"/>
    <dgm:cxn modelId="{4BCEBF7F-EF59-4822-BD6D-5E394E14AC2F}" type="presParOf" srcId="{352B3BCE-AE2A-4764-9F37-3FE542BE4FDF}" destId="{A472D0F8-592E-474B-88E2-88E5BA21F41B}" srcOrd="3" destOrd="0" presId="urn:microsoft.com/office/officeart/2005/8/layout/hierarchy1"/>
    <dgm:cxn modelId="{19785C68-8490-44D7-A2A7-DC0332796111}" type="presParOf" srcId="{A472D0F8-592E-474B-88E2-88E5BA21F41B}" destId="{9F862DDE-F334-4BAF-8DBC-962546E89D18}" srcOrd="0" destOrd="0" presId="urn:microsoft.com/office/officeart/2005/8/layout/hierarchy1"/>
    <dgm:cxn modelId="{BE57EB5B-8379-4D44-A60C-32B83EA4C1EC}" type="presParOf" srcId="{9F862DDE-F334-4BAF-8DBC-962546E89D18}" destId="{191E570F-2594-40D4-8F96-DE51FFE3771B}" srcOrd="0" destOrd="0" presId="urn:microsoft.com/office/officeart/2005/8/layout/hierarchy1"/>
    <dgm:cxn modelId="{A9A64C27-A619-4C2F-9E97-E310CA823445}" type="presParOf" srcId="{9F862DDE-F334-4BAF-8DBC-962546E89D18}" destId="{3EAC8144-13FD-459D-8E1B-ED767A9F298D}" srcOrd="1" destOrd="0" presId="urn:microsoft.com/office/officeart/2005/8/layout/hierarchy1"/>
    <dgm:cxn modelId="{2B504EB0-AF48-45F4-A0B1-06178BBB2F00}" type="presParOf" srcId="{A472D0F8-592E-474B-88E2-88E5BA21F41B}" destId="{AE56E0EB-11F4-41AB-AF81-9528A893A2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41BBC-BEAA-4460-92CB-A99C138C7430}">
      <dsp:nvSpPr>
        <dsp:cNvPr id="0" name=""/>
        <dsp:cNvSpPr/>
      </dsp:nvSpPr>
      <dsp:spPr>
        <a:xfrm>
          <a:off x="5527905" y="2804304"/>
          <a:ext cx="949734" cy="451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16"/>
              </a:lnTo>
              <a:lnTo>
                <a:pt x="949734" y="308016"/>
              </a:lnTo>
              <a:lnTo>
                <a:pt x="949734" y="45198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8EB27-0BF0-4E28-8464-86E3719BD47C}">
      <dsp:nvSpPr>
        <dsp:cNvPr id="0" name=""/>
        <dsp:cNvSpPr/>
      </dsp:nvSpPr>
      <dsp:spPr>
        <a:xfrm>
          <a:off x="4578171" y="2804304"/>
          <a:ext cx="949734" cy="451987"/>
        </a:xfrm>
        <a:custGeom>
          <a:avLst/>
          <a:gdLst/>
          <a:ahLst/>
          <a:cxnLst/>
          <a:rect l="0" t="0" r="0" b="0"/>
          <a:pathLst>
            <a:path>
              <a:moveTo>
                <a:pt x="949734" y="0"/>
              </a:moveTo>
              <a:lnTo>
                <a:pt x="949734" y="308016"/>
              </a:lnTo>
              <a:lnTo>
                <a:pt x="0" y="308016"/>
              </a:lnTo>
              <a:lnTo>
                <a:pt x="0" y="45198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8E81A-5FF0-4E76-B56A-5D67DC571DD5}">
      <dsp:nvSpPr>
        <dsp:cNvPr id="0" name=""/>
        <dsp:cNvSpPr/>
      </dsp:nvSpPr>
      <dsp:spPr>
        <a:xfrm>
          <a:off x="3606399" y="1332406"/>
          <a:ext cx="1921506" cy="48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066"/>
              </a:lnTo>
              <a:lnTo>
                <a:pt x="1921506" y="341066"/>
              </a:lnTo>
              <a:lnTo>
                <a:pt x="1921506" y="48503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CA887-6D11-469E-819B-7CC4F2CE5A0A}">
      <dsp:nvSpPr>
        <dsp:cNvPr id="0" name=""/>
        <dsp:cNvSpPr/>
      </dsp:nvSpPr>
      <dsp:spPr>
        <a:xfrm>
          <a:off x="1728967" y="2804304"/>
          <a:ext cx="949734" cy="451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16"/>
              </a:lnTo>
              <a:lnTo>
                <a:pt x="949734" y="308016"/>
              </a:lnTo>
              <a:lnTo>
                <a:pt x="949734" y="45198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AEA54-03AD-406D-9961-CC5A304FE447}">
      <dsp:nvSpPr>
        <dsp:cNvPr id="0" name=""/>
        <dsp:cNvSpPr/>
      </dsp:nvSpPr>
      <dsp:spPr>
        <a:xfrm>
          <a:off x="779232" y="2804304"/>
          <a:ext cx="949734" cy="451987"/>
        </a:xfrm>
        <a:custGeom>
          <a:avLst/>
          <a:gdLst/>
          <a:ahLst/>
          <a:cxnLst/>
          <a:rect l="0" t="0" r="0" b="0"/>
          <a:pathLst>
            <a:path>
              <a:moveTo>
                <a:pt x="949734" y="0"/>
              </a:moveTo>
              <a:lnTo>
                <a:pt x="949734" y="308016"/>
              </a:lnTo>
              <a:lnTo>
                <a:pt x="0" y="308016"/>
              </a:lnTo>
              <a:lnTo>
                <a:pt x="0" y="45198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F4CC4-904E-4816-8215-58A29E7045B9}">
      <dsp:nvSpPr>
        <dsp:cNvPr id="0" name=""/>
        <dsp:cNvSpPr/>
      </dsp:nvSpPr>
      <dsp:spPr>
        <a:xfrm>
          <a:off x="1728967" y="1332406"/>
          <a:ext cx="1877432" cy="485037"/>
        </a:xfrm>
        <a:custGeom>
          <a:avLst/>
          <a:gdLst/>
          <a:ahLst/>
          <a:cxnLst/>
          <a:rect l="0" t="0" r="0" b="0"/>
          <a:pathLst>
            <a:path>
              <a:moveTo>
                <a:pt x="1877432" y="0"/>
              </a:moveTo>
              <a:lnTo>
                <a:pt x="1877432" y="341066"/>
              </a:lnTo>
              <a:lnTo>
                <a:pt x="0" y="341066"/>
              </a:lnTo>
              <a:lnTo>
                <a:pt x="0" y="48503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7D689-0645-4C00-A26B-E0DA941991D3}">
      <dsp:nvSpPr>
        <dsp:cNvPr id="0" name=""/>
        <dsp:cNvSpPr/>
      </dsp:nvSpPr>
      <dsp:spPr>
        <a:xfrm>
          <a:off x="1133582" y="274659"/>
          <a:ext cx="4945633" cy="1057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BE8003-9BAB-4867-A8AE-19704541C022}">
      <dsp:nvSpPr>
        <dsp:cNvPr id="0" name=""/>
        <dsp:cNvSpPr/>
      </dsp:nvSpPr>
      <dsp:spPr>
        <a:xfrm>
          <a:off x="1306261" y="438705"/>
          <a:ext cx="4945633" cy="1057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1" kern="1200" dirty="0"/>
            <a:t>「職」來「職」往－</a:t>
          </a:r>
          <a:endParaRPr lang="en-US" altLang="zh-TW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台灣</a:t>
          </a:r>
          <a:r>
            <a:rPr lang="zh-TW" sz="1600" b="1" kern="1200" dirty="0" smtClean="0"/>
            <a:t>國小</a:t>
          </a:r>
          <a:r>
            <a:rPr lang="zh-TW" sz="1600" b="1" kern="1200" dirty="0"/>
            <a:t>學生對未來職業想法之探討</a:t>
          </a:r>
          <a:endParaRPr lang="zh-TW" altLang="en-US" sz="1600" kern="1200" dirty="0">
            <a:solidFill>
              <a:srgbClr val="FF0000"/>
            </a:solidFill>
          </a:endParaRPr>
        </a:p>
      </dsp:txBody>
      <dsp:txXfrm>
        <a:off x="1337241" y="469685"/>
        <a:ext cx="4883673" cy="995786"/>
      </dsp:txXfrm>
    </dsp:sp>
    <dsp:sp modelId="{E4B43316-4593-47F0-83F2-24F10C9B58DA}">
      <dsp:nvSpPr>
        <dsp:cNvPr id="0" name=""/>
        <dsp:cNvSpPr/>
      </dsp:nvSpPr>
      <dsp:spPr>
        <a:xfrm>
          <a:off x="951911" y="1817444"/>
          <a:ext cx="1554111" cy="986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50FE39-FB2B-4ADF-9DCA-C88B2C9C59CB}">
      <dsp:nvSpPr>
        <dsp:cNvPr id="0" name=""/>
        <dsp:cNvSpPr/>
      </dsp:nvSpPr>
      <dsp:spPr>
        <a:xfrm>
          <a:off x="1124590" y="1981489"/>
          <a:ext cx="1554111" cy="986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/>
            <a:t>職業類別</a:t>
          </a:r>
        </a:p>
      </dsp:txBody>
      <dsp:txXfrm>
        <a:off x="1153494" y="2010393"/>
        <a:ext cx="1496303" cy="929052"/>
      </dsp:txXfrm>
    </dsp:sp>
    <dsp:sp modelId="{96A28156-A759-438D-994E-0374C0653314}">
      <dsp:nvSpPr>
        <dsp:cNvPr id="0" name=""/>
        <dsp:cNvSpPr/>
      </dsp:nvSpPr>
      <dsp:spPr>
        <a:xfrm>
          <a:off x="2176" y="3256292"/>
          <a:ext cx="1554111" cy="986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8C0277-6AFF-4C88-8187-BF0E563BF36A}">
      <dsp:nvSpPr>
        <dsp:cNvPr id="0" name=""/>
        <dsp:cNvSpPr/>
      </dsp:nvSpPr>
      <dsp:spPr>
        <a:xfrm>
          <a:off x="174855" y="3420337"/>
          <a:ext cx="1554111" cy="986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/>
            <a:t>傳統行業</a:t>
          </a:r>
        </a:p>
      </dsp:txBody>
      <dsp:txXfrm>
        <a:off x="203759" y="3449241"/>
        <a:ext cx="1496303" cy="929052"/>
      </dsp:txXfrm>
    </dsp:sp>
    <dsp:sp modelId="{46963552-7A6F-4EE8-9DF1-0F955EBF865A}">
      <dsp:nvSpPr>
        <dsp:cNvPr id="0" name=""/>
        <dsp:cNvSpPr/>
      </dsp:nvSpPr>
      <dsp:spPr>
        <a:xfrm>
          <a:off x="1901646" y="3256292"/>
          <a:ext cx="1554111" cy="986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2B2C99-76B5-4999-B8C3-D1CCD614EBEF}">
      <dsp:nvSpPr>
        <dsp:cNvPr id="0" name=""/>
        <dsp:cNvSpPr/>
      </dsp:nvSpPr>
      <dsp:spPr>
        <a:xfrm>
          <a:off x="2074325" y="3420337"/>
          <a:ext cx="1554111" cy="986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/>
            <a:t>新興行業</a:t>
          </a:r>
        </a:p>
      </dsp:txBody>
      <dsp:txXfrm>
        <a:off x="2103229" y="3449241"/>
        <a:ext cx="1496303" cy="929052"/>
      </dsp:txXfrm>
    </dsp:sp>
    <dsp:sp modelId="{784D0E4F-6A31-4A57-878F-7A7EB2E01B3E}">
      <dsp:nvSpPr>
        <dsp:cNvPr id="0" name=""/>
        <dsp:cNvSpPr/>
      </dsp:nvSpPr>
      <dsp:spPr>
        <a:xfrm>
          <a:off x="4750850" y="1817444"/>
          <a:ext cx="1554111" cy="986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34A1BF-AB06-4F09-AD2A-3563B4DB2066}">
      <dsp:nvSpPr>
        <dsp:cNvPr id="0" name=""/>
        <dsp:cNvSpPr/>
      </dsp:nvSpPr>
      <dsp:spPr>
        <a:xfrm>
          <a:off x="4923529" y="1981489"/>
          <a:ext cx="1554111" cy="986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/>
            <a:t>職業調查</a:t>
          </a:r>
        </a:p>
      </dsp:txBody>
      <dsp:txXfrm>
        <a:off x="4952433" y="2010393"/>
        <a:ext cx="1496303" cy="929052"/>
      </dsp:txXfrm>
    </dsp:sp>
    <dsp:sp modelId="{218D0C95-A417-4CB8-81E1-09068D8A4521}">
      <dsp:nvSpPr>
        <dsp:cNvPr id="0" name=""/>
        <dsp:cNvSpPr/>
      </dsp:nvSpPr>
      <dsp:spPr>
        <a:xfrm>
          <a:off x="3801115" y="3256292"/>
          <a:ext cx="1554111" cy="986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0C9CCC-51DF-480A-B31C-3499FB0F31AB}">
      <dsp:nvSpPr>
        <dsp:cNvPr id="0" name=""/>
        <dsp:cNvSpPr/>
      </dsp:nvSpPr>
      <dsp:spPr>
        <a:xfrm>
          <a:off x="3973794" y="3420337"/>
          <a:ext cx="1554111" cy="986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/>
            <a:t>職業喜好</a:t>
          </a:r>
        </a:p>
      </dsp:txBody>
      <dsp:txXfrm>
        <a:off x="4002698" y="3449241"/>
        <a:ext cx="1496303" cy="929052"/>
      </dsp:txXfrm>
    </dsp:sp>
    <dsp:sp modelId="{191E570F-2594-40D4-8F96-DE51FFE3771B}">
      <dsp:nvSpPr>
        <dsp:cNvPr id="0" name=""/>
        <dsp:cNvSpPr/>
      </dsp:nvSpPr>
      <dsp:spPr>
        <a:xfrm>
          <a:off x="5700584" y="3256292"/>
          <a:ext cx="1554111" cy="986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AC8144-13FD-459D-8E1B-ED767A9F298D}">
      <dsp:nvSpPr>
        <dsp:cNvPr id="0" name=""/>
        <dsp:cNvSpPr/>
      </dsp:nvSpPr>
      <dsp:spPr>
        <a:xfrm>
          <a:off x="5873264" y="3420337"/>
          <a:ext cx="1554111" cy="986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/>
            <a:t>未來職業</a:t>
          </a:r>
        </a:p>
      </dsp:txBody>
      <dsp:txXfrm>
        <a:off x="5902168" y="3449241"/>
        <a:ext cx="1496303" cy="929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1155F-75E1-432F-B6F2-FF269921A535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AAF05-6507-4B2D-A3FF-0D69E66255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8639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大家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AF05-6507-4B2D-A3FF-0D69E66255D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69265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未來職業</a:t>
            </a:r>
            <a:endParaRPr lang="en-US" altLang="zh-TW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人工智慧的興起，讓許多人開始思考著未來的工作，在本問卷中，大部分的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同學都曾聽過人工智慧一詞，但僅有少數同學贊同工作會漸漸的被取代，因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為現在的課程不會探討到未來職業的趨勢。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AF05-6507-4B2D-A3FF-0D69E66255D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建議</a:t>
            </a:r>
            <a:endParaRPr lang="en-US" altLang="zh-TW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本研究可以擴大去探討現階段在工作的人，詢問他們從小的志向，看與現階段工作有何關係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 smtClean="0"/>
              <a:t>2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英國社會學家及教育家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Spencer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曾說教育的目的，是為了未來的職業準備。有些同學可能在國小階段職業的性向就很分明。像是有人從小就對昆蟲產生興趣，對其他事都不專心，就只熱衷於觀察昆蟲。而就這樣的情況學校就可以設立多元選修課，並了解未來新興職業與要被取代的職業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AF05-6507-4B2D-A3FF-0D69E66255D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研究心得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AF05-6507-4B2D-A3FF-0D69E66255D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參考資料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AF05-6507-4B2D-A3FF-0D69E66255D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end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AF05-6507-4B2D-A3FF-0D69E66255D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動機 芃</a:t>
            </a:r>
            <a:endParaRPr lang="en-US" altLang="zh-TW" dirty="0" smtClean="0"/>
          </a:p>
          <a:p>
            <a:r>
              <a:rPr lang="zh-TW" altLang="en-US" dirty="0" smtClean="0"/>
              <a:t>前些日子在新聞上看到了外太空旅行的行業，這項工作令人覺得非常的特殊而且困 難重重。所以，我們開始對「未來職業」產生興趣，甚至常常會不經意的思考著未來要 從事的工作，並且會隨著年級的改變，想法也跟著變化。一開始，我們認為成為科學家 或發明家，可以讓全世界都看見；也曾想當企業家，來賺取更多的金錢並累積不同的經 驗。現在的我們有人想當法官或醫生，擁有專業能力且受人尊重</a:t>
            </a:r>
            <a:r>
              <a:rPr lang="en-US" altLang="zh-TW" dirty="0" smtClean="0"/>
              <a:t>;</a:t>
            </a:r>
            <a:r>
              <a:rPr lang="zh-TW" altLang="en-US" dirty="0" smtClean="0"/>
              <a:t>有人則希望能成為一名 插畫家。因此，我們也對其他的國小學生在未來工作的想法與選擇感到好奇，決定以此 進行研究。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AF05-6507-4B2D-A3FF-0D69E66255D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資料</a:t>
            </a:r>
            <a:r>
              <a:rPr lang="en-US" altLang="zh-TW" dirty="0" smtClean="0"/>
              <a:t>(</a:t>
            </a:r>
            <a:r>
              <a:rPr lang="zh-TW" altLang="en-US" dirty="0" smtClean="0"/>
              <a:t>動機</a:t>
            </a:r>
            <a:r>
              <a:rPr lang="en-US" altLang="zh-TW" dirty="0" smtClean="0"/>
              <a:t>)</a:t>
            </a:r>
            <a:r>
              <a:rPr lang="zh-TW" altLang="en-US" dirty="0" smtClean="0"/>
              <a:t>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AF05-6507-4B2D-A3FF-0D69E66255D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目的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AF05-6507-4B2D-A3FF-0D69E66255D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研究架構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AF05-6507-4B2D-A3FF-0D69E66255D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國語日報調查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AF05-6507-4B2D-A3FF-0D69E66255D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政府部門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中華民國勞動部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AF05-6507-4B2D-A3FF-0D69E66255D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私人機構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民間企業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AF05-6507-4B2D-A3FF-0D69E66255D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調查</a:t>
            </a:r>
            <a:endParaRPr lang="en-US" altLang="zh-TW" dirty="0" smtClean="0"/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大部分的同學在小學時都曾想過未來想從事的工作，而他們認為適合和好的工作必須符合自己的興趣或專長。他們會擔心未來找工作這件事，也認同學校的學科、社團及校隊有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助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於更進一步了解職業，但仍期待可以增加相關的職業探索活動。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AF05-6507-4B2D-A3FF-0D69E66255D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971BE15-1BAC-42EC-8483-2B94454F86C8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C7D3DF1-D5DC-43D3-B272-A57E67625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BE15-1BAC-42EC-8483-2B94454F86C8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3DF1-D5DC-43D3-B272-A57E67625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BE15-1BAC-42EC-8483-2B94454F86C8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3DF1-D5DC-43D3-B272-A57E67625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BE15-1BAC-42EC-8483-2B94454F86C8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3DF1-D5DC-43D3-B272-A57E67625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BE15-1BAC-42EC-8483-2B94454F86C8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3DF1-D5DC-43D3-B272-A57E67625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BE15-1BAC-42EC-8483-2B94454F86C8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3DF1-D5DC-43D3-B272-A57E67625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71BE15-1BAC-42EC-8483-2B94454F86C8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7D3DF1-D5DC-43D3-B272-A57E676251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971BE15-1BAC-42EC-8483-2B94454F86C8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C7D3DF1-D5DC-43D3-B272-A57E67625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BE15-1BAC-42EC-8483-2B94454F86C8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3DF1-D5DC-43D3-B272-A57E67625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BE15-1BAC-42EC-8483-2B94454F86C8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3DF1-D5DC-43D3-B272-A57E67625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BE15-1BAC-42EC-8483-2B94454F86C8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3DF1-D5DC-43D3-B272-A57E67625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971BE15-1BAC-42EC-8483-2B94454F86C8}" type="datetimeFigureOut">
              <a:rPr lang="zh-TW" altLang="en-US" smtClean="0"/>
              <a:pPr/>
              <a:t>2018/11/1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C7D3DF1-D5DC-43D3-B272-A57E67625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518.com.tw/" TargetMode="External"/><Relationship Id="rId3" Type="http://schemas.openxmlformats.org/officeDocument/2006/relationships/image" Target="../media/image37.jpeg"/><Relationship Id="rId7" Type="http://schemas.openxmlformats.org/officeDocument/2006/relationships/hyperlink" Target="https://www.1111.com.tw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l.gov.tw/statistics/2475/" TargetMode="External"/><Relationship Id="rId5" Type="http://schemas.openxmlformats.org/officeDocument/2006/relationships/hyperlink" Target="http://dict.revised.moe.edu.tw/cbdic/" TargetMode="External"/><Relationship Id="rId4" Type="http://schemas.openxmlformats.org/officeDocument/2006/relationships/hyperlink" Target="https://www.cw.com.tw/" TargetMode="External"/><Relationship Id="rId9" Type="http://schemas.openxmlformats.org/officeDocument/2006/relationships/hyperlink" Target="https://www.104.com.tw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496944" cy="1829761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「職」來「職」往</a:t>
            </a:r>
            <a:r>
              <a:rPr lang="zh-TW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－台灣國小</a:t>
            </a:r>
            <a:r>
              <a:rPr lang="zh-TW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學生對未來職業想法之探討</a:t>
            </a:r>
            <a:r>
              <a:rPr lang="zh-TW" alt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zh-TW" alt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zh-TW" alt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737" y="3212976"/>
            <a:ext cx="8928992" cy="17526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研究者：程睿芃</a:t>
            </a: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、張庭</a:t>
            </a: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語、周宜蓁</a:t>
            </a:r>
            <a:endParaRPr lang="zh-TW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03122"/>
            <a:ext cx="42085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60114"/>
            <a:ext cx="680402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59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209" y="825219"/>
            <a:ext cx="14382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圓角矩形 59"/>
          <p:cNvSpPr/>
          <p:nvPr/>
        </p:nvSpPr>
        <p:spPr>
          <a:xfrm>
            <a:off x="1255582" y="1844824"/>
            <a:ext cx="1296144" cy="720080"/>
          </a:xfrm>
          <a:prstGeom prst="roundRect">
            <a:avLst>
              <a:gd name="adj" fmla="val 317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期待職業活動</a:t>
            </a:r>
            <a:endParaRPr lang="zh-TW" altLang="en-US" dirty="0"/>
          </a:p>
        </p:txBody>
      </p:sp>
      <p:pic>
        <p:nvPicPr>
          <p:cNvPr id="61" name="Picture 6713"/>
          <p:cNvPicPr/>
          <p:nvPr/>
        </p:nvPicPr>
        <p:blipFill>
          <a:blip r:embed="rId3"/>
          <a:stretch>
            <a:fillRect/>
          </a:stretch>
        </p:blipFill>
        <p:spPr>
          <a:xfrm>
            <a:off x="2662591" y="2474374"/>
            <a:ext cx="5938251" cy="3243178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>
            <a:off x="3491880" y="5728571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400" dirty="0"/>
              <a:t>欲參加學校舉辦有關各行各業活動的人數比例圖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82511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ZPSEee02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66589" y="2780928"/>
            <a:ext cx="3629622" cy="2437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CZPSEee02\Desktop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9736" y="2082636"/>
            <a:ext cx="3311423" cy="44209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4071942"/>
            <a:ext cx="3087400" cy="2054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636"/>
          <p:cNvGrpSpPr/>
          <p:nvPr/>
        </p:nvGrpSpPr>
        <p:grpSpPr>
          <a:xfrm>
            <a:off x="161056" y="594055"/>
            <a:ext cx="6186145" cy="2280697"/>
            <a:chOff x="0" y="0"/>
            <a:chExt cx="6063615" cy="2281247"/>
          </a:xfrm>
        </p:grpSpPr>
        <p:sp>
          <p:nvSpPr>
            <p:cNvPr id="6" name="Rectangle 6422"/>
            <p:cNvSpPr/>
            <p:nvPr/>
          </p:nvSpPr>
          <p:spPr>
            <a:xfrm>
              <a:off x="2571877" y="2056867"/>
              <a:ext cx="354711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200" kern="100">
                  <a:solidFill>
                    <a:srgbClr val="000000"/>
                  </a:solidFill>
                  <a:effectLst/>
                  <a:latin typeface="Microsoft YaHei"/>
                  <a:ea typeface="Times New Roman"/>
                  <a:cs typeface="Microsoft YaHei"/>
                </a:rPr>
                <a:t>    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7" name="Rectangle 6423"/>
            <p:cNvSpPr/>
            <p:nvPr/>
          </p:nvSpPr>
          <p:spPr>
            <a:xfrm>
              <a:off x="5734813" y="2056867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200" kern="100">
                  <a:solidFill>
                    <a:srgbClr val="000000"/>
                  </a:solidFill>
                  <a:effectLst/>
                  <a:latin typeface="Microsoft YaHei"/>
                  <a:ea typeface="Times New Roman"/>
                  <a:cs typeface="Microsoft YaHei"/>
                </a:rPr>
                <a:t> 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8" name="Rectangle 6424"/>
            <p:cNvSpPr/>
            <p:nvPr/>
          </p:nvSpPr>
          <p:spPr>
            <a:xfrm>
              <a:off x="5811013" y="2056867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200" kern="100">
                  <a:solidFill>
                    <a:srgbClr val="000000"/>
                  </a:solidFill>
                  <a:effectLst/>
                  <a:latin typeface="Microsoft YaHei"/>
                  <a:ea typeface="Times New Roman"/>
                  <a:cs typeface="Microsoft YaHei"/>
                </a:rPr>
                <a:t> 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pic>
          <p:nvPicPr>
            <p:cNvPr id="9" name="Picture 6496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65430" y="752729"/>
              <a:ext cx="1484376" cy="1167384"/>
            </a:xfrm>
            <a:prstGeom prst="rect">
              <a:avLst/>
            </a:prstGeom>
          </p:spPr>
        </p:pic>
        <p:sp>
          <p:nvSpPr>
            <p:cNvPr id="10" name="Rectangle 18511"/>
            <p:cNvSpPr/>
            <p:nvPr/>
          </p:nvSpPr>
          <p:spPr>
            <a:xfrm>
              <a:off x="1338580" y="1340866"/>
              <a:ext cx="120288" cy="1713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>
                  <a:solidFill>
                    <a:srgbClr val="000000"/>
                  </a:solidFill>
                  <a:effectLst/>
                  <a:latin typeface="Microsoft YaHei"/>
                  <a:ea typeface="Calibri"/>
                  <a:cs typeface="Microsoft YaHei"/>
                </a:rPr>
                <a:t>%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11" name="Rectangle 18510"/>
            <p:cNvSpPr/>
            <p:nvPr/>
          </p:nvSpPr>
          <p:spPr>
            <a:xfrm>
              <a:off x="1210564" y="1340866"/>
              <a:ext cx="321564" cy="2094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>
                  <a:solidFill>
                    <a:srgbClr val="000000"/>
                  </a:solidFill>
                  <a:effectLst/>
                  <a:latin typeface="Microsoft YaHei"/>
                  <a:ea typeface="Calibri"/>
                  <a:cs typeface="Microsoft YaHei"/>
                </a:rPr>
                <a:t>79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12" name="Rectangle 6498"/>
            <p:cNvSpPr/>
            <p:nvPr/>
          </p:nvSpPr>
          <p:spPr>
            <a:xfrm>
              <a:off x="1428496" y="1340866"/>
              <a:ext cx="38021" cy="1713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>
                  <a:solidFill>
                    <a:srgbClr val="000000"/>
                  </a:solidFill>
                  <a:effectLst/>
                  <a:latin typeface="Microsoft YaHei"/>
                  <a:ea typeface="Calibri"/>
                  <a:cs typeface="Microsoft YaHei"/>
                </a:rPr>
                <a:t> 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13" name="Rectangle 18504"/>
            <p:cNvSpPr/>
            <p:nvPr/>
          </p:nvSpPr>
          <p:spPr>
            <a:xfrm>
              <a:off x="705866" y="988567"/>
              <a:ext cx="301751" cy="2573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 dirty="0">
                  <a:solidFill>
                    <a:srgbClr val="000000"/>
                  </a:solidFill>
                  <a:effectLst/>
                  <a:latin typeface="Microsoft YaHei"/>
                  <a:ea typeface="Calibri"/>
                  <a:cs typeface="Microsoft YaHei"/>
                </a:rPr>
                <a:t>21</a:t>
              </a:r>
              <a:endParaRPr lang="zh-TW" sz="1200" kern="100" dirty="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14" name="Rectangle 18505"/>
            <p:cNvSpPr/>
            <p:nvPr/>
          </p:nvSpPr>
          <p:spPr>
            <a:xfrm>
              <a:off x="833882" y="988568"/>
              <a:ext cx="120288" cy="1713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 dirty="0">
                  <a:solidFill>
                    <a:srgbClr val="000000"/>
                  </a:solidFill>
                  <a:effectLst/>
                  <a:latin typeface="Microsoft YaHei"/>
                  <a:ea typeface="Calibri"/>
                  <a:cs typeface="Microsoft YaHei"/>
                </a:rPr>
                <a:t>%</a:t>
              </a:r>
              <a:endParaRPr lang="zh-TW" sz="1200" kern="100" dirty="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15" name="Rectangle 6500"/>
            <p:cNvSpPr/>
            <p:nvPr/>
          </p:nvSpPr>
          <p:spPr>
            <a:xfrm>
              <a:off x="923798" y="988568"/>
              <a:ext cx="38021" cy="1713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>
                  <a:solidFill>
                    <a:srgbClr val="000000"/>
                  </a:solidFill>
                  <a:effectLst/>
                  <a:latin typeface="Microsoft YaHei"/>
                  <a:ea typeface="Calibri"/>
                  <a:cs typeface="Microsoft YaHei"/>
                </a:rPr>
                <a:t> 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16" name="Rectangle 6501"/>
            <p:cNvSpPr/>
            <p:nvPr/>
          </p:nvSpPr>
          <p:spPr>
            <a:xfrm>
              <a:off x="366319" y="118880"/>
              <a:ext cx="2432304" cy="2026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400" kern="100" dirty="0">
                  <a:solidFill>
                    <a:schemeClr val="bg1"/>
                  </a:solidFill>
                  <a:effectLst/>
                  <a:latin typeface="Microsoft YaHei"/>
                  <a:cs typeface="Microsoft YaHei"/>
                </a:rPr>
                <a:t>在填寫這份問卷之前，你有</a:t>
              </a:r>
            </a:p>
          </p:txBody>
        </p:sp>
        <p:sp>
          <p:nvSpPr>
            <p:cNvPr id="17" name="Rectangle 6502"/>
            <p:cNvSpPr/>
            <p:nvPr/>
          </p:nvSpPr>
          <p:spPr>
            <a:xfrm>
              <a:off x="518668" y="317000"/>
              <a:ext cx="2026920" cy="2026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400" kern="100" dirty="0">
                  <a:solidFill>
                    <a:schemeClr val="bg1"/>
                  </a:solidFill>
                  <a:effectLst/>
                  <a:latin typeface="Microsoft YaHei"/>
                  <a:cs typeface="Microsoft YaHei"/>
                </a:rPr>
                <a:t>沒有曾聽過人工智慧？</a:t>
              </a:r>
            </a:p>
          </p:txBody>
        </p:sp>
        <p:sp>
          <p:nvSpPr>
            <p:cNvPr id="18" name="Rectangle 6503"/>
            <p:cNvSpPr/>
            <p:nvPr/>
          </p:nvSpPr>
          <p:spPr>
            <a:xfrm>
              <a:off x="2043049" y="324739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200" b="1" kern="100">
                  <a:solidFill>
                    <a:srgbClr val="000000"/>
                  </a:solidFill>
                  <a:effectLst/>
                  <a:latin typeface="Microsoft YaHei"/>
                  <a:ea typeface="Calibri"/>
                  <a:cs typeface="Microsoft YaHei"/>
                </a:rPr>
                <a:t> 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19" name="Shape 21377"/>
            <p:cNvSpPr/>
            <p:nvPr/>
          </p:nvSpPr>
          <p:spPr>
            <a:xfrm>
              <a:off x="2078482" y="1187040"/>
              <a:ext cx="69752" cy="69752"/>
            </a:xfrm>
            <a:custGeom>
              <a:avLst/>
              <a:gdLst/>
              <a:ahLst/>
              <a:cxnLst/>
              <a:rect l="0" t="0" r="0" b="0"/>
              <a:pathLst>
                <a:path w="69752" h="69752">
                  <a:moveTo>
                    <a:pt x="0" y="0"/>
                  </a:moveTo>
                  <a:lnTo>
                    <a:pt x="69752" y="0"/>
                  </a:lnTo>
                  <a:lnTo>
                    <a:pt x="69752" y="69752"/>
                  </a:lnTo>
                  <a:lnTo>
                    <a:pt x="0" y="6975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0" name="Rectangle 6505"/>
            <p:cNvSpPr/>
            <p:nvPr/>
          </p:nvSpPr>
          <p:spPr>
            <a:xfrm>
              <a:off x="2178939" y="1152579"/>
              <a:ext cx="168234" cy="1682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>
                  <a:solidFill>
                    <a:srgbClr val="000000"/>
                  </a:solidFill>
                  <a:effectLst/>
                  <a:latin typeface="Microsoft YaHei"/>
                  <a:cs typeface="Microsoft YaHei"/>
                </a:rPr>
                <a:t>有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21" name="Rectangle 6506"/>
            <p:cNvSpPr/>
            <p:nvPr/>
          </p:nvSpPr>
          <p:spPr>
            <a:xfrm>
              <a:off x="2305431" y="1159002"/>
              <a:ext cx="38021" cy="1713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>
                  <a:solidFill>
                    <a:srgbClr val="000000"/>
                  </a:solidFill>
                  <a:effectLst/>
                  <a:latin typeface="Microsoft YaHei"/>
                  <a:ea typeface="Calibri"/>
                  <a:cs typeface="Microsoft YaHei"/>
                </a:rPr>
                <a:t> 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22" name="Shape 21378"/>
            <p:cNvSpPr/>
            <p:nvPr/>
          </p:nvSpPr>
          <p:spPr>
            <a:xfrm>
              <a:off x="2078482" y="1416656"/>
              <a:ext cx="69752" cy="69752"/>
            </a:xfrm>
            <a:custGeom>
              <a:avLst/>
              <a:gdLst/>
              <a:ahLst/>
              <a:cxnLst/>
              <a:rect l="0" t="0" r="0" b="0"/>
              <a:pathLst>
                <a:path w="69752" h="69752">
                  <a:moveTo>
                    <a:pt x="0" y="0"/>
                  </a:moveTo>
                  <a:lnTo>
                    <a:pt x="69752" y="0"/>
                  </a:lnTo>
                  <a:lnTo>
                    <a:pt x="69752" y="69752"/>
                  </a:lnTo>
                  <a:lnTo>
                    <a:pt x="0" y="6975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50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6508"/>
            <p:cNvSpPr/>
            <p:nvPr/>
          </p:nvSpPr>
          <p:spPr>
            <a:xfrm>
              <a:off x="2178939" y="1382068"/>
              <a:ext cx="336469" cy="1682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>
                  <a:solidFill>
                    <a:srgbClr val="000000"/>
                  </a:solidFill>
                  <a:effectLst/>
                  <a:latin typeface="Microsoft YaHei"/>
                  <a:cs typeface="Microsoft YaHei"/>
                </a:rPr>
                <a:t>沒有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24" name="Rectangle 6509"/>
            <p:cNvSpPr/>
            <p:nvPr/>
          </p:nvSpPr>
          <p:spPr>
            <a:xfrm>
              <a:off x="2431923" y="1388491"/>
              <a:ext cx="38021" cy="1713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>
                  <a:solidFill>
                    <a:srgbClr val="000000"/>
                  </a:solidFill>
                  <a:effectLst/>
                  <a:latin typeface="Microsoft YaHei"/>
                  <a:ea typeface="Calibri"/>
                  <a:cs typeface="Microsoft YaHei"/>
                </a:rPr>
                <a:t> 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25" name="Shape 6510"/>
            <p:cNvSpPr/>
            <p:nvPr/>
          </p:nvSpPr>
          <p:spPr>
            <a:xfrm>
              <a:off x="0" y="0"/>
              <a:ext cx="2560955" cy="2162810"/>
            </a:xfrm>
            <a:custGeom>
              <a:avLst/>
              <a:gdLst/>
              <a:ahLst/>
              <a:cxnLst/>
              <a:rect l="0" t="0" r="0" b="0"/>
              <a:pathLst>
                <a:path w="2560955" h="2162810">
                  <a:moveTo>
                    <a:pt x="0" y="2162810"/>
                  </a:moveTo>
                  <a:lnTo>
                    <a:pt x="2560955" y="2162810"/>
                  </a:lnTo>
                  <a:lnTo>
                    <a:pt x="2560955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86868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/>
            </a:p>
          </p:txBody>
        </p:sp>
        <p:pic>
          <p:nvPicPr>
            <p:cNvPr id="26" name="Picture 6513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3150362" y="752729"/>
              <a:ext cx="1610868" cy="1167384"/>
            </a:xfrm>
            <a:prstGeom prst="rect">
              <a:avLst/>
            </a:prstGeom>
          </p:spPr>
        </p:pic>
        <p:sp>
          <p:nvSpPr>
            <p:cNvPr id="27" name="Rectangle 18508"/>
            <p:cNvSpPr/>
            <p:nvPr/>
          </p:nvSpPr>
          <p:spPr>
            <a:xfrm>
              <a:off x="4393056" y="1245871"/>
              <a:ext cx="255953" cy="2405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 dirty="0">
                  <a:solidFill>
                    <a:srgbClr val="000000"/>
                  </a:solidFill>
                  <a:effectLst/>
                  <a:latin typeface="Microsoft YaHei"/>
                  <a:ea typeface="Calibri"/>
                  <a:cs typeface="Microsoft YaHei"/>
                </a:rPr>
                <a:t>57</a:t>
              </a:r>
              <a:endParaRPr lang="zh-TW" sz="1200" kern="100" dirty="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28" name="Rectangle 18509"/>
            <p:cNvSpPr/>
            <p:nvPr/>
          </p:nvSpPr>
          <p:spPr>
            <a:xfrm>
              <a:off x="4521073" y="1245871"/>
              <a:ext cx="120288" cy="1713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>
                  <a:solidFill>
                    <a:srgbClr val="000000"/>
                  </a:solidFill>
                  <a:effectLst/>
                  <a:latin typeface="Microsoft YaHei"/>
                  <a:ea typeface="Calibri"/>
                  <a:cs typeface="Microsoft YaHei"/>
                </a:rPr>
                <a:t>%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29" name="Rectangle 6515"/>
            <p:cNvSpPr/>
            <p:nvPr/>
          </p:nvSpPr>
          <p:spPr>
            <a:xfrm>
              <a:off x="4610989" y="1245871"/>
              <a:ext cx="38021" cy="1713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>
                  <a:solidFill>
                    <a:srgbClr val="000000"/>
                  </a:solidFill>
                  <a:effectLst/>
                  <a:latin typeface="Microsoft YaHei"/>
                  <a:ea typeface="Calibri"/>
                  <a:cs typeface="Microsoft YaHei"/>
                </a:rPr>
                <a:t> 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30" name="Rectangle 18506"/>
            <p:cNvSpPr/>
            <p:nvPr/>
          </p:nvSpPr>
          <p:spPr>
            <a:xfrm>
              <a:off x="3421379" y="1017270"/>
              <a:ext cx="309926" cy="2472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 dirty="0">
                  <a:solidFill>
                    <a:srgbClr val="000000"/>
                  </a:solidFill>
                  <a:effectLst/>
                  <a:latin typeface="Microsoft YaHei"/>
                  <a:ea typeface="Calibri"/>
                  <a:cs typeface="Microsoft YaHei"/>
                </a:rPr>
                <a:t>43</a:t>
              </a:r>
              <a:endParaRPr lang="zh-TW" sz="1200" kern="100" dirty="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31" name="Rectangle 18507"/>
            <p:cNvSpPr/>
            <p:nvPr/>
          </p:nvSpPr>
          <p:spPr>
            <a:xfrm>
              <a:off x="3549396" y="1017270"/>
              <a:ext cx="120288" cy="1713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>
                  <a:solidFill>
                    <a:srgbClr val="000000"/>
                  </a:solidFill>
                  <a:effectLst/>
                  <a:latin typeface="Microsoft YaHei"/>
                  <a:ea typeface="Calibri"/>
                  <a:cs typeface="Microsoft YaHei"/>
                </a:rPr>
                <a:t>%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32" name="Rectangle 6517"/>
            <p:cNvSpPr/>
            <p:nvPr/>
          </p:nvSpPr>
          <p:spPr>
            <a:xfrm>
              <a:off x="3639312" y="1017270"/>
              <a:ext cx="38021" cy="1713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>
                  <a:solidFill>
                    <a:srgbClr val="000000"/>
                  </a:solidFill>
                  <a:effectLst/>
                  <a:latin typeface="Microsoft YaHei"/>
                  <a:ea typeface="Calibri"/>
                  <a:cs typeface="Microsoft YaHei"/>
                </a:rPr>
                <a:t> 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33" name="Rectangle 6518"/>
            <p:cNvSpPr/>
            <p:nvPr/>
          </p:nvSpPr>
          <p:spPr>
            <a:xfrm>
              <a:off x="3225927" y="118880"/>
              <a:ext cx="2837688" cy="2026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400" kern="100" dirty="0">
                  <a:solidFill>
                    <a:schemeClr val="bg1"/>
                  </a:solidFill>
                  <a:effectLst/>
                  <a:latin typeface="Microsoft YaHei"/>
                  <a:cs typeface="Microsoft YaHei"/>
                </a:rPr>
                <a:t>有些專家認為某些工作會漸漸地</a:t>
              </a:r>
            </a:p>
          </p:txBody>
        </p:sp>
        <p:sp>
          <p:nvSpPr>
            <p:cNvPr id="34" name="Rectangle 6519"/>
            <p:cNvSpPr/>
            <p:nvPr/>
          </p:nvSpPr>
          <p:spPr>
            <a:xfrm>
              <a:off x="3302127" y="317000"/>
              <a:ext cx="2634996" cy="2026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400" kern="100" dirty="0">
                  <a:solidFill>
                    <a:schemeClr val="bg1"/>
                  </a:solidFill>
                  <a:effectLst/>
                  <a:latin typeface="Microsoft YaHei"/>
                  <a:cs typeface="Microsoft YaHei"/>
                </a:rPr>
                <a:t>被人工智慧代替，你贊同嗎？</a:t>
              </a:r>
            </a:p>
          </p:txBody>
        </p:sp>
        <p:sp>
          <p:nvSpPr>
            <p:cNvPr id="35" name="Rectangle 6520"/>
            <p:cNvSpPr/>
            <p:nvPr/>
          </p:nvSpPr>
          <p:spPr>
            <a:xfrm>
              <a:off x="5283962" y="324739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200" b="1" kern="100">
                  <a:solidFill>
                    <a:srgbClr val="000000"/>
                  </a:solidFill>
                  <a:effectLst/>
                  <a:latin typeface="Microsoft YaHei"/>
                  <a:ea typeface="Calibri"/>
                  <a:cs typeface="Microsoft YaHei"/>
                </a:rPr>
                <a:t> 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36" name="Shape 21385"/>
            <p:cNvSpPr/>
            <p:nvPr/>
          </p:nvSpPr>
          <p:spPr>
            <a:xfrm>
              <a:off x="5097907" y="1187040"/>
              <a:ext cx="69752" cy="69752"/>
            </a:xfrm>
            <a:custGeom>
              <a:avLst/>
              <a:gdLst/>
              <a:ahLst/>
              <a:cxnLst/>
              <a:rect l="0" t="0" r="0" b="0"/>
              <a:pathLst>
                <a:path w="69752" h="69752">
                  <a:moveTo>
                    <a:pt x="0" y="0"/>
                  </a:moveTo>
                  <a:lnTo>
                    <a:pt x="69752" y="0"/>
                  </a:lnTo>
                  <a:lnTo>
                    <a:pt x="69752" y="69752"/>
                  </a:lnTo>
                  <a:lnTo>
                    <a:pt x="0" y="69752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7" name="Rectangle 6522"/>
            <p:cNvSpPr/>
            <p:nvPr/>
          </p:nvSpPr>
          <p:spPr>
            <a:xfrm>
              <a:off x="5198872" y="1152579"/>
              <a:ext cx="336469" cy="1682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>
                  <a:solidFill>
                    <a:srgbClr val="000000"/>
                  </a:solidFill>
                  <a:effectLst/>
                  <a:latin typeface="Microsoft YaHei"/>
                  <a:cs typeface="Microsoft YaHei"/>
                </a:rPr>
                <a:t>贊同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38" name="Rectangle 6523"/>
            <p:cNvSpPr/>
            <p:nvPr/>
          </p:nvSpPr>
          <p:spPr>
            <a:xfrm>
              <a:off x="5451856" y="1159002"/>
              <a:ext cx="38021" cy="1713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>
                  <a:solidFill>
                    <a:srgbClr val="000000"/>
                  </a:solidFill>
                  <a:effectLst/>
                  <a:latin typeface="Microsoft YaHei"/>
                  <a:ea typeface="Calibri"/>
                  <a:cs typeface="Microsoft YaHei"/>
                </a:rPr>
                <a:t> 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39" name="Shape 21388"/>
            <p:cNvSpPr/>
            <p:nvPr/>
          </p:nvSpPr>
          <p:spPr>
            <a:xfrm>
              <a:off x="5097907" y="1416656"/>
              <a:ext cx="69752" cy="69752"/>
            </a:xfrm>
            <a:custGeom>
              <a:avLst/>
              <a:gdLst/>
              <a:ahLst/>
              <a:cxnLst/>
              <a:rect l="0" t="0" r="0" b="0"/>
              <a:pathLst>
                <a:path w="69752" h="69752">
                  <a:moveTo>
                    <a:pt x="0" y="0"/>
                  </a:moveTo>
                  <a:lnTo>
                    <a:pt x="69752" y="0"/>
                  </a:lnTo>
                  <a:lnTo>
                    <a:pt x="69752" y="69752"/>
                  </a:lnTo>
                  <a:lnTo>
                    <a:pt x="0" y="69752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50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40" name="Rectangle 6525"/>
            <p:cNvSpPr/>
            <p:nvPr/>
          </p:nvSpPr>
          <p:spPr>
            <a:xfrm>
              <a:off x="5198872" y="1382068"/>
              <a:ext cx="504703" cy="1682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>
                  <a:solidFill>
                    <a:srgbClr val="000000"/>
                  </a:solidFill>
                  <a:effectLst/>
                  <a:latin typeface="Microsoft YaHei"/>
                  <a:cs typeface="Microsoft YaHei"/>
                </a:rPr>
                <a:t>不贊同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41" name="Rectangle 6526"/>
            <p:cNvSpPr/>
            <p:nvPr/>
          </p:nvSpPr>
          <p:spPr>
            <a:xfrm>
              <a:off x="5578349" y="1388491"/>
              <a:ext cx="38021" cy="1713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4000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zh-TW" sz="1000" kern="100">
                  <a:solidFill>
                    <a:srgbClr val="000000"/>
                  </a:solidFill>
                  <a:effectLst/>
                  <a:latin typeface="Microsoft YaHei"/>
                  <a:ea typeface="Calibri"/>
                  <a:cs typeface="Microsoft YaHei"/>
                </a:rPr>
                <a:t> </a:t>
              </a:r>
              <a:endParaRPr lang="zh-TW" sz="1200" kern="100">
                <a:solidFill>
                  <a:srgbClr val="000000"/>
                </a:solidFill>
                <a:effectLst/>
                <a:latin typeface="Microsoft YaHei"/>
                <a:cs typeface="Microsoft YaHei"/>
              </a:endParaRPr>
            </a:p>
          </p:txBody>
        </p:sp>
        <p:sp>
          <p:nvSpPr>
            <p:cNvPr id="42" name="Shape 6527"/>
            <p:cNvSpPr/>
            <p:nvPr/>
          </p:nvSpPr>
          <p:spPr>
            <a:xfrm>
              <a:off x="2876550" y="0"/>
              <a:ext cx="2830830" cy="2162810"/>
            </a:xfrm>
            <a:custGeom>
              <a:avLst/>
              <a:gdLst/>
              <a:ahLst/>
              <a:cxnLst/>
              <a:rect l="0" t="0" r="0" b="0"/>
              <a:pathLst>
                <a:path w="2830830" h="2162810">
                  <a:moveTo>
                    <a:pt x="0" y="2162810"/>
                  </a:moveTo>
                  <a:lnTo>
                    <a:pt x="2830830" y="2162810"/>
                  </a:lnTo>
                  <a:lnTo>
                    <a:pt x="2830830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86868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3" name="文字方塊 42"/>
          <p:cNvSpPr txBox="1"/>
          <p:nvPr/>
        </p:nvSpPr>
        <p:spPr>
          <a:xfrm>
            <a:off x="2928926" y="6215082"/>
            <a:ext cx="2366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擷取自</a:t>
            </a:r>
            <a:r>
              <a:rPr lang="en-US" altLang="zh-TW" sz="1200" dirty="0" err="1" smtClean="0"/>
              <a:t>google</a:t>
            </a:r>
            <a:r>
              <a:rPr lang="zh-TW" altLang="en-US" sz="1200" dirty="0" smtClean="0"/>
              <a:t>瀏覽頁面</a:t>
            </a:r>
            <a:endParaRPr lang="zh-TW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未來期許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希望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未來能夠探討職業與天賦的關係。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國小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的教育可以加入探索職業的課程。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4474386" cy="321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555776" y="4581128"/>
            <a:ext cx="151216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000232" y="6286520"/>
            <a:ext cx="4862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擷取自</a:t>
            </a:r>
            <a:r>
              <a:rPr lang="en-US" altLang="zh-TW" sz="1200" dirty="0" smtClean="0"/>
              <a:t>https://</a:t>
            </a:r>
            <a:r>
              <a:rPr lang="en-US" altLang="zh-TW" sz="1200" dirty="0" err="1" smtClean="0"/>
              <a:t>www.slideshare.net</a:t>
            </a:r>
            <a:r>
              <a:rPr lang="en-US" altLang="zh-TW" sz="1200" dirty="0" smtClean="0"/>
              <a:t>/</a:t>
            </a:r>
            <a:r>
              <a:rPr lang="en-US" altLang="zh-TW" sz="1200" dirty="0" err="1" smtClean="0"/>
              <a:t>ShianRen</a:t>
            </a:r>
            <a:r>
              <a:rPr lang="en-US" altLang="zh-TW" sz="1200" dirty="0" smtClean="0"/>
              <a:t>/</a:t>
            </a:r>
            <a:r>
              <a:rPr lang="en-US" altLang="zh-TW" sz="1200" dirty="0" err="1" smtClean="0"/>
              <a:t>ss</a:t>
            </a:r>
            <a:r>
              <a:rPr lang="en-US" altLang="zh-TW" sz="1200" dirty="0" smtClean="0"/>
              <a:t>-40071688</a:t>
            </a:r>
            <a:endParaRPr lang="zh-TW" altLang="en-US" sz="12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t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397" y="145519"/>
            <a:ext cx="7795060" cy="57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橢圓 1"/>
          <p:cNvSpPr/>
          <p:nvPr/>
        </p:nvSpPr>
        <p:spPr>
          <a:xfrm>
            <a:off x="7308304" y="2780928"/>
            <a:ext cx="1512168" cy="10801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專精</a:t>
            </a:r>
            <a:endParaRPr lang="en-US" altLang="zh-TW" sz="2800" b="1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878" y="877888"/>
            <a:ext cx="15303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02705"/>
            <a:ext cx="15367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825" y="4797152"/>
            <a:ext cx="15303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橢圓 7"/>
          <p:cNvSpPr/>
          <p:nvPr/>
        </p:nvSpPr>
        <p:spPr>
          <a:xfrm>
            <a:off x="6447423" y="5360405"/>
            <a:ext cx="1512168" cy="10801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現今</a:t>
            </a:r>
            <a:endParaRPr lang="en-US" altLang="zh-TW" sz="2800" b="1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5382" y="548680"/>
            <a:ext cx="15303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2314600" cy="10668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引註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資料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0480"/>
          </a:xfrm>
        </p:spPr>
        <p:txBody>
          <a:bodyPr>
            <a:normAutofit/>
          </a:bodyPr>
          <a:lstStyle/>
          <a:p>
            <a:r>
              <a:rPr lang="zh-TW" altLang="zh-TW" sz="1800" dirty="0"/>
              <a:t>張春興（2002）。教育心理學。台北市：東華書局。 </a:t>
            </a:r>
          </a:p>
          <a:p>
            <a:r>
              <a:rPr lang="zh-TW" altLang="zh-TW" sz="1800" dirty="0"/>
              <a:t>張詠晴（2015 年 6 月）。未來 12 種人才超夯要失業很難。天下雜誌，取自 </a:t>
            </a:r>
            <a:r>
              <a:rPr lang="zh-TW" altLang="zh-TW" sz="1800" dirty="0">
                <a:hlinkClick r:id="rId4"/>
              </a:rPr>
              <a:t>https://www.cw.com.tw/。</a:t>
            </a:r>
            <a:r>
              <a:rPr lang="zh-TW" altLang="zh-TW" sz="1800" dirty="0"/>
              <a:t> </a:t>
            </a:r>
          </a:p>
          <a:p>
            <a:r>
              <a:rPr lang="zh-TW" altLang="zh-TW" sz="1800" dirty="0"/>
              <a:t>教育部（2018）。教育部重編國語辭典修訂本。取自 </a:t>
            </a:r>
            <a:r>
              <a:rPr lang="zh-TW" altLang="zh-TW" sz="1800" u="sng" dirty="0">
                <a:hlinkClick r:id="rId5"/>
              </a:rPr>
              <a:t>http://dict.revised.moe.edu.tw/cbdic/</a:t>
            </a:r>
            <a:r>
              <a:rPr lang="zh-TW" altLang="zh-TW" sz="1800" dirty="0">
                <a:hlinkClick r:id="rId5"/>
              </a:rPr>
              <a:t>。</a:t>
            </a:r>
            <a:r>
              <a:rPr lang="zh-TW" altLang="zh-TW" sz="1800" dirty="0"/>
              <a:t> </a:t>
            </a:r>
          </a:p>
          <a:p>
            <a:r>
              <a:rPr lang="zh-TW" altLang="zh-TW" sz="1800" dirty="0"/>
              <a:t>勞動部（2018）。中國勞動部</a:t>
            </a:r>
            <a:r>
              <a:rPr lang="zh-TW" altLang="zh-TW" sz="1800" b="1" dirty="0"/>
              <a:t>—</a:t>
            </a:r>
            <a:r>
              <a:rPr lang="zh-TW" altLang="zh-TW" sz="1800" dirty="0"/>
              <a:t>行業職業就業指南。取自 </a:t>
            </a:r>
            <a:r>
              <a:rPr lang="zh-TW" altLang="zh-TW" sz="1800" u="sng" dirty="0">
                <a:hlinkClick r:id="rId6"/>
              </a:rPr>
              <a:t>https://www.mol.gov.tw/statistics/2475/</a:t>
            </a:r>
            <a:r>
              <a:rPr lang="zh-TW" altLang="zh-TW" sz="1800" dirty="0">
                <a:hlinkClick r:id="rId6"/>
              </a:rPr>
              <a:t>。</a:t>
            </a:r>
            <a:r>
              <a:rPr lang="zh-TW" altLang="zh-TW" sz="1800" dirty="0"/>
              <a:t> </a:t>
            </a:r>
          </a:p>
          <a:p>
            <a:r>
              <a:rPr lang="zh-TW" altLang="zh-TW" sz="1800" dirty="0"/>
              <a:t>曹姮、江世雄、王昱婷（譯）（2013）。新工作大未來</a:t>
            </a:r>
            <a:r>
              <a:rPr lang="zh-TW" altLang="zh-TW" sz="1800" b="1" dirty="0"/>
              <a:t>-</a:t>
            </a:r>
            <a:r>
              <a:rPr lang="zh-TW" altLang="zh-TW" sz="1800" dirty="0"/>
              <a:t>從 </a:t>
            </a:r>
            <a:r>
              <a:rPr lang="zh-TW" altLang="zh-TW" sz="1800" b="1" dirty="0"/>
              <a:t>13 </a:t>
            </a:r>
            <a:r>
              <a:rPr lang="zh-TW" altLang="zh-TW" sz="1800" dirty="0"/>
              <a:t>歲開始迎向世界（原作者：村上龍）。台北市：時報文化。 </a:t>
            </a:r>
          </a:p>
          <a:p>
            <a:r>
              <a:rPr lang="zh-TW" altLang="zh-TW" sz="1800" dirty="0"/>
              <a:t>鄭閔聲、楊俊傑(2017)。AI 學不會就是你的機會。</a:t>
            </a:r>
            <a:r>
              <a:rPr lang="zh-TW" altLang="zh-TW" sz="1800" b="1" dirty="0"/>
              <a:t>Cheers </a:t>
            </a:r>
            <a:r>
              <a:rPr lang="zh-TW" altLang="zh-TW" sz="1800" dirty="0"/>
              <a:t>快樂工作人雜誌，</a:t>
            </a:r>
            <a:r>
              <a:rPr lang="zh-TW" altLang="zh-TW" sz="1800" b="1" dirty="0"/>
              <a:t>205</a:t>
            </a:r>
            <a:r>
              <a:rPr lang="zh-TW" altLang="zh-TW" sz="1800" dirty="0"/>
              <a:t>，40-49。 </a:t>
            </a:r>
          </a:p>
          <a:p>
            <a:r>
              <a:rPr lang="zh-TW" altLang="zh-TW" sz="1800" dirty="0"/>
              <a:t>1111 人力銀行(無日期)。取自 </a:t>
            </a:r>
            <a:r>
              <a:rPr lang="zh-TW" altLang="zh-TW" sz="1800" u="sng" dirty="0">
                <a:hlinkClick r:id="rId7"/>
              </a:rPr>
              <a:t>https://www.1111.com.tw/</a:t>
            </a:r>
            <a:r>
              <a:rPr lang="zh-TW" altLang="zh-TW" sz="1800" dirty="0">
                <a:hlinkClick r:id="rId7"/>
              </a:rPr>
              <a:t>。</a:t>
            </a:r>
            <a:r>
              <a:rPr lang="zh-TW" altLang="zh-TW" sz="1800" dirty="0"/>
              <a:t> </a:t>
            </a:r>
          </a:p>
          <a:p>
            <a:r>
              <a:rPr lang="zh-TW" altLang="zh-TW" sz="1800" dirty="0"/>
              <a:t>518 人力銀行(無日期)。取自 </a:t>
            </a:r>
            <a:r>
              <a:rPr lang="zh-TW" altLang="zh-TW" sz="1800" u="sng" dirty="0">
                <a:hlinkClick r:id="rId8"/>
              </a:rPr>
              <a:t>https://www.518.com.tw/</a:t>
            </a:r>
            <a:r>
              <a:rPr lang="zh-TW" altLang="zh-TW" sz="1800" dirty="0">
                <a:hlinkClick r:id="rId8"/>
              </a:rPr>
              <a:t>。</a:t>
            </a:r>
            <a:r>
              <a:rPr lang="zh-TW" altLang="zh-TW" sz="1800" dirty="0"/>
              <a:t> </a:t>
            </a:r>
          </a:p>
          <a:p>
            <a:r>
              <a:rPr lang="zh-TW" altLang="zh-TW" sz="1800" dirty="0"/>
              <a:t>104 人力銀行(無日期)。取自 </a:t>
            </a:r>
            <a:r>
              <a:rPr lang="zh-TW" altLang="zh-TW" sz="1800" u="sng" dirty="0">
                <a:hlinkClick r:id="rId9"/>
              </a:rPr>
              <a:t>https://www.104.com.tw/</a:t>
            </a:r>
            <a:r>
              <a:rPr lang="zh-TW" altLang="zh-TW" sz="1800" dirty="0">
                <a:hlinkClick r:id="rId9"/>
              </a:rPr>
              <a:t>。</a:t>
            </a:r>
            <a:r>
              <a:rPr lang="zh-TW" altLang="zh-TW" sz="1800" dirty="0"/>
              <a:t> </a:t>
            </a: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3728" y="2204864"/>
            <a:ext cx="5184576" cy="2000256"/>
          </a:xfrm>
        </p:spPr>
        <p:txBody>
          <a:bodyPr>
            <a:normAutofit fontScale="90000"/>
          </a:bodyPr>
          <a:lstStyle/>
          <a:p>
            <a:r>
              <a:rPr lang="zh-TW" altLang="en-US" sz="8800" dirty="0" smtClean="0">
                <a:effectLst>
                  <a:reflection blurRad="6350" stA="50000" endA="300" endPos="50000" dist="29997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謝謝評審</a:t>
            </a:r>
            <a:r>
              <a:rPr lang="en-US" altLang="zh-TW" sz="8800" dirty="0" smtClean="0">
                <a:effectLst>
                  <a:reflection blurRad="6350" stA="50000" endA="300" endPos="50000" dist="29997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8800" dirty="0" smtClean="0">
                <a:effectLst>
                  <a:reflection blurRad="6350" stA="50000" endA="300" endPos="50000" dist="29997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8800" dirty="0">
                <a:effectLst>
                  <a:reflection blurRad="6350" stA="50000" endA="300" endPos="50000" dist="29997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敬請指教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question-mark-2110767_960_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500042"/>
            <a:ext cx="6603076" cy="4402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文字方塊 5"/>
          <p:cNvSpPr txBox="1"/>
          <p:nvPr/>
        </p:nvSpPr>
        <p:spPr>
          <a:xfrm>
            <a:off x="1357290" y="5715016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看到有趣的工作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2976" y="1643050"/>
            <a:ext cx="6791602" cy="34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/>
          <p:cNvSpPr txBox="1"/>
          <p:nvPr/>
        </p:nvSpPr>
        <p:spPr>
          <a:xfrm>
            <a:off x="5929322" y="5500702"/>
            <a:ext cx="2366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擷取自</a:t>
            </a:r>
            <a:r>
              <a:rPr lang="en-US" altLang="zh-TW" sz="1200" dirty="0" err="1" smtClean="0"/>
              <a:t>google</a:t>
            </a:r>
            <a:r>
              <a:rPr lang="zh-TW" altLang="en-US" sz="1200" dirty="0" smtClean="0"/>
              <a:t>瀏覽頁面</a:t>
            </a:r>
            <a:endParaRPr lang="zh-TW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研究目的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探討現有的職業類別。</a:t>
            </a:r>
          </a:p>
          <a:p>
            <a:pPr>
              <a:lnSpc>
                <a:spcPct val="150000"/>
              </a:lnSpc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調查國小學生對職業的看法。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探討未來職業的發展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3586162" cy="10668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研究架構圖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xmlns="" val="1227302595"/>
              </p:ext>
            </p:extLst>
          </p:nvPr>
        </p:nvGraphicFramePr>
        <p:xfrm>
          <a:off x="899592" y="1556792"/>
          <a:ext cx="742955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ZPSEee02\Desktop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14422"/>
            <a:ext cx="7792036" cy="47863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83568" y="273968"/>
            <a:ext cx="3586162" cy="10668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文獻分析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143636" y="6143644"/>
            <a:ext cx="2848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solidFill>
                  <a:schemeClr val="bg1"/>
                </a:solidFill>
              </a:rPr>
              <a:t>資料來源</a:t>
            </a:r>
            <a:r>
              <a:rPr lang="en-US" altLang="zh-TW" sz="1200" dirty="0" smtClean="0">
                <a:solidFill>
                  <a:schemeClr val="bg1"/>
                </a:solidFill>
              </a:rPr>
              <a:t>:</a:t>
            </a:r>
            <a:r>
              <a:rPr lang="zh-TW" altLang="en-US" sz="1200" dirty="0" smtClean="0">
                <a:solidFill>
                  <a:schemeClr val="bg1"/>
                </a:solidFill>
              </a:rPr>
              <a:t>擷取自國語日報電子網頁頁面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ZPSEee02\Desktop\未命名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8231392" cy="3867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5929322" y="5500702"/>
            <a:ext cx="2694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擷取自勞動部電子網頁頁面</a:t>
            </a:r>
            <a:endParaRPr lang="zh-TW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4333855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09623"/>
            <a:ext cx="4351389" cy="3984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" descr="C:\Users\CZPSEee02\Desktop\工作大未來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64088" y="1124744"/>
            <a:ext cx="3586517" cy="49130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文字方塊 5"/>
          <p:cNvSpPr txBox="1"/>
          <p:nvPr/>
        </p:nvSpPr>
        <p:spPr>
          <a:xfrm>
            <a:off x="500034" y="6429396"/>
            <a:ext cx="4128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擷取自</a:t>
            </a:r>
            <a:r>
              <a:rPr lang="en-US" altLang="zh-TW" sz="1200" dirty="0" smtClean="0"/>
              <a:t>104</a:t>
            </a:r>
            <a:r>
              <a:rPr lang="zh-TW" altLang="en-US" sz="1200" dirty="0" smtClean="0"/>
              <a:t>人力銀行及</a:t>
            </a:r>
            <a:r>
              <a:rPr lang="en-US" altLang="zh-TW" sz="1200" dirty="0" smtClean="0"/>
              <a:t>1111</a:t>
            </a:r>
            <a:r>
              <a:rPr lang="zh-TW" altLang="en-US" sz="1200" dirty="0" smtClean="0"/>
              <a:t>人力銀行電子網頁頁面</a:t>
            </a:r>
            <a:endParaRPr lang="zh-TW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ãæ°å·¥ä½å¤§æªä¾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420888"/>
            <a:ext cx="44644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D:\睿芃\圖\0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974" y="1052735"/>
            <a:ext cx="4120010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674" y="4848151"/>
            <a:ext cx="14319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427" y="5619075"/>
            <a:ext cx="14382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076056" y="5480723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400" dirty="0" smtClean="0"/>
              <a:t>學生</a:t>
            </a:r>
            <a:r>
              <a:rPr lang="zh-TW" altLang="zh-TW" sz="1400" dirty="0"/>
              <a:t>認為人需要工作的</a:t>
            </a:r>
            <a:r>
              <a:rPr lang="zh-TW" altLang="zh-TW" sz="1400" dirty="0" smtClean="0"/>
              <a:t>原因</a:t>
            </a:r>
            <a:r>
              <a:rPr lang="zh-TW" altLang="en-US" sz="1400" dirty="0" smtClean="0"/>
              <a:t>圖</a:t>
            </a:r>
            <a:endParaRPr lang="zh-TW" altLang="en-US" sz="1400" dirty="0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513235" y="160338"/>
            <a:ext cx="3586162" cy="10668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研究結果</a:t>
            </a:r>
            <a:endParaRPr lang="zh-TW" altLang="en-US" sz="4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07990" y="4069102"/>
            <a:ext cx="2777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400" dirty="0" smtClean="0"/>
              <a:t>學生</a:t>
            </a:r>
            <a:r>
              <a:rPr lang="zh-TW" altLang="zh-TW" sz="1400" dirty="0"/>
              <a:t>是否思考未來工作的</a:t>
            </a:r>
            <a:r>
              <a:rPr lang="zh-TW" altLang="zh-TW" sz="1400" dirty="0" smtClean="0"/>
              <a:t>原因</a:t>
            </a:r>
            <a:r>
              <a:rPr lang="zh-TW" altLang="en-US" sz="1400" dirty="0" smtClean="0"/>
              <a:t>圖</a:t>
            </a:r>
            <a:endParaRPr lang="zh-TW" alt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728</TotalTime>
  <Words>975</Words>
  <Application>Microsoft Office PowerPoint</Application>
  <PresentationFormat>如螢幕大小 (4:3)</PresentationFormat>
  <Paragraphs>108</Paragraphs>
  <Slides>16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都會</vt:lpstr>
      <vt:lpstr>「職」來「職」往－台灣國小學生對未來職業想法之探討 </vt:lpstr>
      <vt:lpstr>投影片 2</vt:lpstr>
      <vt:lpstr>投影片 3</vt:lpstr>
      <vt:lpstr>研究目的</vt:lpstr>
      <vt:lpstr>研究架構圖</vt:lpstr>
      <vt:lpstr>文獻分析</vt:lpstr>
      <vt:lpstr>投影片 7</vt:lpstr>
      <vt:lpstr>投影片 8</vt:lpstr>
      <vt:lpstr>研究結果</vt:lpstr>
      <vt:lpstr>投影片 10</vt:lpstr>
      <vt:lpstr>投影片 11</vt:lpstr>
      <vt:lpstr>投影片 12</vt:lpstr>
      <vt:lpstr>未來期許</vt:lpstr>
      <vt:lpstr>投影片 14</vt:lpstr>
      <vt:lpstr>引註資料</vt:lpstr>
      <vt:lpstr>謝謝評審 敬請指教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工作職業大探索</dc:title>
  <dc:creator>CZPSEee02</dc:creator>
  <cp:lastModifiedBy>USER</cp:lastModifiedBy>
  <cp:revision>70</cp:revision>
  <dcterms:created xsi:type="dcterms:W3CDTF">2017-09-27T00:58:51Z</dcterms:created>
  <dcterms:modified xsi:type="dcterms:W3CDTF">2018-11-01T03:42:28Z</dcterms:modified>
</cp:coreProperties>
</file>