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91" r:id="rId5"/>
    <p:sldId id="282" r:id="rId6"/>
    <p:sldId id="259" r:id="rId7"/>
    <p:sldId id="260" r:id="rId8"/>
    <p:sldId id="285" r:id="rId9"/>
    <p:sldId id="264" r:id="rId10"/>
    <p:sldId id="290" r:id="rId11"/>
    <p:sldId id="267" r:id="rId12"/>
    <p:sldId id="266" r:id="rId13"/>
    <p:sldId id="268" r:id="rId14"/>
    <p:sldId id="289" r:id="rId15"/>
    <p:sldId id="269" r:id="rId16"/>
    <p:sldId id="283" r:id="rId17"/>
    <p:sldId id="270" r:id="rId18"/>
    <p:sldId id="284" r:id="rId19"/>
    <p:sldId id="288" r:id="rId20"/>
    <p:sldId id="280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F1745-4A83-4C3D-909F-3162CB09195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EC956848-E579-414A-B317-B20B3E751EA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美麗人生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275296-4AA3-4AD9-9BD3-00E228248B9E}" type="parTrans" cxnId="{B6C8796C-D689-4029-B781-93AE6BE6E293}">
      <dgm:prSet/>
      <dgm:spPr/>
      <dgm:t>
        <a:bodyPr/>
        <a:lstStyle/>
        <a:p>
          <a:endParaRPr lang="zh-TW" altLang="en-US"/>
        </a:p>
      </dgm:t>
    </dgm:pt>
    <dgm:pt modelId="{36A261FE-9921-4E2C-8E67-ECA6D50C6EAA}" type="sibTrans" cxnId="{B6C8796C-D689-4029-B781-93AE6BE6E293}">
      <dgm:prSet/>
      <dgm:spPr/>
      <dgm:t>
        <a:bodyPr/>
        <a:lstStyle/>
        <a:p>
          <a:endParaRPr lang="zh-TW" altLang="en-US"/>
        </a:p>
      </dgm:t>
    </dgm:pt>
    <dgm:pt modelId="{CDD5F495-AF03-408A-9726-CEA40F26F15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關於敘利亞內戰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0B9879-19C5-4287-BDB8-FC42E0B0BCD7}" type="parTrans" cxnId="{F6EA16BE-119D-4675-93A7-34A4089C79F1}">
      <dgm:prSet/>
      <dgm:spPr/>
      <dgm:t>
        <a:bodyPr/>
        <a:lstStyle/>
        <a:p>
          <a:endParaRPr lang="zh-TW" altLang="en-US"/>
        </a:p>
      </dgm:t>
    </dgm:pt>
    <dgm:pt modelId="{0E6DECF3-091F-4F17-97F2-9416CCFEBE5C}" type="sibTrans" cxnId="{F6EA16BE-119D-4675-93A7-34A4089C79F1}">
      <dgm:prSet/>
      <dgm:spPr/>
      <dgm:t>
        <a:bodyPr/>
        <a:lstStyle/>
        <a:p>
          <a:endParaRPr lang="zh-TW" altLang="en-US"/>
        </a:p>
      </dgm:t>
    </dgm:pt>
    <dgm:pt modelId="{6EB38DD8-4BF6-4C35-8A78-E11A2D432C61}">
      <dgm:prSet phldrT="[文字]"/>
      <dgm:spPr/>
      <dgm:t>
        <a:bodyPr/>
        <a:lstStyle/>
        <a:p>
          <a:r>
            <a:rPr lang="zh-TW" altLang="en-US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難民的處境</a:t>
          </a:r>
          <a:endParaRPr lang="en-US" altLang="zh-TW" b="1" u="none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6F8607-F18B-445C-AE74-11CE009D0C01}" type="parTrans" cxnId="{996A393C-BAD8-4729-8819-2767500B34B2}">
      <dgm:prSet/>
      <dgm:spPr/>
      <dgm:t>
        <a:bodyPr/>
        <a:lstStyle/>
        <a:p>
          <a:endParaRPr lang="zh-TW" altLang="en-US"/>
        </a:p>
      </dgm:t>
    </dgm:pt>
    <dgm:pt modelId="{5C36BC2F-36D1-40E5-B61D-0867D1D71D7C}" type="sibTrans" cxnId="{996A393C-BAD8-4729-8819-2767500B34B2}">
      <dgm:prSet/>
      <dgm:spPr/>
      <dgm:t>
        <a:bodyPr/>
        <a:lstStyle/>
        <a:p>
          <a:endParaRPr lang="zh-TW" altLang="en-US"/>
        </a:p>
      </dgm:t>
    </dgm:pt>
    <dgm:pt modelId="{1E0EB79E-827A-40FA-9BAB-120EB917D642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國際如何救援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DA1EF-C3E8-4448-898E-ACEC40D5BEF0}" type="parTrans" cxnId="{EBD97249-322C-42E9-884E-5C985AE078DB}">
      <dgm:prSet/>
      <dgm:spPr/>
      <dgm:t>
        <a:bodyPr/>
        <a:lstStyle/>
        <a:p>
          <a:endParaRPr lang="zh-TW" altLang="en-US"/>
        </a:p>
      </dgm:t>
    </dgm:pt>
    <dgm:pt modelId="{62567FCE-4489-4A2C-BB5F-FDACEBC7DCA8}" type="sibTrans" cxnId="{EBD97249-322C-42E9-884E-5C985AE078DB}">
      <dgm:prSet/>
      <dgm:spPr/>
      <dgm:t>
        <a:bodyPr/>
        <a:lstStyle/>
        <a:p>
          <a:endParaRPr lang="zh-TW" altLang="en-US"/>
        </a:p>
      </dgm:t>
    </dgm:pt>
    <dgm:pt modelId="{32C11838-F366-4306-A97A-68F4D2A5B907}" type="pres">
      <dgm:prSet presAssocID="{151F1745-4A83-4C3D-909F-3162CB0919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51B3B1D-4E9E-4656-94E0-B72584AE0FC8}" type="pres">
      <dgm:prSet presAssocID="{EC956848-E579-414A-B317-B20B3E751EAA}" presName="hierRoot1" presStyleCnt="0">
        <dgm:presLayoutVars>
          <dgm:hierBranch val="init"/>
        </dgm:presLayoutVars>
      </dgm:prSet>
      <dgm:spPr/>
    </dgm:pt>
    <dgm:pt modelId="{8C831974-1EE4-4329-A9DD-3B2878ACBF3E}" type="pres">
      <dgm:prSet presAssocID="{EC956848-E579-414A-B317-B20B3E751EAA}" presName="rootComposite1" presStyleCnt="0"/>
      <dgm:spPr/>
    </dgm:pt>
    <dgm:pt modelId="{57B49FC5-EABB-4D6B-8A6B-5C6ACA55E62A}" type="pres">
      <dgm:prSet presAssocID="{EC956848-E579-414A-B317-B20B3E751EAA}" presName="rootText1" presStyleLbl="node0" presStyleIdx="0" presStyleCnt="1" custLinFactNeighborY="5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4CF49D1-B230-475F-9724-6929367FA003}" type="pres">
      <dgm:prSet presAssocID="{EC956848-E579-414A-B317-B20B3E751EA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E784013-CF94-47D5-B250-7E6BF0452B3E}" type="pres">
      <dgm:prSet presAssocID="{EC956848-E579-414A-B317-B20B3E751EAA}" presName="hierChild2" presStyleCnt="0"/>
      <dgm:spPr/>
    </dgm:pt>
    <dgm:pt modelId="{F0290F43-4F35-4ADC-9522-5BEB990834EF}" type="pres">
      <dgm:prSet presAssocID="{E10B9879-19C5-4287-BDB8-FC42E0B0BCD7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209EDB1F-909C-49B6-9061-034F47CDD55E}" type="pres">
      <dgm:prSet presAssocID="{CDD5F495-AF03-408A-9726-CEA40F26F154}" presName="hierRoot2" presStyleCnt="0">
        <dgm:presLayoutVars>
          <dgm:hierBranch val="init"/>
        </dgm:presLayoutVars>
      </dgm:prSet>
      <dgm:spPr/>
    </dgm:pt>
    <dgm:pt modelId="{1EEE2AA7-7B06-4B9A-8F25-E62EEDF98249}" type="pres">
      <dgm:prSet presAssocID="{CDD5F495-AF03-408A-9726-CEA40F26F154}" presName="rootComposite" presStyleCnt="0"/>
      <dgm:spPr/>
    </dgm:pt>
    <dgm:pt modelId="{63A042C7-A914-462D-9CC6-D049C5580105}" type="pres">
      <dgm:prSet presAssocID="{CDD5F495-AF03-408A-9726-CEA40F26F15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8267350-E479-40EE-AB41-5E6F3829C08C}" type="pres">
      <dgm:prSet presAssocID="{CDD5F495-AF03-408A-9726-CEA40F26F154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2E5643BB-1F2C-446E-B62F-19E5A7B82C32}" type="pres">
      <dgm:prSet presAssocID="{CDD5F495-AF03-408A-9726-CEA40F26F154}" presName="hierChild4" presStyleCnt="0"/>
      <dgm:spPr/>
    </dgm:pt>
    <dgm:pt modelId="{D4E1656A-AA95-4B2D-8F86-80CD3409F074}" type="pres">
      <dgm:prSet presAssocID="{CDD5F495-AF03-408A-9726-CEA40F26F154}" presName="hierChild5" presStyleCnt="0"/>
      <dgm:spPr/>
    </dgm:pt>
    <dgm:pt modelId="{62C8C223-F1FE-45B8-982C-1310E5AD0186}" type="pres">
      <dgm:prSet presAssocID="{586F8607-F18B-445C-AE74-11CE009D0C01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C3BA60FE-D9DF-43EA-AE98-E70FDFC3813A}" type="pres">
      <dgm:prSet presAssocID="{6EB38DD8-4BF6-4C35-8A78-E11A2D432C61}" presName="hierRoot2" presStyleCnt="0">
        <dgm:presLayoutVars>
          <dgm:hierBranch val="init"/>
        </dgm:presLayoutVars>
      </dgm:prSet>
      <dgm:spPr/>
    </dgm:pt>
    <dgm:pt modelId="{7F89604F-BD4B-4E85-9B79-5C63FBADCDAC}" type="pres">
      <dgm:prSet presAssocID="{6EB38DD8-4BF6-4C35-8A78-E11A2D432C61}" presName="rootComposite" presStyleCnt="0"/>
      <dgm:spPr/>
    </dgm:pt>
    <dgm:pt modelId="{E7D776F6-A0EA-4843-B3B4-7A70B4C0F729}" type="pres">
      <dgm:prSet presAssocID="{6EB38DD8-4BF6-4C35-8A78-E11A2D432C6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47B8D56-14CE-4905-BD70-CB63F3844C0B}" type="pres">
      <dgm:prSet presAssocID="{6EB38DD8-4BF6-4C35-8A78-E11A2D432C61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97B155E6-82AC-4825-B0B7-A267A00CDFA9}" type="pres">
      <dgm:prSet presAssocID="{6EB38DD8-4BF6-4C35-8A78-E11A2D432C61}" presName="hierChild4" presStyleCnt="0"/>
      <dgm:spPr/>
    </dgm:pt>
    <dgm:pt modelId="{12367EDE-8461-417C-B706-A9BF1526DF34}" type="pres">
      <dgm:prSet presAssocID="{6EB38DD8-4BF6-4C35-8A78-E11A2D432C61}" presName="hierChild5" presStyleCnt="0"/>
      <dgm:spPr/>
    </dgm:pt>
    <dgm:pt modelId="{04E4E21D-B7D1-4486-A24E-B6AC5E330405}" type="pres">
      <dgm:prSet presAssocID="{266DA1EF-C3E8-4448-898E-ACEC40D5BEF0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19D457E1-746F-4EEE-ADAD-CEDD3777C7A8}" type="pres">
      <dgm:prSet presAssocID="{1E0EB79E-827A-40FA-9BAB-120EB917D642}" presName="hierRoot2" presStyleCnt="0">
        <dgm:presLayoutVars>
          <dgm:hierBranch val="init"/>
        </dgm:presLayoutVars>
      </dgm:prSet>
      <dgm:spPr/>
    </dgm:pt>
    <dgm:pt modelId="{F7C2134B-5831-412F-848D-8CEA8AD49241}" type="pres">
      <dgm:prSet presAssocID="{1E0EB79E-827A-40FA-9BAB-120EB917D642}" presName="rootComposite" presStyleCnt="0"/>
      <dgm:spPr/>
    </dgm:pt>
    <dgm:pt modelId="{7259BA17-4861-470E-BB0D-283720F597D7}" type="pres">
      <dgm:prSet presAssocID="{1E0EB79E-827A-40FA-9BAB-120EB917D6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E1702F0-9DBD-478D-9D79-D7707E80B81B}" type="pres">
      <dgm:prSet presAssocID="{1E0EB79E-827A-40FA-9BAB-120EB917D642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60D2357A-BD17-484A-933A-431A7401A390}" type="pres">
      <dgm:prSet presAssocID="{1E0EB79E-827A-40FA-9BAB-120EB917D642}" presName="hierChild4" presStyleCnt="0"/>
      <dgm:spPr/>
    </dgm:pt>
    <dgm:pt modelId="{AAC9036E-8366-49DE-8E2E-EE072CEE6EAF}" type="pres">
      <dgm:prSet presAssocID="{1E0EB79E-827A-40FA-9BAB-120EB917D642}" presName="hierChild5" presStyleCnt="0"/>
      <dgm:spPr/>
    </dgm:pt>
    <dgm:pt modelId="{45AA4131-3FD0-4DC5-87B5-CA5E36FC6005}" type="pres">
      <dgm:prSet presAssocID="{EC956848-E579-414A-B317-B20B3E751EAA}" presName="hierChild3" presStyleCnt="0"/>
      <dgm:spPr/>
    </dgm:pt>
  </dgm:ptLst>
  <dgm:cxnLst>
    <dgm:cxn modelId="{08FC0208-1AFD-43DC-BDA7-B756F6F8C49B}" type="presOf" srcId="{586F8607-F18B-445C-AE74-11CE009D0C01}" destId="{62C8C223-F1FE-45B8-982C-1310E5AD0186}" srcOrd="0" destOrd="0" presId="urn:microsoft.com/office/officeart/2005/8/layout/orgChart1"/>
    <dgm:cxn modelId="{BDFE3C68-9A0B-4DBA-ADE7-C495FBF184B6}" type="presOf" srcId="{E10B9879-19C5-4287-BDB8-FC42E0B0BCD7}" destId="{F0290F43-4F35-4ADC-9522-5BEB990834EF}" srcOrd="0" destOrd="0" presId="urn:microsoft.com/office/officeart/2005/8/layout/orgChart1"/>
    <dgm:cxn modelId="{6674C595-7389-44B6-BFE0-1891A86C29B6}" type="presOf" srcId="{1E0EB79E-827A-40FA-9BAB-120EB917D642}" destId="{9E1702F0-9DBD-478D-9D79-D7707E80B81B}" srcOrd="1" destOrd="0" presId="urn:microsoft.com/office/officeart/2005/8/layout/orgChart1"/>
    <dgm:cxn modelId="{996A393C-BAD8-4729-8819-2767500B34B2}" srcId="{EC956848-E579-414A-B317-B20B3E751EAA}" destId="{6EB38DD8-4BF6-4C35-8A78-E11A2D432C61}" srcOrd="1" destOrd="0" parTransId="{586F8607-F18B-445C-AE74-11CE009D0C01}" sibTransId="{5C36BC2F-36D1-40E5-B61D-0867D1D71D7C}"/>
    <dgm:cxn modelId="{4F480C1F-D266-43DE-BEB9-7EF91B0B4F37}" type="presOf" srcId="{266DA1EF-C3E8-4448-898E-ACEC40D5BEF0}" destId="{04E4E21D-B7D1-4486-A24E-B6AC5E330405}" srcOrd="0" destOrd="0" presId="urn:microsoft.com/office/officeart/2005/8/layout/orgChart1"/>
    <dgm:cxn modelId="{56D33E19-7DD0-4556-AEA5-288E05FA8D64}" type="presOf" srcId="{1E0EB79E-827A-40FA-9BAB-120EB917D642}" destId="{7259BA17-4861-470E-BB0D-283720F597D7}" srcOrd="0" destOrd="0" presId="urn:microsoft.com/office/officeart/2005/8/layout/orgChart1"/>
    <dgm:cxn modelId="{904356D2-6E76-4ED5-8547-5A4B38D7F728}" type="presOf" srcId="{151F1745-4A83-4C3D-909F-3162CB09195F}" destId="{32C11838-F366-4306-A97A-68F4D2A5B907}" srcOrd="0" destOrd="0" presId="urn:microsoft.com/office/officeart/2005/8/layout/orgChart1"/>
    <dgm:cxn modelId="{F6EA16BE-119D-4675-93A7-34A4089C79F1}" srcId="{EC956848-E579-414A-B317-B20B3E751EAA}" destId="{CDD5F495-AF03-408A-9726-CEA40F26F154}" srcOrd="0" destOrd="0" parTransId="{E10B9879-19C5-4287-BDB8-FC42E0B0BCD7}" sibTransId="{0E6DECF3-091F-4F17-97F2-9416CCFEBE5C}"/>
    <dgm:cxn modelId="{715B2B54-AE54-4216-B7C0-09EB8E11D40F}" type="presOf" srcId="{CDD5F495-AF03-408A-9726-CEA40F26F154}" destId="{63A042C7-A914-462D-9CC6-D049C5580105}" srcOrd="0" destOrd="0" presId="urn:microsoft.com/office/officeart/2005/8/layout/orgChart1"/>
    <dgm:cxn modelId="{35A6F7EE-0354-4C19-A9ED-2EFA5152CECD}" type="presOf" srcId="{CDD5F495-AF03-408A-9726-CEA40F26F154}" destId="{C8267350-E479-40EE-AB41-5E6F3829C08C}" srcOrd="1" destOrd="0" presId="urn:microsoft.com/office/officeart/2005/8/layout/orgChart1"/>
    <dgm:cxn modelId="{B6C8796C-D689-4029-B781-93AE6BE6E293}" srcId="{151F1745-4A83-4C3D-909F-3162CB09195F}" destId="{EC956848-E579-414A-B317-B20B3E751EAA}" srcOrd="0" destOrd="0" parTransId="{1F275296-4AA3-4AD9-9BD3-00E228248B9E}" sibTransId="{36A261FE-9921-4E2C-8E67-ECA6D50C6EAA}"/>
    <dgm:cxn modelId="{CEB8F0AE-5C9C-46AF-B91E-A25A616EC69E}" type="presOf" srcId="{EC956848-E579-414A-B317-B20B3E751EAA}" destId="{57B49FC5-EABB-4D6B-8A6B-5C6ACA55E62A}" srcOrd="0" destOrd="0" presId="urn:microsoft.com/office/officeart/2005/8/layout/orgChart1"/>
    <dgm:cxn modelId="{10236D6D-A11A-446E-8E3B-2C2D48BCA240}" type="presOf" srcId="{6EB38DD8-4BF6-4C35-8A78-E11A2D432C61}" destId="{E7D776F6-A0EA-4843-B3B4-7A70B4C0F729}" srcOrd="0" destOrd="0" presId="urn:microsoft.com/office/officeart/2005/8/layout/orgChart1"/>
    <dgm:cxn modelId="{AF0310FB-EEE6-451A-BBB7-927E1EBEE34F}" type="presOf" srcId="{6EB38DD8-4BF6-4C35-8A78-E11A2D432C61}" destId="{447B8D56-14CE-4905-BD70-CB63F3844C0B}" srcOrd="1" destOrd="0" presId="urn:microsoft.com/office/officeart/2005/8/layout/orgChart1"/>
    <dgm:cxn modelId="{EBD97249-322C-42E9-884E-5C985AE078DB}" srcId="{EC956848-E579-414A-B317-B20B3E751EAA}" destId="{1E0EB79E-827A-40FA-9BAB-120EB917D642}" srcOrd="2" destOrd="0" parTransId="{266DA1EF-C3E8-4448-898E-ACEC40D5BEF0}" sibTransId="{62567FCE-4489-4A2C-BB5F-FDACEBC7DCA8}"/>
    <dgm:cxn modelId="{C2E2C9E8-2B79-40BD-BB51-35AC53B3DBB4}" type="presOf" srcId="{EC956848-E579-414A-B317-B20B3E751EAA}" destId="{74CF49D1-B230-475F-9724-6929367FA003}" srcOrd="1" destOrd="0" presId="urn:microsoft.com/office/officeart/2005/8/layout/orgChart1"/>
    <dgm:cxn modelId="{57B1E1F5-D6A7-4979-84BC-D7261DC029E4}" type="presParOf" srcId="{32C11838-F366-4306-A97A-68F4D2A5B907}" destId="{451B3B1D-4E9E-4656-94E0-B72584AE0FC8}" srcOrd="0" destOrd="0" presId="urn:microsoft.com/office/officeart/2005/8/layout/orgChart1"/>
    <dgm:cxn modelId="{0195C64A-CF00-4CA9-A17D-AFB3669936B4}" type="presParOf" srcId="{451B3B1D-4E9E-4656-94E0-B72584AE0FC8}" destId="{8C831974-1EE4-4329-A9DD-3B2878ACBF3E}" srcOrd="0" destOrd="0" presId="urn:microsoft.com/office/officeart/2005/8/layout/orgChart1"/>
    <dgm:cxn modelId="{5C81518E-B85D-4422-90F2-07F5BC1A9813}" type="presParOf" srcId="{8C831974-1EE4-4329-A9DD-3B2878ACBF3E}" destId="{57B49FC5-EABB-4D6B-8A6B-5C6ACA55E62A}" srcOrd="0" destOrd="0" presId="urn:microsoft.com/office/officeart/2005/8/layout/orgChart1"/>
    <dgm:cxn modelId="{7EBDCB4C-2AF8-4CA1-A273-2E6E20AEA0E3}" type="presParOf" srcId="{8C831974-1EE4-4329-A9DD-3B2878ACBF3E}" destId="{74CF49D1-B230-475F-9724-6929367FA003}" srcOrd="1" destOrd="0" presId="urn:microsoft.com/office/officeart/2005/8/layout/orgChart1"/>
    <dgm:cxn modelId="{B695018E-C02C-4DE3-93DE-8F543ACCA8CE}" type="presParOf" srcId="{451B3B1D-4E9E-4656-94E0-B72584AE0FC8}" destId="{8E784013-CF94-47D5-B250-7E6BF0452B3E}" srcOrd="1" destOrd="0" presId="urn:microsoft.com/office/officeart/2005/8/layout/orgChart1"/>
    <dgm:cxn modelId="{A7A67389-4E27-42A9-B750-E119B09EF150}" type="presParOf" srcId="{8E784013-CF94-47D5-B250-7E6BF0452B3E}" destId="{F0290F43-4F35-4ADC-9522-5BEB990834EF}" srcOrd="0" destOrd="0" presId="urn:microsoft.com/office/officeart/2005/8/layout/orgChart1"/>
    <dgm:cxn modelId="{28BBE733-BF96-4661-A1F6-247E133FFD1A}" type="presParOf" srcId="{8E784013-CF94-47D5-B250-7E6BF0452B3E}" destId="{209EDB1F-909C-49B6-9061-034F47CDD55E}" srcOrd="1" destOrd="0" presId="urn:microsoft.com/office/officeart/2005/8/layout/orgChart1"/>
    <dgm:cxn modelId="{A68EF6AF-E7B8-4B49-9860-45C36C126F9B}" type="presParOf" srcId="{209EDB1F-909C-49B6-9061-034F47CDD55E}" destId="{1EEE2AA7-7B06-4B9A-8F25-E62EEDF98249}" srcOrd="0" destOrd="0" presId="urn:microsoft.com/office/officeart/2005/8/layout/orgChart1"/>
    <dgm:cxn modelId="{B844E5B0-F6BE-4438-BA37-3D4367A920C5}" type="presParOf" srcId="{1EEE2AA7-7B06-4B9A-8F25-E62EEDF98249}" destId="{63A042C7-A914-462D-9CC6-D049C5580105}" srcOrd="0" destOrd="0" presId="urn:microsoft.com/office/officeart/2005/8/layout/orgChart1"/>
    <dgm:cxn modelId="{B8609E26-EC06-4E51-9721-5CC8CF650D38}" type="presParOf" srcId="{1EEE2AA7-7B06-4B9A-8F25-E62EEDF98249}" destId="{C8267350-E479-40EE-AB41-5E6F3829C08C}" srcOrd="1" destOrd="0" presId="urn:microsoft.com/office/officeart/2005/8/layout/orgChart1"/>
    <dgm:cxn modelId="{691E4F41-BC4B-4966-9BEE-A872A59E5229}" type="presParOf" srcId="{209EDB1F-909C-49B6-9061-034F47CDD55E}" destId="{2E5643BB-1F2C-446E-B62F-19E5A7B82C32}" srcOrd="1" destOrd="0" presId="urn:microsoft.com/office/officeart/2005/8/layout/orgChart1"/>
    <dgm:cxn modelId="{69097FC5-D556-474C-93C1-0C74EFF0752F}" type="presParOf" srcId="{209EDB1F-909C-49B6-9061-034F47CDD55E}" destId="{D4E1656A-AA95-4B2D-8F86-80CD3409F074}" srcOrd="2" destOrd="0" presId="urn:microsoft.com/office/officeart/2005/8/layout/orgChart1"/>
    <dgm:cxn modelId="{22FCDC0D-E905-4EEE-9A91-0614E5DF2E47}" type="presParOf" srcId="{8E784013-CF94-47D5-B250-7E6BF0452B3E}" destId="{62C8C223-F1FE-45B8-982C-1310E5AD0186}" srcOrd="2" destOrd="0" presId="urn:microsoft.com/office/officeart/2005/8/layout/orgChart1"/>
    <dgm:cxn modelId="{ACAD1875-D0C3-4273-9BA1-58E4107BA367}" type="presParOf" srcId="{8E784013-CF94-47D5-B250-7E6BF0452B3E}" destId="{C3BA60FE-D9DF-43EA-AE98-E70FDFC3813A}" srcOrd="3" destOrd="0" presId="urn:microsoft.com/office/officeart/2005/8/layout/orgChart1"/>
    <dgm:cxn modelId="{B92E1B67-93D3-409D-960E-7579CB285D4C}" type="presParOf" srcId="{C3BA60FE-D9DF-43EA-AE98-E70FDFC3813A}" destId="{7F89604F-BD4B-4E85-9B79-5C63FBADCDAC}" srcOrd="0" destOrd="0" presId="urn:microsoft.com/office/officeart/2005/8/layout/orgChart1"/>
    <dgm:cxn modelId="{4799AE27-BCC7-4D40-ACDA-5A3C93BFEBDA}" type="presParOf" srcId="{7F89604F-BD4B-4E85-9B79-5C63FBADCDAC}" destId="{E7D776F6-A0EA-4843-B3B4-7A70B4C0F729}" srcOrd="0" destOrd="0" presId="urn:microsoft.com/office/officeart/2005/8/layout/orgChart1"/>
    <dgm:cxn modelId="{C1E778C8-3B83-41A9-8088-9F7DF8F9C7DA}" type="presParOf" srcId="{7F89604F-BD4B-4E85-9B79-5C63FBADCDAC}" destId="{447B8D56-14CE-4905-BD70-CB63F3844C0B}" srcOrd="1" destOrd="0" presId="urn:microsoft.com/office/officeart/2005/8/layout/orgChart1"/>
    <dgm:cxn modelId="{45E0100B-2E7B-4E5A-8283-E9AD4FB8CA17}" type="presParOf" srcId="{C3BA60FE-D9DF-43EA-AE98-E70FDFC3813A}" destId="{97B155E6-82AC-4825-B0B7-A267A00CDFA9}" srcOrd="1" destOrd="0" presId="urn:microsoft.com/office/officeart/2005/8/layout/orgChart1"/>
    <dgm:cxn modelId="{BAAB651C-2050-4F77-A2CD-866884777317}" type="presParOf" srcId="{C3BA60FE-D9DF-43EA-AE98-E70FDFC3813A}" destId="{12367EDE-8461-417C-B706-A9BF1526DF34}" srcOrd="2" destOrd="0" presId="urn:microsoft.com/office/officeart/2005/8/layout/orgChart1"/>
    <dgm:cxn modelId="{A8C1A527-7DCC-4F00-BDDA-AC0CC77EF42C}" type="presParOf" srcId="{8E784013-CF94-47D5-B250-7E6BF0452B3E}" destId="{04E4E21D-B7D1-4486-A24E-B6AC5E330405}" srcOrd="4" destOrd="0" presId="urn:microsoft.com/office/officeart/2005/8/layout/orgChart1"/>
    <dgm:cxn modelId="{76AA06B9-69F2-4918-844A-3245BF47D6B3}" type="presParOf" srcId="{8E784013-CF94-47D5-B250-7E6BF0452B3E}" destId="{19D457E1-746F-4EEE-ADAD-CEDD3777C7A8}" srcOrd="5" destOrd="0" presId="urn:microsoft.com/office/officeart/2005/8/layout/orgChart1"/>
    <dgm:cxn modelId="{3DBFE3C7-E2B4-4ED1-99D6-D5B6CC69C550}" type="presParOf" srcId="{19D457E1-746F-4EEE-ADAD-CEDD3777C7A8}" destId="{F7C2134B-5831-412F-848D-8CEA8AD49241}" srcOrd="0" destOrd="0" presId="urn:microsoft.com/office/officeart/2005/8/layout/orgChart1"/>
    <dgm:cxn modelId="{BECB70DA-A338-4C2E-A2E8-92334AEE94A8}" type="presParOf" srcId="{F7C2134B-5831-412F-848D-8CEA8AD49241}" destId="{7259BA17-4861-470E-BB0D-283720F597D7}" srcOrd="0" destOrd="0" presId="urn:microsoft.com/office/officeart/2005/8/layout/orgChart1"/>
    <dgm:cxn modelId="{894A857E-7CF5-41E2-ADFC-B4DE9F5E1964}" type="presParOf" srcId="{F7C2134B-5831-412F-848D-8CEA8AD49241}" destId="{9E1702F0-9DBD-478D-9D79-D7707E80B81B}" srcOrd="1" destOrd="0" presId="urn:microsoft.com/office/officeart/2005/8/layout/orgChart1"/>
    <dgm:cxn modelId="{7845B51E-D2CC-429D-BC9F-F9E4E82B9A7F}" type="presParOf" srcId="{19D457E1-746F-4EEE-ADAD-CEDD3777C7A8}" destId="{60D2357A-BD17-484A-933A-431A7401A390}" srcOrd="1" destOrd="0" presId="urn:microsoft.com/office/officeart/2005/8/layout/orgChart1"/>
    <dgm:cxn modelId="{16622F60-6837-4084-B164-301B1F25228B}" type="presParOf" srcId="{19D457E1-746F-4EEE-ADAD-CEDD3777C7A8}" destId="{AAC9036E-8366-49DE-8E2E-EE072CEE6EAF}" srcOrd="2" destOrd="0" presId="urn:microsoft.com/office/officeart/2005/8/layout/orgChart1"/>
    <dgm:cxn modelId="{49780B1F-80E4-4CC6-86C7-D350E5726D00}" type="presParOf" srcId="{451B3B1D-4E9E-4656-94E0-B72584AE0FC8}" destId="{45AA4131-3FD0-4DC5-87B5-CA5E36FC60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B35A9-C22B-45C3-B8E7-9D5484D883A9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4F7B3A51-123A-4F2A-9CC5-D87142B53480}">
      <dgm:prSet/>
      <dgm:spPr/>
      <dgm:t>
        <a:bodyPr/>
        <a:lstStyle/>
        <a:p>
          <a:r>
            <a:rPr lang="zh-TW" altLang="en-US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決定研究主題</a:t>
          </a:r>
          <a:endParaRPr lang="en-US" altLang="zh-TW" b="1" dirty="0" smtClean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6F409-30DD-44FE-8AD2-1B6E247D2155}" type="parTrans" cxnId="{EFBA253B-BEF5-4CB0-AB46-F2E8E159E7FD}">
      <dgm:prSet/>
      <dgm:spPr/>
      <dgm:t>
        <a:bodyPr/>
        <a:lstStyle/>
        <a:p>
          <a:endParaRPr lang="zh-TW" altLang="en-US"/>
        </a:p>
      </dgm:t>
    </dgm:pt>
    <dgm:pt modelId="{5387D2ED-3955-4D5A-BEC8-A7B29E47B2FB}" type="sibTrans" cxnId="{EFBA253B-BEF5-4CB0-AB46-F2E8E159E7FD}">
      <dgm:prSet/>
      <dgm:spPr/>
      <dgm:t>
        <a:bodyPr/>
        <a:lstStyle/>
        <a:p>
          <a:endParaRPr lang="zh-TW" altLang="en-US"/>
        </a:p>
      </dgm:t>
    </dgm:pt>
    <dgm:pt modelId="{7233A7A1-94FC-4954-8B29-5E66BD51C185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討論研究重點</a:t>
          </a:r>
          <a:endParaRPr lang="en-US" altLang="zh-TW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765DD-CD6B-4695-9DF5-EE9AF43B2D95}" type="parTrans" cxnId="{5DA3232A-0B08-4737-81D5-167A668FE209}">
      <dgm:prSet/>
      <dgm:spPr/>
      <dgm:t>
        <a:bodyPr/>
        <a:lstStyle/>
        <a:p>
          <a:endParaRPr lang="zh-TW" altLang="en-US"/>
        </a:p>
      </dgm:t>
    </dgm:pt>
    <dgm:pt modelId="{94359F01-CE93-41EC-A319-5BD8E3997C57}" type="sibTrans" cxnId="{5DA3232A-0B08-4737-81D5-167A668FE209}">
      <dgm:prSet/>
      <dgm:spPr/>
      <dgm:t>
        <a:bodyPr/>
        <a:lstStyle/>
        <a:p>
          <a:endParaRPr lang="zh-TW" altLang="en-US"/>
        </a:p>
      </dgm:t>
    </dgm:pt>
    <dgm:pt modelId="{B3785E45-E4C4-4DFC-AC9B-54DFDCE1E217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參考文獻資料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70B2A-6162-4CF9-9C68-42EFB42187C3}" type="parTrans" cxnId="{200D9505-62D3-4975-8F2A-4206BB806172}">
      <dgm:prSet/>
      <dgm:spPr/>
      <dgm:t>
        <a:bodyPr/>
        <a:lstStyle/>
        <a:p>
          <a:endParaRPr lang="zh-TW" altLang="en-US"/>
        </a:p>
      </dgm:t>
    </dgm:pt>
    <dgm:pt modelId="{BCE70D53-4CD1-4798-967C-FF8C7D4889F5}" type="sibTrans" cxnId="{200D9505-62D3-4975-8F2A-4206BB806172}">
      <dgm:prSet/>
      <dgm:spPr/>
      <dgm:t>
        <a:bodyPr/>
        <a:lstStyle/>
        <a:p>
          <a:endParaRPr lang="zh-TW" altLang="en-US"/>
        </a:p>
      </dgm:t>
    </dgm:pt>
    <dgm:pt modelId="{C029A43C-D44C-4FFD-A9B2-B50576DF57EA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彙整資料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D46B11-4507-4D4C-A212-23C239BDDA14}" type="parTrans" cxnId="{198D9B40-F1FF-4D4C-A051-9212749C77A0}">
      <dgm:prSet/>
      <dgm:spPr/>
      <dgm:t>
        <a:bodyPr/>
        <a:lstStyle/>
        <a:p>
          <a:endParaRPr lang="zh-TW" altLang="en-US"/>
        </a:p>
      </dgm:t>
    </dgm:pt>
    <dgm:pt modelId="{4A3E5681-4EFD-40CC-A18B-C91861603BE6}" type="sibTrans" cxnId="{198D9B40-F1FF-4D4C-A051-9212749C77A0}">
      <dgm:prSet/>
      <dgm:spPr/>
      <dgm:t>
        <a:bodyPr/>
        <a:lstStyle/>
        <a:p>
          <a:endParaRPr lang="zh-TW" altLang="en-US"/>
        </a:p>
      </dgm:t>
    </dgm:pt>
    <dgm:pt modelId="{F14C388C-D0BC-41CD-AA8E-A5D3E4F0554F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討論結果</a:t>
          </a:r>
          <a:endParaRPr lang="en-US" altLang="zh-TW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FFD32C-4AB7-4C1E-BBC8-5E0054CD15EE}" type="parTrans" cxnId="{244D31D5-B61B-4154-98D1-E62185D78E59}">
      <dgm:prSet/>
      <dgm:spPr/>
      <dgm:t>
        <a:bodyPr/>
        <a:lstStyle/>
        <a:p>
          <a:endParaRPr lang="zh-TW" altLang="en-US"/>
        </a:p>
      </dgm:t>
    </dgm:pt>
    <dgm:pt modelId="{0A2C2454-E11A-4F5A-91C4-1544D1DCED1A}" type="sibTrans" cxnId="{244D31D5-B61B-4154-98D1-E62185D78E59}">
      <dgm:prSet/>
      <dgm:spPr/>
      <dgm:t>
        <a:bodyPr/>
        <a:lstStyle/>
        <a:p>
          <a:endParaRPr lang="zh-TW" altLang="en-US"/>
        </a:p>
      </dgm:t>
    </dgm:pt>
    <dgm:pt modelId="{89D40D43-0D2D-446D-A27E-73430C671472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製作簡報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0FBE85-C4E7-4996-9E3B-76FC8F4E5A9E}" type="parTrans" cxnId="{1BC4DF79-009F-4EB3-A0ED-DDB4E26D61EE}">
      <dgm:prSet/>
      <dgm:spPr/>
      <dgm:t>
        <a:bodyPr/>
        <a:lstStyle/>
        <a:p>
          <a:endParaRPr lang="zh-TW" altLang="en-US"/>
        </a:p>
      </dgm:t>
    </dgm:pt>
    <dgm:pt modelId="{5185F5E3-C430-4281-A567-C8112DDECB8D}" type="sibTrans" cxnId="{1BC4DF79-009F-4EB3-A0ED-DDB4E26D61EE}">
      <dgm:prSet/>
      <dgm:spPr/>
      <dgm:t>
        <a:bodyPr/>
        <a:lstStyle/>
        <a:p>
          <a:endParaRPr lang="zh-TW" altLang="en-US"/>
        </a:p>
      </dgm:t>
    </dgm:pt>
    <dgm:pt modelId="{CD16A107-B3EA-43FF-A48D-AFC709CEA168}" type="pres">
      <dgm:prSet presAssocID="{810B35A9-C22B-45C3-B8E7-9D5484D883A9}" presName="CompostProcess" presStyleCnt="0">
        <dgm:presLayoutVars>
          <dgm:dir/>
          <dgm:resizeHandles val="exact"/>
        </dgm:presLayoutVars>
      </dgm:prSet>
      <dgm:spPr/>
    </dgm:pt>
    <dgm:pt modelId="{A8164445-0B05-416E-9C85-E78E0951F0F4}" type="pres">
      <dgm:prSet presAssocID="{810B35A9-C22B-45C3-B8E7-9D5484D883A9}" presName="arrow" presStyleLbl="bgShp" presStyleIdx="0" presStyleCnt="1"/>
      <dgm:spPr/>
    </dgm:pt>
    <dgm:pt modelId="{0231D956-7FDE-4343-AC95-8E8DB5DA51C4}" type="pres">
      <dgm:prSet presAssocID="{810B35A9-C22B-45C3-B8E7-9D5484D883A9}" presName="linearProcess" presStyleCnt="0"/>
      <dgm:spPr/>
    </dgm:pt>
    <dgm:pt modelId="{75B02B6A-0526-4120-A101-DBF8F5A8A4FC}" type="pres">
      <dgm:prSet presAssocID="{4F7B3A51-123A-4F2A-9CC5-D87142B5348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1BFDCA-0145-4F93-B91E-284DACA365C0}" type="pres">
      <dgm:prSet presAssocID="{5387D2ED-3955-4D5A-BEC8-A7B29E47B2FB}" presName="sibTrans" presStyleCnt="0"/>
      <dgm:spPr/>
    </dgm:pt>
    <dgm:pt modelId="{5D883DD4-505C-42D2-900F-E0C3833EB588}" type="pres">
      <dgm:prSet presAssocID="{7233A7A1-94FC-4954-8B29-5E66BD51C185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1992F8-24B4-4CB3-9DEA-855C3100ECEA}" type="pres">
      <dgm:prSet presAssocID="{94359F01-CE93-41EC-A319-5BD8E3997C57}" presName="sibTrans" presStyleCnt="0"/>
      <dgm:spPr/>
    </dgm:pt>
    <dgm:pt modelId="{FFED0CE4-466A-45E9-B111-6235212AE173}" type="pres">
      <dgm:prSet presAssocID="{B3785E45-E4C4-4DFC-AC9B-54DFDCE1E21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0B2E9C-D59E-4BAE-8439-0DD9D9AEB805}" type="pres">
      <dgm:prSet presAssocID="{BCE70D53-4CD1-4798-967C-FF8C7D4889F5}" presName="sibTrans" presStyleCnt="0"/>
      <dgm:spPr/>
    </dgm:pt>
    <dgm:pt modelId="{766E9218-6A75-4B8C-B76E-3CE8D7450A67}" type="pres">
      <dgm:prSet presAssocID="{C029A43C-D44C-4FFD-A9B2-B50576DF57E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74C42B-9601-4A2D-AE07-598D8B589B1E}" type="pres">
      <dgm:prSet presAssocID="{4A3E5681-4EFD-40CC-A18B-C91861603BE6}" presName="sibTrans" presStyleCnt="0"/>
      <dgm:spPr/>
    </dgm:pt>
    <dgm:pt modelId="{5C485B80-1FE8-4AB1-B600-B56983BB216E}" type="pres">
      <dgm:prSet presAssocID="{F14C388C-D0BC-41CD-AA8E-A5D3E4F0554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49CE8-B270-4052-BE4B-28172DEE7CDC}" type="pres">
      <dgm:prSet presAssocID="{0A2C2454-E11A-4F5A-91C4-1544D1DCED1A}" presName="sibTrans" presStyleCnt="0"/>
      <dgm:spPr/>
    </dgm:pt>
    <dgm:pt modelId="{1EB09CED-4163-48AE-A2BE-65DC8EC9AB23}" type="pres">
      <dgm:prSet presAssocID="{89D40D43-0D2D-446D-A27E-73430C671472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D283CD-BE4D-4389-82E8-ECE5C60515D5}" type="presOf" srcId="{B3785E45-E4C4-4DFC-AC9B-54DFDCE1E217}" destId="{FFED0CE4-466A-45E9-B111-6235212AE173}" srcOrd="0" destOrd="0" presId="urn:microsoft.com/office/officeart/2005/8/layout/hProcess9"/>
    <dgm:cxn modelId="{244D31D5-B61B-4154-98D1-E62185D78E59}" srcId="{810B35A9-C22B-45C3-B8E7-9D5484D883A9}" destId="{F14C388C-D0BC-41CD-AA8E-A5D3E4F0554F}" srcOrd="4" destOrd="0" parTransId="{D8FFD32C-4AB7-4C1E-BBC8-5E0054CD15EE}" sibTransId="{0A2C2454-E11A-4F5A-91C4-1544D1DCED1A}"/>
    <dgm:cxn modelId="{14C4E2AA-4B2B-4461-A28A-3784BB4BAF12}" type="presOf" srcId="{C029A43C-D44C-4FFD-A9B2-B50576DF57EA}" destId="{766E9218-6A75-4B8C-B76E-3CE8D7450A67}" srcOrd="0" destOrd="0" presId="urn:microsoft.com/office/officeart/2005/8/layout/hProcess9"/>
    <dgm:cxn modelId="{D879D453-DC08-4C20-9D89-7379BD2C31F0}" type="presOf" srcId="{89D40D43-0D2D-446D-A27E-73430C671472}" destId="{1EB09CED-4163-48AE-A2BE-65DC8EC9AB23}" srcOrd="0" destOrd="0" presId="urn:microsoft.com/office/officeart/2005/8/layout/hProcess9"/>
    <dgm:cxn modelId="{198D9B40-F1FF-4D4C-A051-9212749C77A0}" srcId="{810B35A9-C22B-45C3-B8E7-9D5484D883A9}" destId="{C029A43C-D44C-4FFD-A9B2-B50576DF57EA}" srcOrd="3" destOrd="0" parTransId="{9FD46B11-4507-4D4C-A212-23C239BDDA14}" sibTransId="{4A3E5681-4EFD-40CC-A18B-C91861603BE6}"/>
    <dgm:cxn modelId="{200D9505-62D3-4975-8F2A-4206BB806172}" srcId="{810B35A9-C22B-45C3-B8E7-9D5484D883A9}" destId="{B3785E45-E4C4-4DFC-AC9B-54DFDCE1E217}" srcOrd="2" destOrd="0" parTransId="{43070B2A-6162-4CF9-9C68-42EFB42187C3}" sibTransId="{BCE70D53-4CD1-4798-967C-FF8C7D4889F5}"/>
    <dgm:cxn modelId="{1BC4DF79-009F-4EB3-A0ED-DDB4E26D61EE}" srcId="{810B35A9-C22B-45C3-B8E7-9D5484D883A9}" destId="{89D40D43-0D2D-446D-A27E-73430C671472}" srcOrd="5" destOrd="0" parTransId="{510FBE85-C4E7-4996-9E3B-76FC8F4E5A9E}" sibTransId="{5185F5E3-C430-4281-A567-C8112DDECB8D}"/>
    <dgm:cxn modelId="{53F3465C-6745-4DFD-B683-0E5813937BB5}" type="presOf" srcId="{F14C388C-D0BC-41CD-AA8E-A5D3E4F0554F}" destId="{5C485B80-1FE8-4AB1-B600-B56983BB216E}" srcOrd="0" destOrd="0" presId="urn:microsoft.com/office/officeart/2005/8/layout/hProcess9"/>
    <dgm:cxn modelId="{21749A4A-40DA-412B-A9E4-A799BE38E093}" type="presOf" srcId="{4F7B3A51-123A-4F2A-9CC5-D87142B53480}" destId="{75B02B6A-0526-4120-A101-DBF8F5A8A4FC}" srcOrd="0" destOrd="0" presId="urn:microsoft.com/office/officeart/2005/8/layout/hProcess9"/>
    <dgm:cxn modelId="{4D5923C6-9ECD-43A8-963A-0178C246BCC9}" type="presOf" srcId="{7233A7A1-94FC-4954-8B29-5E66BD51C185}" destId="{5D883DD4-505C-42D2-900F-E0C3833EB588}" srcOrd="0" destOrd="0" presId="urn:microsoft.com/office/officeart/2005/8/layout/hProcess9"/>
    <dgm:cxn modelId="{EFBA253B-BEF5-4CB0-AB46-F2E8E159E7FD}" srcId="{810B35A9-C22B-45C3-B8E7-9D5484D883A9}" destId="{4F7B3A51-123A-4F2A-9CC5-D87142B53480}" srcOrd="0" destOrd="0" parTransId="{F156F409-30DD-44FE-8AD2-1B6E247D2155}" sibTransId="{5387D2ED-3955-4D5A-BEC8-A7B29E47B2FB}"/>
    <dgm:cxn modelId="{5DA3232A-0B08-4737-81D5-167A668FE209}" srcId="{810B35A9-C22B-45C3-B8E7-9D5484D883A9}" destId="{7233A7A1-94FC-4954-8B29-5E66BD51C185}" srcOrd="1" destOrd="0" parTransId="{B0A765DD-CD6B-4695-9DF5-EE9AF43B2D95}" sibTransId="{94359F01-CE93-41EC-A319-5BD8E3997C57}"/>
    <dgm:cxn modelId="{73CB2E47-9976-4379-A682-E3590E90A2CF}" type="presOf" srcId="{810B35A9-C22B-45C3-B8E7-9D5484D883A9}" destId="{CD16A107-B3EA-43FF-A48D-AFC709CEA168}" srcOrd="0" destOrd="0" presId="urn:microsoft.com/office/officeart/2005/8/layout/hProcess9"/>
    <dgm:cxn modelId="{7706E1D5-DCD1-4119-99B9-97F22DFC53B8}" type="presParOf" srcId="{CD16A107-B3EA-43FF-A48D-AFC709CEA168}" destId="{A8164445-0B05-416E-9C85-E78E0951F0F4}" srcOrd="0" destOrd="0" presId="urn:microsoft.com/office/officeart/2005/8/layout/hProcess9"/>
    <dgm:cxn modelId="{9B862D81-D783-4BFA-9EF2-512BF2415501}" type="presParOf" srcId="{CD16A107-B3EA-43FF-A48D-AFC709CEA168}" destId="{0231D956-7FDE-4343-AC95-8E8DB5DA51C4}" srcOrd="1" destOrd="0" presId="urn:microsoft.com/office/officeart/2005/8/layout/hProcess9"/>
    <dgm:cxn modelId="{E29CDE8E-6D46-4966-B141-95FA82FB3A56}" type="presParOf" srcId="{0231D956-7FDE-4343-AC95-8E8DB5DA51C4}" destId="{75B02B6A-0526-4120-A101-DBF8F5A8A4FC}" srcOrd="0" destOrd="0" presId="urn:microsoft.com/office/officeart/2005/8/layout/hProcess9"/>
    <dgm:cxn modelId="{5A7AD709-15D1-46C2-A531-32BAE49465AA}" type="presParOf" srcId="{0231D956-7FDE-4343-AC95-8E8DB5DA51C4}" destId="{8B1BFDCA-0145-4F93-B91E-284DACA365C0}" srcOrd="1" destOrd="0" presId="urn:microsoft.com/office/officeart/2005/8/layout/hProcess9"/>
    <dgm:cxn modelId="{BE385B92-8919-4B36-9DCA-A13A7CAE0D59}" type="presParOf" srcId="{0231D956-7FDE-4343-AC95-8E8DB5DA51C4}" destId="{5D883DD4-505C-42D2-900F-E0C3833EB588}" srcOrd="2" destOrd="0" presId="urn:microsoft.com/office/officeart/2005/8/layout/hProcess9"/>
    <dgm:cxn modelId="{B6FC36CB-60FD-44BA-869D-17D9C4613FD5}" type="presParOf" srcId="{0231D956-7FDE-4343-AC95-8E8DB5DA51C4}" destId="{281992F8-24B4-4CB3-9DEA-855C3100ECEA}" srcOrd="3" destOrd="0" presId="urn:microsoft.com/office/officeart/2005/8/layout/hProcess9"/>
    <dgm:cxn modelId="{278542F9-EEED-4508-AE55-3E23F9FED034}" type="presParOf" srcId="{0231D956-7FDE-4343-AC95-8E8DB5DA51C4}" destId="{FFED0CE4-466A-45E9-B111-6235212AE173}" srcOrd="4" destOrd="0" presId="urn:microsoft.com/office/officeart/2005/8/layout/hProcess9"/>
    <dgm:cxn modelId="{CF70AF9E-1CD4-4BAE-A405-476D01EA8FBE}" type="presParOf" srcId="{0231D956-7FDE-4343-AC95-8E8DB5DA51C4}" destId="{D80B2E9C-D59E-4BAE-8439-0DD9D9AEB805}" srcOrd="5" destOrd="0" presId="urn:microsoft.com/office/officeart/2005/8/layout/hProcess9"/>
    <dgm:cxn modelId="{3520B7CA-08F8-48E9-8681-D684C47AFAE1}" type="presParOf" srcId="{0231D956-7FDE-4343-AC95-8E8DB5DA51C4}" destId="{766E9218-6A75-4B8C-B76E-3CE8D7450A67}" srcOrd="6" destOrd="0" presId="urn:microsoft.com/office/officeart/2005/8/layout/hProcess9"/>
    <dgm:cxn modelId="{69F5F288-7046-4E90-9D36-CB6817EEDC84}" type="presParOf" srcId="{0231D956-7FDE-4343-AC95-8E8DB5DA51C4}" destId="{4D74C42B-9601-4A2D-AE07-598D8B589B1E}" srcOrd="7" destOrd="0" presId="urn:microsoft.com/office/officeart/2005/8/layout/hProcess9"/>
    <dgm:cxn modelId="{2EB262FA-6B7D-4AAC-B66E-0B62B1B2FCDA}" type="presParOf" srcId="{0231D956-7FDE-4343-AC95-8E8DB5DA51C4}" destId="{5C485B80-1FE8-4AB1-B600-B56983BB216E}" srcOrd="8" destOrd="0" presId="urn:microsoft.com/office/officeart/2005/8/layout/hProcess9"/>
    <dgm:cxn modelId="{856A75BD-2DE6-462F-AB1D-6D8F158FE023}" type="presParOf" srcId="{0231D956-7FDE-4343-AC95-8E8DB5DA51C4}" destId="{F6249CE8-B270-4052-BE4B-28172DEE7CDC}" srcOrd="9" destOrd="0" presId="urn:microsoft.com/office/officeart/2005/8/layout/hProcess9"/>
    <dgm:cxn modelId="{EAF447CE-7C7B-49CF-803A-D07865CF9E7F}" type="presParOf" srcId="{0231D956-7FDE-4343-AC95-8E8DB5DA51C4}" destId="{1EB09CED-4163-48AE-A2BE-65DC8EC9AB2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4E21D-B7D1-4486-A24E-B6AC5E330405}">
      <dsp:nvSpPr>
        <dsp:cNvPr id="0" name=""/>
        <dsp:cNvSpPr/>
      </dsp:nvSpPr>
      <dsp:spPr>
        <a:xfrm>
          <a:off x="5257800" y="1861027"/>
          <a:ext cx="3719932" cy="637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41"/>
              </a:lnTo>
              <a:lnTo>
                <a:pt x="3719932" y="314641"/>
              </a:lnTo>
              <a:lnTo>
                <a:pt x="3719932" y="6374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8C223-F1FE-45B8-982C-1310E5AD0186}">
      <dsp:nvSpPr>
        <dsp:cNvPr id="0" name=""/>
        <dsp:cNvSpPr/>
      </dsp:nvSpPr>
      <dsp:spPr>
        <a:xfrm>
          <a:off x="5212080" y="1861027"/>
          <a:ext cx="91440" cy="637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74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90F43-4F35-4ADC-9522-5BEB990834EF}">
      <dsp:nvSpPr>
        <dsp:cNvPr id="0" name=""/>
        <dsp:cNvSpPr/>
      </dsp:nvSpPr>
      <dsp:spPr>
        <a:xfrm>
          <a:off x="1537867" y="1861027"/>
          <a:ext cx="3719932" cy="637445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14641"/>
              </a:lnTo>
              <a:lnTo>
                <a:pt x="0" y="314641"/>
              </a:lnTo>
              <a:lnTo>
                <a:pt x="0" y="6374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49FC5-EABB-4D6B-8A6B-5C6ACA55E62A}">
      <dsp:nvSpPr>
        <dsp:cNvPr id="0" name=""/>
        <dsp:cNvSpPr/>
      </dsp:nvSpPr>
      <dsp:spPr>
        <a:xfrm>
          <a:off x="3720638" y="323865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美麗人生</a:t>
          </a:r>
          <a:endParaRPr lang="zh-TW" altLang="en-US" sz="4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0638" y="323865"/>
        <a:ext cx="3074323" cy="1537161"/>
      </dsp:txXfrm>
    </dsp:sp>
    <dsp:sp modelId="{63A042C7-A914-462D-9CC6-D049C558010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關於敘利亞內戰</a:t>
          </a:r>
          <a:endParaRPr lang="zh-TW" altLang="en-US" sz="4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6" y="2498473"/>
        <a:ext cx="3074323" cy="1537161"/>
      </dsp:txXfrm>
    </dsp:sp>
    <dsp:sp modelId="{E7D776F6-A0EA-4843-B3B4-7A70B4C0F729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難民的處境</a:t>
          </a:r>
          <a:endParaRPr lang="en-US" altLang="zh-TW" sz="4800" b="1" u="none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0638" y="2498473"/>
        <a:ext cx="3074323" cy="1537161"/>
      </dsp:txXfrm>
    </dsp:sp>
    <dsp:sp modelId="{7259BA17-4861-470E-BB0D-283720F597D7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國際如何救援</a:t>
          </a:r>
          <a:endParaRPr lang="zh-TW" altLang="en-US" sz="4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40570" y="2498473"/>
        <a:ext cx="3074323" cy="1537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4445-0B05-416E-9C85-E78E0951F0F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02B6A-0526-4120-A101-DBF8F5A8A4FC}">
      <dsp:nvSpPr>
        <dsp:cNvPr id="0" name=""/>
        <dsp:cNvSpPr/>
      </dsp:nvSpPr>
      <dsp:spPr>
        <a:xfrm>
          <a:off x="1700" y="1305401"/>
          <a:ext cx="1626663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決定研究主題</a:t>
          </a:r>
          <a:endParaRPr lang="en-US" altLang="zh-TW" sz="3200" b="1" kern="1200" dirty="0" smtClean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107" y="1384808"/>
        <a:ext cx="1467849" cy="1581721"/>
      </dsp:txXfrm>
    </dsp:sp>
    <dsp:sp modelId="{5D883DD4-505C-42D2-900F-E0C3833EB588}">
      <dsp:nvSpPr>
        <dsp:cNvPr id="0" name=""/>
        <dsp:cNvSpPr/>
      </dsp:nvSpPr>
      <dsp:spPr>
        <a:xfrm>
          <a:off x="1778807" y="1305401"/>
          <a:ext cx="1626663" cy="1740535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討論研究重點</a:t>
          </a:r>
          <a:endParaRPr lang="en-US" altLang="zh-TW" sz="3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8214" y="1384808"/>
        <a:ext cx="1467849" cy="1581721"/>
      </dsp:txXfrm>
    </dsp:sp>
    <dsp:sp modelId="{FFED0CE4-466A-45E9-B111-6235212AE173}">
      <dsp:nvSpPr>
        <dsp:cNvPr id="0" name=""/>
        <dsp:cNvSpPr/>
      </dsp:nvSpPr>
      <dsp:spPr>
        <a:xfrm>
          <a:off x="3555914" y="1305401"/>
          <a:ext cx="1626663" cy="1740535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參考文獻資料</a:t>
          </a:r>
          <a:endParaRPr lang="zh-TW" alt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5321" y="1384808"/>
        <a:ext cx="1467849" cy="1581721"/>
      </dsp:txXfrm>
    </dsp:sp>
    <dsp:sp modelId="{766E9218-6A75-4B8C-B76E-3CE8D7450A67}">
      <dsp:nvSpPr>
        <dsp:cNvPr id="0" name=""/>
        <dsp:cNvSpPr/>
      </dsp:nvSpPr>
      <dsp:spPr>
        <a:xfrm>
          <a:off x="5333021" y="1305401"/>
          <a:ext cx="1626663" cy="1740535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彙整資料</a:t>
          </a:r>
          <a:endParaRPr lang="zh-TW" alt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2428" y="1384808"/>
        <a:ext cx="1467849" cy="1581721"/>
      </dsp:txXfrm>
    </dsp:sp>
    <dsp:sp modelId="{5C485B80-1FE8-4AB1-B600-B56983BB216E}">
      <dsp:nvSpPr>
        <dsp:cNvPr id="0" name=""/>
        <dsp:cNvSpPr/>
      </dsp:nvSpPr>
      <dsp:spPr>
        <a:xfrm>
          <a:off x="7110128" y="1305401"/>
          <a:ext cx="1626663" cy="1740535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討論結果</a:t>
          </a:r>
          <a:endParaRPr lang="en-US" altLang="zh-TW" sz="32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89535" y="1384808"/>
        <a:ext cx="1467849" cy="1581721"/>
      </dsp:txXfrm>
    </dsp:sp>
    <dsp:sp modelId="{1EB09CED-4163-48AE-A2BE-65DC8EC9AB23}">
      <dsp:nvSpPr>
        <dsp:cNvPr id="0" name=""/>
        <dsp:cNvSpPr/>
      </dsp:nvSpPr>
      <dsp:spPr>
        <a:xfrm>
          <a:off x="8887235" y="1305401"/>
          <a:ext cx="1626663" cy="174053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製作簡報</a:t>
          </a:r>
          <a:endParaRPr lang="zh-TW" alt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66642" y="1384808"/>
        <a:ext cx="1467849" cy="158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2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2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5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6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56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36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25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2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3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75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57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DBAF-0333-4B7A-A1CE-3C5B0A51DDDB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5E2B-C005-4C68-B981-3C4CFECBA3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91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newslens.com/feature/timefortune/93589" TargetMode="External"/><Relationship Id="rId3" Type="http://schemas.openxmlformats.org/officeDocument/2006/relationships/hyperlink" Target="https://www.setn.com/News.aspx?NewsID=152970" TargetMode="External"/><Relationship Id="rId7" Type="http://schemas.openxmlformats.org/officeDocument/2006/relationships/hyperlink" Target="https://www.cna.com.tw/news/firstnews/201403145005.aspx" TargetMode="External"/><Relationship Id="rId12" Type="http://schemas.openxmlformats.org/officeDocument/2006/relationships/hyperlink" Target="https://tw.news.yahoo.com/%E6%95%98%E5%88%A9%E4%BA%9E%E9%9B%A3%E6%B0%91%E6%BD%AE-%E4%B8%89%E5%BC%B5%E5%9C%96%E7%9C%8B%E6%87%82%E6%9C%89%E5%A4%9A%E5%9A%B4%E9%87%8D-070510425.html" TargetMode="External"/><Relationship Id="rId2" Type="http://schemas.openxmlformats.org/officeDocument/2006/relationships/hyperlink" Target="https://zh.wikipedia.org/wiki/%E5%8F%99%E5%88%A9%E4%BA%9A%E5%86%85%E6%88%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news.cc/zh-tw/world/p4rvrlj.html" TargetMode="External"/><Relationship Id="rId11" Type="http://schemas.openxmlformats.org/officeDocument/2006/relationships/hyperlink" Target="https://zh.wikipedia.org/wiki/%E8%89%BE%E5%85%B0%C2%B7%E5%BA%93%E5%B0%94%E8%BF%AA%E4%B9%8B%E6%AD%BB" TargetMode="External"/><Relationship Id="rId5" Type="http://schemas.openxmlformats.org/officeDocument/2006/relationships/hyperlink" Target="https://dq.yam.com/post.php?id=6456" TargetMode="External"/><Relationship Id="rId10" Type="http://schemas.openxmlformats.org/officeDocument/2006/relationships/hyperlink" Target="http://tw.aboluowang.com/2015/0915/613776.html" TargetMode="External"/><Relationship Id="rId4" Type="http://schemas.openxmlformats.org/officeDocument/2006/relationships/hyperlink" Target="https://dq.yam.com/post.php?id=6670" TargetMode="External"/><Relationship Id="rId9" Type="http://schemas.openxmlformats.org/officeDocument/2006/relationships/hyperlink" Target="http://wonder4.co/2015/11/%E6%95%98%E5%88%A9%E4%BA%9E%E5%85%A7%E6%88%B0%E6%87%B6%E4%BA%BA%E5%8C%85%EF%BC%9A5w%E5%B8%B6%E4%BD%A0%E4%BA%86%E8%A7%A3isis%E5%A6%82%E4%BD%95%E5%B4%9B%E8%B5%B7%EF%BC%8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美麗人生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b="1" dirty="0"/>
              <a:t>參賽組員：涂育慈、謝竹</a:t>
            </a:r>
            <a:r>
              <a:rPr lang="zh-TW" altLang="zh-TW" b="1" dirty="0" smtClean="0"/>
              <a:t>庭</a:t>
            </a:r>
            <a:endParaRPr lang="en-US" altLang="zh-TW" b="1" dirty="0" smtClean="0"/>
          </a:p>
          <a:p>
            <a:r>
              <a:rPr lang="zh-TW" altLang="en-US" b="1" dirty="0" smtClean="0"/>
              <a:t>指導老師：劉厚德老師、劉盈孜老師</a:t>
            </a:r>
            <a:endParaRPr lang="zh-TW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62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732063" y="2654074"/>
            <a:ext cx="10515600" cy="97086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五、敘利亞難民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難民碰到的困難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sz="1200" dirty="0" smtClean="0"/>
              <a:t>                                                                                                                                                                                             希望自己成為神奇寶貝被抓到一個安全的地</a:t>
            </a:r>
            <a:r>
              <a:rPr lang="zh-TW" altLang="en-US" sz="1200" dirty="0"/>
              <a:t>方</a:t>
            </a:r>
            <a:endParaRPr lang="en-US" altLang="zh-TW" sz="1200" dirty="0" smtClean="0"/>
          </a:p>
          <a:p>
            <a:r>
              <a:rPr lang="zh-TW" altLang="en-US" dirty="0" smtClean="0"/>
              <a:t>黎巴嫩政府禁止敘利亞難民工作。</a:t>
            </a:r>
            <a:endParaRPr lang="en-US" altLang="zh-TW" dirty="0" smtClean="0"/>
          </a:p>
          <a:p>
            <a:r>
              <a:rPr lang="zh-TW" altLang="en-US" dirty="0" smtClean="0"/>
              <a:t>溫飽困難。   </a:t>
            </a:r>
            <a:endParaRPr lang="en-US" altLang="zh-TW" dirty="0" smtClean="0"/>
          </a:p>
          <a:p>
            <a:r>
              <a:rPr lang="zh-TW" altLang="en-US" dirty="0" smtClean="0"/>
              <a:t>敘利亞難民兒童與青少年尤其容易淪為虐待與凌辱的受害者，他們被迫賣淫或遭到強暴更是司空見慣。</a:t>
            </a:r>
            <a:endParaRPr lang="en-US" altLang="zh-TW" dirty="0" smtClean="0"/>
          </a:p>
          <a:p>
            <a:r>
              <a:rPr lang="zh-TW" altLang="en-US" dirty="0" smtClean="0"/>
              <a:t>極少機會</a:t>
            </a:r>
            <a:r>
              <a:rPr lang="zh-TW" altLang="en-US" dirty="0"/>
              <a:t>接受教育與心理</a:t>
            </a:r>
            <a:r>
              <a:rPr lang="zh-TW" altLang="en-US" dirty="0" smtClean="0"/>
              <a:t>治療。</a:t>
            </a:r>
            <a:endParaRPr lang="en-US" altLang="zh-TW" dirty="0" smtClean="0"/>
          </a:p>
          <a:p>
            <a:r>
              <a:rPr lang="zh-TW" altLang="en-US" dirty="0" smtClean="0"/>
              <a:t>許多</a:t>
            </a:r>
            <a:r>
              <a:rPr lang="zh-TW" altLang="en-US" dirty="0"/>
              <a:t>絕望的敘利亞難民兒童與青少年選擇走上</a:t>
            </a:r>
            <a:r>
              <a:rPr lang="zh-TW" altLang="en-US" b="1" dirty="0">
                <a:solidFill>
                  <a:srgbClr val="FF0000"/>
                </a:solidFill>
              </a:rPr>
              <a:t>自殺</a:t>
            </a:r>
            <a:r>
              <a:rPr lang="zh-TW" altLang="en-US" dirty="0"/>
              <a:t>一</a:t>
            </a:r>
            <a:r>
              <a:rPr lang="zh-TW" altLang="en-US" dirty="0" smtClean="0"/>
              <a:t>途。</a:t>
            </a:r>
            <a:endParaRPr lang="en-US" altLang="zh-TW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92" y="338921"/>
            <a:ext cx="4623707" cy="24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難民逃難或安置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到哪些國家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199" y="1825624"/>
            <a:ext cx="4535467" cy="389877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根據國際特赦組織（</a:t>
            </a:r>
            <a:r>
              <a:rPr lang="en-US" altLang="zh-TW" dirty="0" smtClean="0"/>
              <a:t>Amnesty International</a:t>
            </a:r>
            <a:r>
              <a:rPr lang="zh-TW" altLang="en-US" dirty="0" smtClean="0"/>
              <a:t>）至</a:t>
            </a:r>
            <a:r>
              <a:rPr lang="en-US" altLang="zh-TW" dirty="0" smtClean="0"/>
              <a:t>2013</a:t>
            </a:r>
            <a:r>
              <a:rPr lang="zh-TW" altLang="en-US" dirty="0" smtClean="0"/>
              <a:t>年的統計，</a:t>
            </a:r>
            <a:r>
              <a:rPr lang="en-US" altLang="zh-TW" dirty="0" smtClean="0"/>
              <a:t>400</a:t>
            </a:r>
            <a:r>
              <a:rPr lang="zh-TW" altLang="en-US" dirty="0" smtClean="0"/>
              <a:t>多萬敘利亞難民主要逃到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個國家，分別為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土耳其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黎巴嫩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約旦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伊拉克</a:t>
            </a:r>
            <a:r>
              <a:rPr lang="zh-TW" altLang="en-US" dirty="0" smtClean="0"/>
              <a:t>與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埃及</a:t>
            </a:r>
            <a:r>
              <a:rPr lang="zh-TW" altLang="en-US" dirty="0" smtClean="0"/>
              <a:t>。</a:t>
            </a:r>
          </a:p>
          <a:p>
            <a:endParaRPr lang="zh-TW" altLang="en-US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" name="圖片 9" descr="åæ·èªè¯ååé£æ°ç½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87" y="1995423"/>
            <a:ext cx="5348613" cy="292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4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國際上對於難民的援助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b="1" dirty="0" smtClean="0"/>
              <a:t>.</a:t>
            </a:r>
            <a:r>
              <a:rPr lang="zh-TW" altLang="en-US" b="1" dirty="0" smtClean="0">
                <a:solidFill>
                  <a:srgbClr val="FF0000"/>
                </a:solidFill>
              </a:rPr>
              <a:t>聯合國</a:t>
            </a:r>
            <a:r>
              <a:rPr lang="zh-TW" altLang="en-US" b="1" dirty="0">
                <a:solidFill>
                  <a:srgbClr val="FF0000"/>
                </a:solidFill>
              </a:rPr>
              <a:t>世界糧食計劃署</a:t>
            </a:r>
            <a:r>
              <a:rPr lang="zh-TW" altLang="en-US" dirty="0"/>
              <a:t>表示，該機構自</a:t>
            </a:r>
            <a:r>
              <a:rPr lang="en-US" altLang="zh-TW" dirty="0"/>
              <a:t>2012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月份以來通過敘利亞阿拉伯紅新月會每月向大約</a:t>
            </a:r>
            <a:r>
              <a:rPr lang="en-US" altLang="zh-TW" dirty="0"/>
              <a:t>1.7</a:t>
            </a:r>
            <a:r>
              <a:rPr lang="zh-TW" altLang="en-US" dirty="0"/>
              <a:t>萬個敘利亞家庭提供糧食</a:t>
            </a:r>
            <a:r>
              <a:rPr lang="zh-TW" altLang="en-US" dirty="0" smtClean="0"/>
              <a:t>援助。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美國國務院</a:t>
            </a:r>
            <a:r>
              <a:rPr lang="zh-TW" altLang="en-US" dirty="0"/>
              <a:t>發表聲明表示，美國政府正通過聯合國機構和非政府</a:t>
            </a:r>
            <a:r>
              <a:rPr lang="zh-TW" altLang="en-US" dirty="0" smtClean="0"/>
              <a:t>組織向</a:t>
            </a:r>
            <a:r>
              <a:rPr lang="zh-TW" altLang="en-US" dirty="0"/>
              <a:t>敘平民提供</a:t>
            </a:r>
            <a:r>
              <a:rPr lang="en-US" altLang="zh-TW" dirty="0"/>
              <a:t>1200</a:t>
            </a:r>
            <a:r>
              <a:rPr lang="zh-TW" altLang="en-US" dirty="0"/>
              <a:t>多萬美元的人道主義援助，以救濟那些因戰亂而生活困難的敘利亞平民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154" y="3738963"/>
            <a:ext cx="4463294" cy="27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各國對於難民的政策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美國：難民真慘 但請別來</a:t>
            </a:r>
            <a:endParaRPr lang="en-US" altLang="zh-TW" dirty="0"/>
          </a:p>
          <a:p>
            <a:r>
              <a:rPr lang="zh-TW" altLang="en-US" dirty="0"/>
              <a:t>加拿大</a:t>
            </a:r>
            <a:r>
              <a:rPr lang="en-US" altLang="zh-TW" dirty="0"/>
              <a:t>:</a:t>
            </a:r>
            <a:r>
              <a:rPr lang="zh-TW" altLang="en-US" dirty="0"/>
              <a:t>最聖母的難民政策</a:t>
            </a:r>
            <a:endParaRPr lang="en-US" altLang="zh-TW" dirty="0"/>
          </a:p>
          <a:p>
            <a:r>
              <a:rPr lang="zh-TW" altLang="en-US" dirty="0"/>
              <a:t>英國：承諾接納移民或許只是一種姿態</a:t>
            </a:r>
            <a:endParaRPr lang="en-US" altLang="zh-TW" dirty="0"/>
          </a:p>
          <a:p>
            <a:r>
              <a:rPr lang="zh-TW" altLang="en-US" dirty="0"/>
              <a:t>德國：人道主義贖罪般的難民政策</a:t>
            </a:r>
            <a:endParaRPr lang="en-US" altLang="zh-TW" dirty="0"/>
          </a:p>
          <a:p>
            <a:r>
              <a:rPr lang="zh-TW" altLang="en-US" dirty="0"/>
              <a:t>澳洲：難民與穆斯林成社會治安炸彈</a:t>
            </a:r>
            <a:endParaRPr lang="en-US" altLang="zh-TW" dirty="0"/>
          </a:p>
          <a:p>
            <a:r>
              <a:rPr lang="zh-TW" altLang="en-US" dirty="0" smtClean="0"/>
              <a:t>匈牙利</a:t>
            </a:r>
            <a:r>
              <a:rPr lang="zh-TW" altLang="en-US" dirty="0"/>
              <a:t>、捷克、斯洛伐克和羅馬尼亞</a:t>
            </a:r>
            <a:r>
              <a:rPr lang="zh-TW" altLang="en-US" dirty="0" smtClean="0"/>
              <a:t>等，</a:t>
            </a:r>
            <a:r>
              <a:rPr lang="zh-TW" altLang="en-US" dirty="0"/>
              <a:t>大多</a:t>
            </a:r>
            <a:r>
              <a:rPr lang="zh-TW" altLang="en-US" b="1" dirty="0"/>
              <a:t>以宗教信仰</a:t>
            </a:r>
            <a:r>
              <a:rPr lang="zh-TW" altLang="en-US" dirty="0"/>
              <a:t>為由</a:t>
            </a:r>
            <a:r>
              <a:rPr lang="zh-TW" altLang="en-US" dirty="0" smtClean="0"/>
              <a:t>拒絕，不</a:t>
            </a:r>
            <a:r>
              <a:rPr lang="zh-TW" altLang="en-US" dirty="0"/>
              <a:t>願意接受歐盟分配的難民數額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波斯灣</a:t>
            </a:r>
            <a:r>
              <a:rPr lang="zh-TW" altLang="en-US" dirty="0"/>
              <a:t>地區最富有的六個產油國卡塔爾、阿聯酋、沙特阿拉伯、科威特、阿曼和巴林，都未接受一個敘利亞難民</a:t>
            </a:r>
            <a:endParaRPr lang="zh-TW" altLang="en-US" b="1" dirty="0"/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68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難民對歐洲收容國造成的影響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6364" y="1959430"/>
            <a:ext cx="4901293" cy="43481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難民</a:t>
            </a:r>
            <a:r>
              <a:rPr lang="zh-TW" altLang="en-US" dirty="0"/>
              <a:t>衝擊歐洲社會的穩定</a:t>
            </a:r>
            <a:r>
              <a:rPr lang="zh-TW" altLang="en-US" dirty="0" smtClean="0"/>
              <a:t>結構。</a:t>
            </a:r>
            <a:endParaRPr lang="en-US" altLang="zh-TW" dirty="0" smtClean="0"/>
          </a:p>
          <a:p>
            <a:r>
              <a:rPr lang="zh-TW" altLang="en-US" dirty="0" smtClean="0"/>
              <a:t>難民</a:t>
            </a:r>
            <a:r>
              <a:rPr lang="zh-TW" altLang="en-US" dirty="0"/>
              <a:t>促發了歐洲國家政治生態的</a:t>
            </a:r>
            <a:r>
              <a:rPr lang="zh-TW" altLang="en-US" dirty="0" smtClean="0"/>
              <a:t>改變。</a:t>
            </a:r>
            <a:endParaRPr lang="en-US" altLang="zh-TW" dirty="0" smtClean="0"/>
          </a:p>
          <a:p>
            <a:r>
              <a:rPr lang="zh-TW" altLang="en-US" dirty="0" smtClean="0"/>
              <a:t>難民</a:t>
            </a:r>
            <a:r>
              <a:rPr lang="zh-TW" altLang="en-US" dirty="0"/>
              <a:t>給歐洲國家的國家安全帶來</a:t>
            </a:r>
            <a:r>
              <a:rPr lang="zh-TW" altLang="en-US" dirty="0" smtClean="0"/>
              <a:t>威脅。</a:t>
            </a:r>
            <a:endParaRPr lang="en-US" altLang="zh-TW" dirty="0" smtClean="0"/>
          </a:p>
          <a:p>
            <a:r>
              <a:rPr lang="zh-TW" altLang="en-US" dirty="0" smtClean="0"/>
              <a:t>難民</a:t>
            </a:r>
            <a:r>
              <a:rPr lang="zh-TW" altLang="en-US" dirty="0"/>
              <a:t>問題督促歐洲反思現在的敘利亞</a:t>
            </a:r>
            <a:r>
              <a:rPr lang="zh-TW" altLang="en-US" dirty="0" smtClean="0"/>
              <a:t>政策。</a:t>
            </a:r>
            <a:endParaRPr lang="zh-TW" altLang="en-US" dirty="0"/>
          </a:p>
        </p:txBody>
      </p:sp>
      <p:pic>
        <p:nvPicPr>
          <p:cNvPr id="10242" name="Picture 2" descr="ãæå©äºåç«¥å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422070"/>
            <a:ext cx="4543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7482" y="2627697"/>
            <a:ext cx="4138863" cy="1344179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      </a:t>
            </a:r>
            <a:r>
              <a:rPr lang="zh-TW" alt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六</a:t>
            </a:r>
            <a:r>
              <a:rPr lang="zh-TW" alt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、結論</a:t>
            </a:r>
            <a:endParaRPr lang="zh-TW" alt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1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如何評估一個國家是不適合收容難民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45904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(1)</a:t>
            </a:r>
            <a:r>
              <a:rPr lang="zh-TW" altLang="zh-TW" dirty="0" smtClean="0"/>
              <a:t>貧困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(2)</a:t>
            </a:r>
            <a:r>
              <a:rPr lang="zh-TW" altLang="en-US" dirty="0" smtClean="0"/>
              <a:t>缺乏工作機會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(3)</a:t>
            </a:r>
            <a:r>
              <a:rPr lang="zh-TW" altLang="zh-TW" dirty="0" smtClean="0"/>
              <a:t>缺乏</a:t>
            </a:r>
            <a:r>
              <a:rPr lang="zh-TW" altLang="zh-TW" dirty="0"/>
              <a:t>學</a:t>
            </a:r>
            <a:r>
              <a:rPr lang="zh-TW" altLang="zh-TW" dirty="0" smtClean="0"/>
              <a:t>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942" y="1690687"/>
            <a:ext cx="4822490" cy="39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各國接收難民後該如何協助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16309"/>
            <a:ext cx="569735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生存權</a:t>
            </a:r>
            <a:r>
              <a:rPr lang="zh-TW" altLang="zh-TW" dirty="0"/>
              <a:t>：提供營養需要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受保護權</a:t>
            </a:r>
            <a:r>
              <a:rPr lang="zh-TW" altLang="zh-TW" dirty="0"/>
              <a:t>：為兒童提供保護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(3)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發展權</a:t>
            </a:r>
            <a:r>
              <a:rPr lang="zh-TW" altLang="zh-TW" dirty="0"/>
              <a:t>：為兒童提供學習機會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554" y="2416309"/>
            <a:ext cx="4754955" cy="31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七、資料來源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34650" cy="4371068"/>
          </a:xfrm>
        </p:spPr>
        <p:txBody>
          <a:bodyPr>
            <a:normAutofit fontScale="70000" lnSpcReduction="20000"/>
          </a:bodyPr>
          <a:lstStyle/>
          <a:p>
            <a:r>
              <a:rPr lang="zh-TW" altLang="zh-TW" sz="2000" b="1" dirty="0"/>
              <a:t>敘利亞</a:t>
            </a:r>
            <a:r>
              <a:rPr lang="zh-TW" altLang="zh-TW" sz="2000" b="1" dirty="0" smtClean="0"/>
              <a:t>內戰</a:t>
            </a:r>
            <a:r>
              <a:rPr lang="zh-TW" altLang="en-US" sz="2000" b="1" dirty="0" smtClean="0"/>
              <a:t> 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://zh.wikipedia.org/wiki/%E5%8F%99%E5%88%A9%E4%BA%9A%E5%86%85%E6%88%98#%</a:t>
            </a:r>
            <a:r>
              <a:rPr lang="en-US" altLang="zh-TW" sz="2000" dirty="0" smtClean="0">
                <a:hlinkClick r:id="rId2"/>
              </a:rPr>
              <a:t>E6%AD%BB%E4%BA%A1%E4%BA%BA%E6%95%B0</a:t>
            </a:r>
            <a:endParaRPr lang="en-US" altLang="zh-TW" sz="2000" dirty="0" smtClean="0"/>
          </a:p>
          <a:p>
            <a:r>
              <a:rPr lang="zh-TW" altLang="en-US" sz="2000" b="1" dirty="0"/>
              <a:t>「每天都有小難民溺斃」敘利亞男童之死　未改變難民</a:t>
            </a:r>
            <a:r>
              <a:rPr lang="zh-TW" altLang="en-US" sz="2000" b="1" dirty="0" smtClean="0"/>
              <a:t>處境 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://www.setn.com/News.aspx?NewsID=152970</a:t>
            </a:r>
            <a:endParaRPr lang="zh-TW" altLang="en-US" sz="2000" dirty="0"/>
          </a:p>
          <a:p>
            <a:r>
              <a:rPr lang="zh-TW" altLang="en-US" sz="2000" b="1" dirty="0"/>
              <a:t>前十大收容難民國家 歐美</a:t>
            </a:r>
            <a:r>
              <a:rPr lang="zh-TW" altLang="en-US" sz="2000" b="1" dirty="0" smtClean="0"/>
              <a:t>榜上無名 </a:t>
            </a:r>
            <a:r>
              <a:rPr lang="en-US" altLang="zh-TW" sz="2000" dirty="0" smtClean="0">
                <a:hlinkClick r:id="rId4"/>
              </a:rPr>
              <a:t>https</a:t>
            </a:r>
            <a:r>
              <a:rPr lang="en-US" altLang="zh-TW" sz="2000" dirty="0">
                <a:hlinkClick r:id="rId4"/>
              </a:rPr>
              <a:t>://</a:t>
            </a:r>
            <a:r>
              <a:rPr lang="en-US" altLang="zh-TW" sz="2000" dirty="0" smtClean="0">
                <a:hlinkClick r:id="rId4"/>
              </a:rPr>
              <a:t>dq.yam.com/post.php?id=6670</a:t>
            </a:r>
            <a:endParaRPr lang="en-US" altLang="zh-TW" sz="2000" dirty="0" smtClean="0"/>
          </a:p>
          <a:p>
            <a:r>
              <a:rPr lang="zh-TW" altLang="en-US" sz="2000" b="1" dirty="0"/>
              <a:t>「政府在殺人，我們在救人」敘利亞白帽救援隊提名諾貝爾和平</a:t>
            </a:r>
            <a:r>
              <a:rPr lang="zh-TW" altLang="en-US" sz="2000" b="1" dirty="0" smtClean="0"/>
              <a:t>獎 </a:t>
            </a:r>
            <a:r>
              <a:rPr lang="en-US" altLang="zh-TW" sz="2000" dirty="0" smtClean="0">
                <a:hlinkClick r:id="rId5"/>
              </a:rPr>
              <a:t>https</a:t>
            </a:r>
            <a:r>
              <a:rPr lang="en-US" altLang="zh-TW" sz="2000" dirty="0">
                <a:hlinkClick r:id="rId5"/>
              </a:rPr>
              <a:t>://dq.yam.com/post.php?id=6456</a:t>
            </a:r>
            <a:endParaRPr lang="zh-TW" altLang="en-US" sz="2000" dirty="0"/>
          </a:p>
          <a:p>
            <a:r>
              <a:rPr lang="zh-TW" altLang="en-US" sz="2000" b="1" dirty="0"/>
              <a:t>敘利亞難民對歐洲產生了哪些</a:t>
            </a:r>
            <a:r>
              <a:rPr lang="zh-TW" altLang="en-US" sz="2000" b="1" dirty="0" smtClean="0"/>
              <a:t>影響</a:t>
            </a:r>
            <a:r>
              <a:rPr lang="en-US" altLang="zh-TW" sz="2000" dirty="0">
                <a:hlinkClick r:id="rId6"/>
              </a:rPr>
              <a:t>https://kknews.cc/zh-tw/world/p4rvrlj.html</a:t>
            </a:r>
            <a:endParaRPr lang="zh-TW" altLang="en-US" sz="2000" dirty="0"/>
          </a:p>
          <a:p>
            <a:r>
              <a:rPr lang="zh-TW" altLang="en-US" sz="2000" b="1" dirty="0"/>
              <a:t>敘利亞懶人包：難民悲歌與國際</a:t>
            </a:r>
            <a:r>
              <a:rPr lang="zh-TW" altLang="en-US" sz="2000" b="1" dirty="0" smtClean="0"/>
              <a:t>角力</a:t>
            </a:r>
            <a:r>
              <a:rPr lang="en-US" altLang="zh-TW" sz="2000" dirty="0">
                <a:hlinkClick r:id="rId7"/>
              </a:rPr>
              <a:t>https://www.cna.com.tw/news/firstnews/201403145005.aspx</a:t>
            </a:r>
            <a:endParaRPr lang="zh-TW" altLang="en-US" sz="2000" dirty="0"/>
          </a:p>
          <a:p>
            <a:r>
              <a:rPr lang="zh-TW" altLang="en-US" sz="2000" b="1" dirty="0"/>
              <a:t>七年了，為什麼敘利亞內戰情勢愈來愈複雜</a:t>
            </a:r>
            <a:r>
              <a:rPr lang="zh-TW" altLang="en-US" sz="2000" b="1" dirty="0" smtClean="0"/>
              <a:t>？</a:t>
            </a:r>
            <a:r>
              <a:rPr lang="en-US" altLang="zh-TW" sz="2000" dirty="0" smtClean="0">
                <a:hlinkClick r:id="rId8"/>
              </a:rPr>
              <a:t>https</a:t>
            </a:r>
            <a:r>
              <a:rPr lang="en-US" altLang="zh-TW" sz="2000" dirty="0">
                <a:hlinkClick r:id="rId8"/>
              </a:rPr>
              <a:t>://</a:t>
            </a:r>
            <a:r>
              <a:rPr lang="en-US" altLang="zh-TW" sz="2000" dirty="0" smtClean="0">
                <a:hlinkClick r:id="rId8"/>
              </a:rPr>
              <a:t>www.thenewslens.com/feature/timefortune/93589</a:t>
            </a:r>
            <a:endParaRPr lang="en-US" altLang="zh-TW" sz="2000" dirty="0" smtClean="0"/>
          </a:p>
          <a:p>
            <a:r>
              <a:rPr lang="zh-TW" altLang="en-US" sz="2000" b="1" dirty="0"/>
              <a:t>敘利亞內戰懶人包：</a:t>
            </a:r>
            <a:r>
              <a:rPr lang="en-US" altLang="zh-TW" sz="2000" b="1" dirty="0"/>
              <a:t>5W</a:t>
            </a:r>
            <a:r>
              <a:rPr lang="zh-TW" altLang="en-US" sz="2000" b="1" dirty="0"/>
              <a:t>帶你了解</a:t>
            </a:r>
            <a:r>
              <a:rPr lang="en-US" altLang="zh-TW" sz="2000" b="1" dirty="0"/>
              <a:t>ISIS</a:t>
            </a:r>
            <a:r>
              <a:rPr lang="zh-TW" altLang="en-US" sz="2000" b="1" dirty="0"/>
              <a:t>如何崛起</a:t>
            </a:r>
            <a:r>
              <a:rPr lang="zh-TW" altLang="en-US" sz="2000" b="1" dirty="0" smtClean="0"/>
              <a:t>！</a:t>
            </a:r>
            <a:r>
              <a:rPr lang="en-US" altLang="zh-TW" sz="2000" b="1" dirty="0">
                <a:hlinkClick r:id="rId9"/>
              </a:rPr>
              <a:t>http://wonder4.co/2015/11/%E6%95%98%E5%88%A9%E4%BA%9E%E5%85%A7%E6%88%B0%E6%87%B6%E4%BA%BA%E5%8C%85%EF%BC%9A5w%E5%B8%B6%E4%BD%A0%E4%BA%86%E8%A7%A3isis%E5%A6%82%E4%BD%95%E5%B4%9B%E8%B5%B7%EF%BC%81</a:t>
            </a:r>
            <a:r>
              <a:rPr lang="en-US" altLang="zh-TW" sz="2000" b="1" dirty="0" smtClean="0">
                <a:hlinkClick r:id="rId9"/>
              </a:rPr>
              <a:t>/</a:t>
            </a:r>
            <a:endParaRPr lang="en-US" altLang="zh-TW" sz="2000" b="1" dirty="0" smtClean="0"/>
          </a:p>
          <a:p>
            <a:r>
              <a:rPr lang="zh-TW" altLang="en-US" sz="2000" b="1" dirty="0"/>
              <a:t>敘利亞難民潮的中國「啟示</a:t>
            </a:r>
            <a:r>
              <a:rPr lang="zh-TW" altLang="en-US" sz="2000" b="1" dirty="0" smtClean="0"/>
              <a:t>」</a:t>
            </a:r>
            <a:r>
              <a:rPr lang="en-US" altLang="zh-TW" sz="2000" b="1" dirty="0" smtClean="0">
                <a:hlinkClick r:id="rId10"/>
              </a:rPr>
              <a:t>http://tw.aboluowang.com/2015/0915/613776.html</a:t>
            </a:r>
            <a:endParaRPr lang="en-US" altLang="zh-TW" sz="2000" b="1" dirty="0" smtClean="0"/>
          </a:p>
          <a:p>
            <a:r>
              <a:rPr lang="zh-TW" altLang="zh-TW" sz="2000" b="1" dirty="0"/>
              <a:t>艾蘭·庫迪之</a:t>
            </a:r>
            <a:r>
              <a:rPr lang="zh-TW" altLang="zh-TW" sz="2000" b="1" dirty="0" smtClean="0"/>
              <a:t>死</a:t>
            </a:r>
            <a:r>
              <a:rPr lang="en-US" altLang="zh-TW" sz="2000" b="1" dirty="0" smtClean="0">
                <a:hlinkClick r:id="rId11"/>
              </a:rPr>
              <a:t>https://zh.wikipedia.org/wiki/%</a:t>
            </a:r>
            <a:r>
              <a:rPr lang="en-US" altLang="zh-TW" sz="2000" b="1" dirty="0" smtClean="0">
                <a:hlinkClick r:id="rId11"/>
              </a:rPr>
              <a:t>E8%89%BE%E5%85%B0%C2%B7%E5%BA%93%E5%B0%94%E8%BF%AA%E4%B9%8B%E6%AD%BB</a:t>
            </a:r>
            <a:endParaRPr lang="en-US" altLang="zh-TW" sz="2000" b="1" dirty="0" smtClean="0"/>
          </a:p>
          <a:p>
            <a:r>
              <a:rPr lang="zh-TW" altLang="en-US" sz="1800" b="1" dirty="0"/>
              <a:t>「最嚴重人道危機</a:t>
            </a:r>
            <a:r>
              <a:rPr lang="zh-TW" altLang="en-US" sz="1800" b="1" dirty="0" smtClean="0"/>
              <a:t>」</a:t>
            </a:r>
            <a:r>
              <a:rPr lang="en-US" altLang="zh-TW" sz="1800" b="1" dirty="0" smtClean="0">
                <a:hlinkClick r:id="rId12"/>
              </a:rPr>
              <a:t>https://tw.news.yahoo.com/%E6%95%98%E5%88%A9%E4%BA%9E%E9%9B%A3%E6%B0%91%E6%BD%AE-%E4%B8%89%E5%BC%B5%E5%9C%96%E7%9C%8B%E6%87%82%E6%9C%89%E5%A4%9A%E5%9A%B4%E9%87%8D-070510425.html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432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一、研究架構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5408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551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謝謝聆聽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3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二、研究流程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3959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8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三、研究動機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我們有時在新聞中可以看到許多關於戰爭的畫面及照片，每一個影像都表現出站戰爭的可怕，其中難民的照片更是令人驚心動魄。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5219"/>
            <a:ext cx="4831080" cy="39655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79568"/>
            <a:ext cx="5610377" cy="37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8638" y="2655937"/>
            <a:ext cx="5370095" cy="132556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敘利亞內戰介紹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6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背景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4"/>
            <a:ext cx="3886201" cy="3584575"/>
          </a:xfrm>
        </p:spPr>
        <p:txBody>
          <a:bodyPr/>
          <a:lstStyle/>
          <a:p>
            <a:r>
              <a:rPr lang="zh-TW" altLang="zh-TW" dirty="0"/>
              <a:t>阿拉伯敘利亞共和國通稱敘利亞。其位於西亞，地中海東岸，屬於中東阿拉伯國家，首都為大馬士革，現任總統是巴沙爾•阿薩德，以</a:t>
            </a:r>
            <a:r>
              <a:rPr lang="zh-TW" altLang="zh-TW" b="1" dirty="0">
                <a:solidFill>
                  <a:srgbClr val="FF0000"/>
                </a:solidFill>
              </a:rPr>
              <a:t>伊斯蘭教</a:t>
            </a:r>
            <a:r>
              <a:rPr lang="zh-TW" altLang="zh-TW" dirty="0" smtClean="0"/>
              <a:t>為主的</a:t>
            </a:r>
            <a:r>
              <a:rPr lang="zh-TW" altLang="zh-TW" dirty="0"/>
              <a:t>國家，是一個出產石油的國家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pic>
        <p:nvPicPr>
          <p:cNvPr id="2054" name="Picture 6" descr="ãæå©äºå°çä½ç½®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30" y="1167493"/>
            <a:ext cx="7236604" cy="50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2692" y="2364468"/>
            <a:ext cx="4157312" cy="2553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敘利亞的反政府示威活動於</a:t>
            </a:r>
            <a:r>
              <a:rPr lang="en-US" altLang="zh-TW" b="1" dirty="0">
                <a:solidFill>
                  <a:srgbClr val="FF0000"/>
                </a:solidFill>
              </a:rPr>
              <a:t>2011</a:t>
            </a:r>
            <a:r>
              <a:rPr lang="zh-TW" altLang="en-US" b="1" dirty="0">
                <a:solidFill>
                  <a:srgbClr val="FF0000"/>
                </a:solidFill>
              </a:rPr>
              <a:t>年</a:t>
            </a:r>
            <a:r>
              <a:rPr lang="en-US" altLang="zh-TW" b="1" dirty="0">
                <a:solidFill>
                  <a:srgbClr val="FF0000"/>
                </a:solidFill>
              </a:rPr>
              <a:t>1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26</a:t>
            </a:r>
            <a:r>
              <a:rPr lang="zh-TW" altLang="en-US" b="1" dirty="0">
                <a:solidFill>
                  <a:srgbClr val="FF0000"/>
                </a:solidFill>
              </a:rPr>
              <a:t>日</a:t>
            </a:r>
            <a:r>
              <a:rPr lang="zh-TW" altLang="en-US" dirty="0"/>
              <a:t>開始並於</a:t>
            </a:r>
            <a:r>
              <a:rPr lang="en-US" altLang="zh-TW" b="1" dirty="0">
                <a:solidFill>
                  <a:srgbClr val="FF0000"/>
                </a:solidFill>
              </a:rPr>
              <a:t>3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15</a:t>
            </a:r>
            <a:r>
              <a:rPr lang="zh-TW" altLang="en-US" b="1" dirty="0" smtClean="0">
                <a:solidFill>
                  <a:srgbClr val="FF0000"/>
                </a:solidFill>
              </a:rPr>
              <a:t>日</a:t>
            </a:r>
            <a:r>
              <a:rPr lang="zh-TW" altLang="en-US" dirty="0" smtClean="0"/>
              <a:t>於地方反抗升級為內戰，</a:t>
            </a:r>
            <a:r>
              <a:rPr lang="zh-TW" altLang="en-US" dirty="0"/>
              <a:t>隨後反政府示威</a:t>
            </a:r>
            <a:r>
              <a:rPr lang="zh-TW" altLang="en-US" dirty="0" smtClean="0"/>
              <a:t>活動演變</a:t>
            </a:r>
            <a:r>
              <a:rPr lang="zh-TW" altLang="en-US" dirty="0"/>
              <a:t>成了武裝衝突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43" y="1825624"/>
            <a:ext cx="4893669" cy="38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過程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2012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月發生</a:t>
            </a:r>
            <a:r>
              <a:rPr lang="zh-TW" altLang="en-US" b="1" dirty="0">
                <a:solidFill>
                  <a:srgbClr val="FF0000"/>
                </a:solidFill>
              </a:rPr>
              <a:t>胡拉大屠殺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/>
              <a:t>自由敘利亞軍開始攻擊政府軍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2013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 smtClean="0"/>
              <a:t>月發</a:t>
            </a:r>
            <a:r>
              <a:rPr lang="zh-TW" altLang="en-US" dirty="0"/>
              <a:t>生</a:t>
            </a:r>
            <a:r>
              <a:rPr lang="en-US" altLang="zh-TW" b="1" dirty="0" smtClean="0">
                <a:solidFill>
                  <a:srgbClr val="FF0000"/>
                </a:solidFill>
              </a:rPr>
              <a:t>2013</a:t>
            </a:r>
            <a:r>
              <a:rPr lang="zh-TW" altLang="en-US" b="1" dirty="0">
                <a:solidFill>
                  <a:srgbClr val="FF0000"/>
                </a:solidFill>
              </a:rPr>
              <a:t>年德拉省</a:t>
            </a:r>
            <a:r>
              <a:rPr lang="zh-TW" altLang="en-US" b="1" dirty="0" smtClean="0">
                <a:solidFill>
                  <a:srgbClr val="FF0000"/>
                </a:solidFill>
              </a:rPr>
              <a:t>戰役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第一個</a:t>
            </a:r>
            <a:r>
              <a:rPr lang="zh-TW" altLang="en-US" dirty="0"/>
              <a:t>由</a:t>
            </a:r>
            <a:r>
              <a:rPr lang="zh-TW" altLang="en-US" dirty="0" smtClean="0"/>
              <a:t>反對派</a:t>
            </a:r>
            <a:r>
              <a:rPr lang="zh-TW" altLang="en-US" dirty="0"/>
              <a:t>控制的</a:t>
            </a:r>
            <a:r>
              <a:rPr lang="zh-TW" altLang="en-US" dirty="0" smtClean="0"/>
              <a:t>省會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2013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年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4</a:t>
            </a:r>
            <a:r>
              <a:rPr lang="zh-TW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月發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</a:t>
            </a:r>
            <a:r>
              <a:rPr lang="zh-TW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古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賽爾戰役</a:t>
            </a:r>
            <a:r>
              <a:rPr lang="zh-TW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。</a:t>
            </a:r>
            <a:r>
              <a:rPr lang="en-US" altLang="zh-TW" dirty="0" smtClean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由敘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政府軍和真主黨部隊</a:t>
            </a:r>
            <a:r>
              <a:rPr lang="zh-TW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發起</a:t>
            </a:r>
            <a:r>
              <a:rPr lang="en-US" altLang="zh-TW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altLang="zh-TW" dirty="0"/>
              <a:t>2014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20</a:t>
            </a:r>
            <a:r>
              <a:rPr lang="zh-TW" altLang="en-US" dirty="0"/>
              <a:t>日，政府軍發動</a:t>
            </a:r>
            <a:r>
              <a:rPr lang="zh-TW" altLang="en-US" b="1" dirty="0">
                <a:solidFill>
                  <a:srgbClr val="FF0000"/>
                </a:solidFill>
              </a:rPr>
              <a:t>霍森村</a:t>
            </a:r>
            <a:r>
              <a:rPr lang="zh-TW" altLang="en-US" b="1" dirty="0" smtClean="0">
                <a:solidFill>
                  <a:srgbClr val="FF0000"/>
                </a:solidFill>
              </a:rPr>
              <a:t>戰鬥</a:t>
            </a:r>
            <a:r>
              <a:rPr lang="zh-TW" altLang="en-US" dirty="0"/>
              <a:t> 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切斷</a:t>
            </a:r>
            <a:r>
              <a:rPr lang="zh-TW" altLang="en-US" dirty="0"/>
              <a:t>反對派武裝與黎巴嫩之間的人員和武器</a:t>
            </a:r>
            <a:r>
              <a:rPr lang="zh-TW" altLang="en-US" dirty="0" smtClean="0"/>
              <a:t>補給線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/>
              <a:t>2017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 smtClean="0"/>
              <a:t>月發</a:t>
            </a:r>
            <a:r>
              <a:rPr lang="zh-TW" altLang="en-US" dirty="0"/>
              <a:t>生</a:t>
            </a:r>
            <a:r>
              <a:rPr lang="zh-TW" altLang="en-US" b="1" dirty="0" smtClean="0">
                <a:solidFill>
                  <a:srgbClr val="FF0000"/>
                </a:solidFill>
              </a:rPr>
              <a:t>敘利亞</a:t>
            </a:r>
            <a:r>
              <a:rPr lang="zh-TW" altLang="en-US" b="1" dirty="0">
                <a:solidFill>
                  <a:srgbClr val="FF0000"/>
                </a:solidFill>
              </a:rPr>
              <a:t>中部戰役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由敘</a:t>
            </a:r>
            <a:r>
              <a:rPr lang="zh-TW" altLang="en-US" dirty="0"/>
              <a:t>政府軍</a:t>
            </a:r>
            <a:r>
              <a:rPr lang="zh-TW" altLang="en-US" dirty="0" smtClean="0"/>
              <a:t>發起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/>
              <a:t>2017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17</a:t>
            </a:r>
            <a:r>
              <a:rPr lang="zh-TW" altLang="en-US" dirty="0"/>
              <a:t>日，</a:t>
            </a:r>
            <a:r>
              <a:rPr lang="zh-TW" altLang="en-US" b="1" dirty="0">
                <a:solidFill>
                  <a:srgbClr val="FF0000"/>
                </a:solidFill>
              </a:rPr>
              <a:t>敘利亞西北部戰役</a:t>
            </a:r>
            <a:r>
              <a:rPr lang="zh-TW" altLang="en-US" dirty="0"/>
              <a:t>開始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(2018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 smtClean="0"/>
              <a:t>月結束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 smtClean="0"/>
              <a:t>2017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7</a:t>
            </a:r>
            <a:r>
              <a:rPr lang="zh-TW" altLang="en-US" dirty="0"/>
              <a:t>日，大馬士革東部的</a:t>
            </a:r>
            <a:r>
              <a:rPr lang="zh-TW" altLang="en-US" b="1" dirty="0">
                <a:solidFill>
                  <a:srgbClr val="FF0000"/>
                </a:solidFill>
              </a:rPr>
              <a:t>杜馬發生化武襲擊事件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1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結果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94367"/>
            <a:ext cx="6233962" cy="3717925"/>
          </a:xfrm>
        </p:spPr>
        <p:txBody>
          <a:bodyPr/>
          <a:lstStyle/>
          <a:p>
            <a:pPr>
              <a:buNone/>
            </a:pPr>
            <a:endParaRPr lang="en-US" altLang="zh-TW" b="1" dirty="0" smtClean="0"/>
          </a:p>
          <a:p>
            <a:r>
              <a:rPr lang="zh-TW" altLang="en-US" b="1" dirty="0" smtClean="0"/>
              <a:t>意識形態</a:t>
            </a:r>
            <a:r>
              <a:rPr lang="zh-TW" altLang="en-US" b="1" dirty="0"/>
              <a:t>加深對立 內戰</a:t>
            </a:r>
            <a:r>
              <a:rPr lang="zh-TW" altLang="en-US" b="1" dirty="0" smtClean="0"/>
              <a:t>爆發</a:t>
            </a:r>
            <a:endParaRPr lang="en-US" altLang="zh-TW" b="1" dirty="0" smtClean="0"/>
          </a:p>
          <a:p>
            <a:r>
              <a:rPr lang="zh-TW" altLang="en-US" b="1" dirty="0" smtClean="0"/>
              <a:t>超過一千萬的</a:t>
            </a:r>
            <a:r>
              <a:rPr lang="zh-TW" altLang="en-US" b="1" dirty="0"/>
              <a:t>人 </a:t>
            </a:r>
            <a:r>
              <a:rPr lang="zh-TW" altLang="en-US" b="1" dirty="0" smtClean="0"/>
              <a:t>急需救援</a:t>
            </a:r>
            <a:endParaRPr lang="en-US" altLang="zh-TW" b="1" dirty="0" smtClean="0"/>
          </a:p>
          <a:p>
            <a:r>
              <a:rPr lang="zh-TW" altLang="en-US" b="1" dirty="0" smtClean="0"/>
              <a:t>各說各話</a:t>
            </a:r>
            <a:r>
              <a:rPr lang="zh-TW" altLang="en-US" b="1" dirty="0"/>
              <a:t>  和平難</a:t>
            </a:r>
            <a:r>
              <a:rPr lang="zh-TW" altLang="en-US" b="1" dirty="0" smtClean="0"/>
              <a:t>實現</a:t>
            </a:r>
            <a:endParaRPr lang="en-US" altLang="zh-TW" b="1" dirty="0" smtClean="0"/>
          </a:p>
          <a:p>
            <a:r>
              <a:rPr lang="zh-TW" altLang="en-US" b="1" dirty="0" smtClean="0"/>
              <a:t>各國紛紛加入內戰</a:t>
            </a:r>
            <a:r>
              <a:rPr lang="zh-TW" altLang="en-US" b="1" dirty="0"/>
              <a:t>，</a:t>
            </a:r>
            <a:r>
              <a:rPr lang="zh-TW" altLang="en-US" b="1" dirty="0" smtClean="0"/>
              <a:t>越來越</a:t>
            </a:r>
            <a:r>
              <a:rPr lang="zh-TW" altLang="en-US" b="1" dirty="0"/>
              <a:t>多反政府軍和聖戰士加入</a:t>
            </a:r>
            <a:endParaRPr lang="en-US" altLang="zh-TW" b="1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162" y="2220686"/>
            <a:ext cx="3871762" cy="31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793</Words>
  <Application>Microsoft Office PowerPoint</Application>
  <PresentationFormat>寬螢幕</PresentationFormat>
  <Paragraphs>86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Office 佈景主題</vt:lpstr>
      <vt:lpstr>美麗人生</vt:lpstr>
      <vt:lpstr>一、研究架構</vt:lpstr>
      <vt:lpstr>二、研究流程</vt:lpstr>
      <vt:lpstr>三、研究動機</vt:lpstr>
      <vt:lpstr>四、敘利亞內戰介紹</vt:lpstr>
      <vt:lpstr>背景</vt:lpstr>
      <vt:lpstr>時間</vt:lpstr>
      <vt:lpstr>過程</vt:lpstr>
      <vt:lpstr>結果</vt:lpstr>
      <vt:lpstr>                        五、敘利亞難民</vt:lpstr>
      <vt:lpstr>難民碰到的困難</vt:lpstr>
      <vt:lpstr>難民逃難或安置到哪些國家</vt:lpstr>
      <vt:lpstr>國際上對於難民的援助</vt:lpstr>
      <vt:lpstr>各國對於難民的政策</vt:lpstr>
      <vt:lpstr> 難民對歐洲收容國造成的影響</vt:lpstr>
      <vt:lpstr>      六、結論</vt:lpstr>
      <vt:lpstr>1.如何評估一個國家是不適合收容難民：</vt:lpstr>
      <vt:lpstr>2.各國接收難民後該如何協助：</vt:lpstr>
      <vt:lpstr>七、資料來源</vt:lpstr>
      <vt:lpstr>謝謝聆聽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美麗人生</dc:title>
  <dc:creator>Tina</dc:creator>
  <cp:lastModifiedBy>Tina</cp:lastModifiedBy>
  <cp:revision>56</cp:revision>
  <dcterms:created xsi:type="dcterms:W3CDTF">2018-10-22T13:11:45Z</dcterms:created>
  <dcterms:modified xsi:type="dcterms:W3CDTF">2018-10-31T15:10:24Z</dcterms:modified>
</cp:coreProperties>
</file>