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22" r:id="rId2"/>
  </p:sldMasterIdLst>
  <p:notesMasterIdLst>
    <p:notesMasterId r:id="rId25"/>
  </p:notesMasterIdLst>
  <p:sldIdLst>
    <p:sldId id="256" r:id="rId3"/>
    <p:sldId id="257" r:id="rId4"/>
    <p:sldId id="277" r:id="rId5"/>
    <p:sldId id="258" r:id="rId6"/>
    <p:sldId id="259" r:id="rId7"/>
    <p:sldId id="260" r:id="rId8"/>
    <p:sldId id="274" r:id="rId9"/>
    <p:sldId id="270" r:id="rId10"/>
    <p:sldId id="261" r:id="rId11"/>
    <p:sldId id="262" r:id="rId12"/>
    <p:sldId id="275" r:id="rId13"/>
    <p:sldId id="271" r:id="rId14"/>
    <p:sldId id="263" r:id="rId15"/>
    <p:sldId id="264" r:id="rId16"/>
    <p:sldId id="267" r:id="rId17"/>
    <p:sldId id="276" r:id="rId18"/>
    <p:sldId id="272" r:id="rId19"/>
    <p:sldId id="265" r:id="rId20"/>
    <p:sldId id="266" r:id="rId21"/>
    <p:sldId id="279" r:id="rId22"/>
    <p:sldId id="269" r:id="rId23"/>
    <p:sldId id="280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7680" autoAdjust="0"/>
  </p:normalViewPr>
  <p:slideViewPr>
    <p:cSldViewPr>
      <p:cViewPr varScale="1">
        <p:scale>
          <a:sx n="83" d="100"/>
          <a:sy n="83" d="100"/>
        </p:scale>
        <p:origin x="89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35010;&#30165;&#38754;&#31309;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35010;&#30165;&#38754;&#31309;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35010;&#30165;&#38754;&#31309;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sz="1800" dirty="0">
                <a:latin typeface="標楷體" pitchFamily="65" charset="-120"/>
                <a:ea typeface="標楷體" pitchFamily="65" charset="-120"/>
              </a:rPr>
              <a:t>乳品種類</a:t>
            </a:r>
            <a:r>
              <a:rPr lang="zh-TW" altLang="zh-TW" sz="1800" b="1" i="0" u="none" strike="noStrike" baseline="0" dirty="0">
                <a:effectLst/>
                <a:latin typeface="標楷體" pitchFamily="65" charset="-120"/>
                <a:ea typeface="標楷體" pitchFamily="65" charset="-120"/>
              </a:rPr>
              <a:t>與裂痕</a:t>
            </a:r>
            <a:r>
              <a:rPr lang="zh-TW" altLang="en-US" sz="1800" b="1" i="0" u="none" strike="noStrike" baseline="0" dirty="0">
                <a:effectLst/>
                <a:latin typeface="標楷體" pitchFamily="65" charset="-120"/>
                <a:ea typeface="標楷體" pitchFamily="65" charset="-120"/>
              </a:rPr>
              <a:t>面積</a:t>
            </a:r>
            <a:r>
              <a:rPr lang="zh-TW" sz="1800" dirty="0">
                <a:latin typeface="標楷體" pitchFamily="65" charset="-120"/>
                <a:ea typeface="標楷體" pitchFamily="65" charset="-120"/>
              </a:rPr>
              <a:t>之關係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長條圖</a:t>
            </a:r>
            <a:endParaRPr lang="zh-TW" sz="1800" dirty="0">
              <a:latin typeface="標楷體" pitchFamily="65" charset="-120"/>
              <a:ea typeface="標楷體" pitchFamily="65" charset="-12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53018372703415"/>
          <c:y val="0.16921867817370287"/>
          <c:w val="0.83291426071741037"/>
          <c:h val="0.65049275620208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'[裂痕面積 (1).xlsx]工作表1'!$H$3</c:f>
              <c:strCache>
                <c:ptCount val="1"/>
                <c:pt idx="0">
                  <c:v>裂痕面積</c:v>
                </c:pt>
              </c:strCache>
            </c:strRef>
          </c:tx>
          <c:invertIfNegative val="0"/>
          <c:cat>
            <c:strRef>
              <c:f>'[裂痕面積 (1).xlsx]工作表1'!$I$2:$K$2</c:f>
              <c:strCache>
                <c:ptCount val="3"/>
                <c:pt idx="0">
                  <c:v>保久乳</c:v>
                </c:pt>
                <c:pt idx="1">
                  <c:v>全脂鮮乳</c:v>
                </c:pt>
                <c:pt idx="2">
                  <c:v>低脂鮮乳</c:v>
                </c:pt>
              </c:strCache>
            </c:strRef>
          </c:cat>
          <c:val>
            <c:numRef>
              <c:f>'[裂痕面積 (1).xlsx]工作表1'!$I$3:$K$3</c:f>
              <c:numCache>
                <c:formatCode>General</c:formatCode>
                <c:ptCount val="3"/>
                <c:pt idx="0">
                  <c:v>4.230666666666667</c:v>
                </c:pt>
                <c:pt idx="1">
                  <c:v>41.172499999999999</c:v>
                </c:pt>
                <c:pt idx="2">
                  <c:v>72.071333333333328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A-4090-AD69-BD7A9C86C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115648"/>
        <c:axId val="183412992"/>
      </c:barChart>
      <c:catAx>
        <c:axId val="20111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r>
                  <a:rPr lang="zh-TW">
                    <a:latin typeface="標楷體" pitchFamily="65" charset="-120"/>
                    <a:ea typeface="標楷體" pitchFamily="65" charset="-120"/>
                  </a:rPr>
                  <a:t>乳品種類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83412992"/>
        <c:crosses val="autoZero"/>
        <c:auto val="1"/>
        <c:lblAlgn val="ctr"/>
        <c:lblOffset val="100"/>
        <c:noMultiLvlLbl val="0"/>
      </c:catAx>
      <c:valAx>
        <c:axId val="183412992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r>
                  <a:rPr lang="zh-TW" altLang="en-US">
                    <a:latin typeface="標楷體" pitchFamily="65" charset="-120"/>
                    <a:ea typeface="標楷體" pitchFamily="65" charset="-120"/>
                  </a:rPr>
                  <a:t>裂痕面積</a:t>
                </a:r>
                <a:r>
                  <a:rPr lang="en-US" altLang="zh-TW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>
                    <a:latin typeface="標楷體" pitchFamily="65" charset="-120"/>
                    <a:ea typeface="標楷體" pitchFamily="65" charset="-120"/>
                  </a:rPr>
                  <a:t>毫米平方</a:t>
                </a:r>
                <a:r>
                  <a:rPr lang="en-US" altLang="zh-TW">
                    <a:latin typeface="標楷體" pitchFamily="65" charset="-120"/>
                    <a:ea typeface="標楷體" pitchFamily="65" charset="-120"/>
                  </a:rPr>
                  <a:t>)</a:t>
                </a:r>
                <a:endParaRPr lang="zh-TW" altLang="en-US">
                  <a:latin typeface="標楷體" pitchFamily="65" charset="-120"/>
                  <a:ea typeface="標楷體" pitchFamily="65" charset="-12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201115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r>
              <a:rPr lang="zh-TW" altLang="zh-TW" sz="1800" dirty="0">
                <a:effectLst/>
                <a:latin typeface="標楷體" pitchFamily="65" charset="-120"/>
                <a:ea typeface="標楷體" pitchFamily="65" charset="-120"/>
              </a:rPr>
              <a:t>發酵時間與裂痕面積之關係折線圖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'[裂痕面積 (1).xlsx]工作表1'!$G$19</c:f>
              <c:strCache>
                <c:ptCount val="1"/>
                <c:pt idx="0">
                  <c:v>裂痕面積</c:v>
                </c:pt>
              </c:strCache>
            </c:strRef>
          </c:tx>
          <c:marker>
            <c:symbol val="none"/>
          </c:marker>
          <c:cat>
            <c:numRef>
              <c:f>'[裂痕面積 (1).xlsx]工作表1'!$H$18:$K$18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</c:numCache>
            </c:numRef>
          </c:cat>
          <c:val>
            <c:numRef>
              <c:f>'[裂痕面積 (1).xlsx]工作表1'!$H$19:$K$19</c:f>
              <c:numCache>
                <c:formatCode>General</c:formatCode>
                <c:ptCount val="4"/>
                <c:pt idx="0">
                  <c:v>24.740166666666667</c:v>
                </c:pt>
                <c:pt idx="1">
                  <c:v>72.071333333333328</c:v>
                </c:pt>
                <c:pt idx="2">
                  <c:v>44.276000000000003</c:v>
                </c:pt>
                <c:pt idx="3">
                  <c:v>94.660500000000013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33-47DE-B3E9-B110EFBB9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92064"/>
        <c:axId val="200627264"/>
      </c:lineChart>
      <c:catAx>
        <c:axId val="200792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r>
                  <a:rPr lang="zh-TW" altLang="en-US">
                    <a:latin typeface="標楷體" pitchFamily="65" charset="-120"/>
                    <a:ea typeface="標楷體" pitchFamily="65" charset="-120"/>
                  </a:rPr>
                  <a:t>發酵時間</a:t>
                </a:r>
                <a:r>
                  <a:rPr lang="en-US" altLang="zh-TW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>
                    <a:latin typeface="標楷體" pitchFamily="65" charset="-120"/>
                    <a:ea typeface="標楷體" pitchFamily="65" charset="-120"/>
                  </a:rPr>
                  <a:t>小時</a:t>
                </a:r>
                <a:r>
                  <a:rPr lang="en-US" altLang="zh-TW">
                    <a:latin typeface="標楷體" pitchFamily="65" charset="-120"/>
                    <a:ea typeface="標楷體" pitchFamily="65" charset="-120"/>
                  </a:rPr>
                  <a:t>)</a:t>
                </a:r>
                <a:endParaRPr lang="zh-TW" altLang="en-US">
                  <a:latin typeface="標楷體" pitchFamily="65" charset="-120"/>
                  <a:ea typeface="標楷體" pitchFamily="65" charset="-12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200627264"/>
        <c:crosses val="autoZero"/>
        <c:auto val="1"/>
        <c:lblAlgn val="ctr"/>
        <c:lblOffset val="100"/>
        <c:noMultiLvlLbl val="0"/>
      </c:catAx>
      <c:valAx>
        <c:axId val="200627264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r>
                  <a:rPr lang="zh-TW" altLang="en-US">
                    <a:latin typeface="標楷體" pitchFamily="65" charset="-120"/>
                    <a:ea typeface="標楷體" pitchFamily="65" charset="-120"/>
                  </a:rPr>
                  <a:t>裂痕面積</a:t>
                </a:r>
                <a:r>
                  <a:rPr lang="en-US" altLang="zh-TW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>
                    <a:latin typeface="標楷體" pitchFamily="65" charset="-120"/>
                    <a:ea typeface="標楷體" pitchFamily="65" charset="-120"/>
                  </a:rPr>
                  <a:t>毫米平方</a:t>
                </a:r>
                <a:r>
                  <a:rPr lang="en-US" altLang="zh-TW">
                    <a:latin typeface="標楷體" pitchFamily="65" charset="-120"/>
                    <a:ea typeface="標楷體" pitchFamily="65" charset="-120"/>
                  </a:rPr>
                  <a:t>)</a:t>
                </a:r>
                <a:endParaRPr lang="zh-TW" altLang="en-US">
                  <a:latin typeface="標楷體" pitchFamily="65" charset="-120"/>
                  <a:ea typeface="標楷體" pitchFamily="65" charset="-12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200792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sz="1800" dirty="0">
                <a:effectLst/>
                <a:latin typeface="標楷體" pitchFamily="65" charset="-120"/>
                <a:ea typeface="標楷體" pitchFamily="65" charset="-120"/>
              </a:rPr>
              <a:t>攪拌次數與裂痕面積關係折線圖</a:t>
            </a:r>
            <a:endParaRPr lang="zh-TW" altLang="zh-TW" sz="1800" dirty="0">
              <a:effectLst/>
              <a:latin typeface="標楷體" pitchFamily="65" charset="-120"/>
              <a:ea typeface="標楷體" pitchFamily="65" charset="-120"/>
            </a:endParaRPr>
          </a:p>
        </c:rich>
      </c:tx>
      <c:layout>
        <c:manualLayout>
          <c:xMode val="edge"/>
          <c:yMode val="edge"/>
          <c:x val="0.1913333333333333"/>
          <c:y val="2.7777777777777776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'[裂痕面積 (1).xlsx]工作表1'!$G$39</c:f>
              <c:strCache>
                <c:ptCount val="1"/>
                <c:pt idx="0">
                  <c:v>裂痕面積</c:v>
                </c:pt>
              </c:strCache>
            </c:strRef>
          </c:tx>
          <c:xVal>
            <c:numRef>
              <c:f>'[裂痕面積 (1).xlsx]工作表1'!$H$38:$I$38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xVal>
          <c:yVal>
            <c:numRef>
              <c:f>'[裂痕面積 (1).xlsx]工作表1'!$H$39:$I$39</c:f>
              <c:numCache>
                <c:formatCode>General</c:formatCode>
                <c:ptCount val="2"/>
                <c:pt idx="0">
                  <c:v>72.071333333333328</c:v>
                </c:pt>
                <c:pt idx="1">
                  <c:v>24.922333333333331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B5-43EB-92FA-C3A8AD5FF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651840"/>
        <c:axId val="200652416"/>
      </c:scatterChart>
      <c:valAx>
        <c:axId val="200651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攪拌次數</a:t>
                </a:r>
                <a:r>
                  <a:rPr lang="en-US" altLang="zh-TW" dirty="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下</a:t>
                </a:r>
                <a:r>
                  <a:rPr lang="en-US" altLang="zh-TW" dirty="0">
                    <a:latin typeface="標楷體" pitchFamily="65" charset="-120"/>
                    <a:ea typeface="標楷體" pitchFamily="65" charset="-120"/>
                  </a:rPr>
                  <a:t>)</a:t>
                </a:r>
                <a:endParaRPr lang="zh-TW" altLang="en-US" dirty="0">
                  <a:latin typeface="標楷體" pitchFamily="65" charset="-120"/>
                  <a:ea typeface="標楷體" pitchFamily="65" charset="-12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200652416"/>
        <c:crosses val="autoZero"/>
        <c:crossBetween val="midCat"/>
      </c:valAx>
      <c:valAx>
        <c:axId val="200652416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 algn="ctr" rtl="0">
                  <a:defRPr lang="zh-TW" altLang="zh-TW" sz="1000" b="1" i="0" u="none" strike="noStrike" kern="1200" baseline="0">
                    <a:solidFill>
                      <a:sysClr val="windowText" lastClr="000000"/>
                    </a:solidFill>
                    <a:latin typeface="標楷體" pitchFamily="65" charset="-120"/>
                    <a:ea typeface="標楷體" pitchFamily="65" charset="-120"/>
                    <a:cs typeface="+mn-cs"/>
                  </a:defRPr>
                </a:pPr>
                <a:r>
                  <a:rPr lang="zh-TW" altLang="zh-TW" sz="1000" b="1" i="0" u="none" strike="noStrike" kern="1200" baseline="0">
                    <a:solidFill>
                      <a:sysClr val="windowText" lastClr="000000"/>
                    </a:solidFill>
                    <a:latin typeface="標楷體" pitchFamily="65" charset="-120"/>
                    <a:ea typeface="標楷體" pitchFamily="65" charset="-120"/>
                    <a:cs typeface="+mn-cs"/>
                  </a:rPr>
                  <a:t>裂痕面積</a:t>
                </a:r>
                <a:r>
                  <a:rPr lang="en-US" altLang="zh-TW" sz="1000" b="1" i="0" u="none" strike="noStrike" kern="1200" baseline="0">
                    <a:solidFill>
                      <a:sysClr val="windowText" lastClr="000000"/>
                    </a:solidFill>
                    <a:latin typeface="標楷體" pitchFamily="65" charset="-120"/>
                    <a:ea typeface="標楷體" pitchFamily="65" charset="-120"/>
                    <a:cs typeface="+mn-cs"/>
                  </a:rPr>
                  <a:t>(</a:t>
                </a:r>
                <a:r>
                  <a:rPr lang="zh-TW" altLang="zh-TW" sz="1000" b="1" i="0" u="none" strike="noStrike" kern="1200" baseline="0">
                    <a:solidFill>
                      <a:sysClr val="windowText" lastClr="000000"/>
                    </a:solidFill>
                    <a:latin typeface="標楷體" pitchFamily="65" charset="-120"/>
                    <a:ea typeface="標楷體" pitchFamily="65" charset="-120"/>
                    <a:cs typeface="+mn-cs"/>
                  </a:rPr>
                  <a:t>毫米平方</a:t>
                </a:r>
                <a:r>
                  <a:rPr lang="en-US" altLang="zh-TW" sz="1000" b="1" i="0" u="none" strike="noStrike" kern="1200" baseline="0">
                    <a:solidFill>
                      <a:sysClr val="windowText" lastClr="000000"/>
                    </a:solidFill>
                    <a:latin typeface="標楷體" pitchFamily="65" charset="-120"/>
                    <a:ea typeface="標楷體" pitchFamily="65" charset="-120"/>
                    <a:cs typeface="+mn-cs"/>
                  </a:rPr>
                  <a:t>)</a:t>
                </a:r>
                <a:endParaRPr lang="zh-TW" altLang="zh-TW" sz="1000" b="1" i="0" u="none" strike="noStrike" kern="1200" baseline="0">
                  <a:solidFill>
                    <a:sysClr val="windowText" lastClr="000000"/>
                  </a:solidFill>
                  <a:latin typeface="標楷體" pitchFamily="65" charset="-120"/>
                  <a:ea typeface="標楷體" pitchFamily="65" charset="-120"/>
                  <a:cs typeface="+mn-cs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200651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F5137-2D44-469F-B334-93928C5C22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DB51A51-98A2-4E66-B380-45E8F1FE443A}">
      <dgm:prSet phldrT="[文字]"/>
      <dgm:spPr/>
      <dgm:t>
        <a:bodyPr/>
        <a:lstStyle/>
        <a:p>
          <a:r>
            <a:rPr lang="zh-TW" altLang="en-US" dirty="0" smtClean="0"/>
            <a:t>乳品種類</a:t>
          </a:r>
          <a:endParaRPr lang="zh-TW" altLang="en-US" dirty="0"/>
        </a:p>
      </dgm:t>
    </dgm:pt>
    <dgm:pt modelId="{FE2E8966-5717-494C-8144-28016BC26D59}" type="parTrans" cxnId="{7BA20986-EAE9-423F-80B3-81C47AB44EB9}">
      <dgm:prSet/>
      <dgm:spPr/>
      <dgm:t>
        <a:bodyPr/>
        <a:lstStyle/>
        <a:p>
          <a:endParaRPr lang="zh-TW" altLang="en-US"/>
        </a:p>
      </dgm:t>
    </dgm:pt>
    <dgm:pt modelId="{CD7607B4-DA69-455F-BA1D-9BF1D9B95206}" type="sibTrans" cxnId="{7BA20986-EAE9-423F-80B3-81C47AB44EB9}">
      <dgm:prSet/>
      <dgm:spPr/>
      <dgm:t>
        <a:bodyPr/>
        <a:lstStyle/>
        <a:p>
          <a:endParaRPr lang="zh-TW" altLang="en-US"/>
        </a:p>
      </dgm:t>
    </dgm:pt>
    <dgm:pt modelId="{6E0C946A-A1B6-4FC7-A921-9379DB3C585E}">
      <dgm:prSet phldrT="[文字]"/>
      <dgm:spPr/>
      <dgm:t>
        <a:bodyPr/>
        <a:lstStyle/>
        <a:p>
          <a:r>
            <a:rPr lang="zh-TW" altLang="en-US" dirty="0" smtClean="0"/>
            <a:t>再度混合</a:t>
          </a:r>
          <a:endParaRPr lang="zh-TW" altLang="en-US" dirty="0"/>
        </a:p>
      </dgm:t>
    </dgm:pt>
    <dgm:pt modelId="{1FCC84B5-96AE-4989-99EC-30AC70BFB7F6}" type="parTrans" cxnId="{25B64A6D-95E4-44E9-B174-70BC913A82E1}">
      <dgm:prSet/>
      <dgm:spPr/>
      <dgm:t>
        <a:bodyPr/>
        <a:lstStyle/>
        <a:p>
          <a:endParaRPr lang="zh-TW" altLang="en-US"/>
        </a:p>
      </dgm:t>
    </dgm:pt>
    <dgm:pt modelId="{DD677931-1BCC-4A5F-8E91-56F7D996105E}" type="sibTrans" cxnId="{25B64A6D-95E4-44E9-B174-70BC913A82E1}">
      <dgm:prSet/>
      <dgm:spPr/>
      <dgm:t>
        <a:bodyPr/>
        <a:lstStyle/>
        <a:p>
          <a:endParaRPr lang="zh-TW" altLang="en-US"/>
        </a:p>
      </dgm:t>
    </dgm:pt>
    <dgm:pt modelId="{D66F24AA-E1AB-4DD8-85DE-4B6AA224996F}">
      <dgm:prSet phldrT="[文字]"/>
      <dgm:spPr/>
      <dgm:t>
        <a:bodyPr/>
        <a:lstStyle/>
        <a:p>
          <a:r>
            <a:rPr lang="zh-TW" altLang="en-US" dirty="0" smtClean="0"/>
            <a:t>發酵時間</a:t>
          </a:r>
          <a:endParaRPr lang="zh-TW" altLang="en-US" dirty="0"/>
        </a:p>
      </dgm:t>
    </dgm:pt>
    <dgm:pt modelId="{AD8CE3A9-EFB3-45FF-858A-467F9825EEA3}" type="parTrans" cxnId="{045D993F-1426-42C9-8D70-415CB20A28B8}">
      <dgm:prSet/>
      <dgm:spPr/>
      <dgm:t>
        <a:bodyPr/>
        <a:lstStyle/>
        <a:p>
          <a:endParaRPr lang="zh-TW" altLang="en-US"/>
        </a:p>
      </dgm:t>
    </dgm:pt>
    <dgm:pt modelId="{C4534137-C186-46AA-B4E4-61A165A24C19}" type="sibTrans" cxnId="{045D993F-1426-42C9-8D70-415CB20A28B8}">
      <dgm:prSet/>
      <dgm:spPr/>
      <dgm:t>
        <a:bodyPr/>
        <a:lstStyle/>
        <a:p>
          <a:endParaRPr lang="zh-TW" altLang="en-US"/>
        </a:p>
      </dgm:t>
    </dgm:pt>
    <dgm:pt modelId="{2061CAE3-D486-45FF-8D58-5A87A42F78DF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含脂量高會減少優格的裂紋面積</a:t>
          </a:r>
          <a:endParaRPr lang="zh-TW" altLang="en-US" sz="2400" dirty="0"/>
        </a:p>
      </dgm:t>
    </dgm:pt>
    <dgm:pt modelId="{30815F7B-0F74-454A-B3E6-EEA918E65169}" type="parTrans" cxnId="{CCC3FC37-3E36-438A-AA67-0F2F90D7559C}">
      <dgm:prSet/>
      <dgm:spPr/>
      <dgm:t>
        <a:bodyPr/>
        <a:lstStyle/>
        <a:p>
          <a:endParaRPr lang="zh-TW" altLang="en-US"/>
        </a:p>
      </dgm:t>
    </dgm:pt>
    <dgm:pt modelId="{DF7281A7-88A3-4832-8068-D3027F420B9C}" type="sibTrans" cxnId="{CCC3FC37-3E36-438A-AA67-0F2F90D7559C}">
      <dgm:prSet/>
      <dgm:spPr/>
      <dgm:t>
        <a:bodyPr/>
        <a:lstStyle/>
        <a:p>
          <a:endParaRPr lang="zh-TW" altLang="en-US"/>
        </a:p>
      </dgm:t>
    </dgm:pt>
    <dgm:pt modelId="{9199A623-ED3E-4AEB-ADAA-9BC72A61CBD2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發酵時間越長，裂紋面積越大</a:t>
          </a:r>
          <a:endParaRPr lang="zh-TW" altLang="en-US" sz="2400" dirty="0"/>
        </a:p>
      </dgm:t>
    </dgm:pt>
    <dgm:pt modelId="{7CED7868-4FFB-41F3-82E3-93559ADF6124}" type="parTrans" cxnId="{30186A4C-D953-4B35-9590-8CBA8D759CF6}">
      <dgm:prSet/>
      <dgm:spPr/>
      <dgm:t>
        <a:bodyPr/>
        <a:lstStyle/>
        <a:p>
          <a:endParaRPr lang="zh-TW" altLang="en-US"/>
        </a:p>
      </dgm:t>
    </dgm:pt>
    <dgm:pt modelId="{F4B98374-E68E-4690-BC73-4A56FB2A24EE}" type="sibTrans" cxnId="{30186A4C-D953-4B35-9590-8CBA8D759CF6}">
      <dgm:prSet/>
      <dgm:spPr/>
      <dgm:t>
        <a:bodyPr/>
        <a:lstStyle/>
        <a:p>
          <a:endParaRPr lang="zh-TW" altLang="en-US"/>
        </a:p>
      </dgm:t>
    </dgm:pt>
    <dgm:pt modelId="{E386781D-74A9-4B08-81FA-391A42ACC407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將優格再度混合可減少紋路發生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02DBD899-662C-43F9-A75A-237B06F5633E}" type="parTrans" cxnId="{E5A15AF7-9446-4DB3-AA94-355F90218D61}">
      <dgm:prSet/>
      <dgm:spPr/>
      <dgm:t>
        <a:bodyPr/>
        <a:lstStyle/>
        <a:p>
          <a:endParaRPr lang="zh-TW" altLang="en-US"/>
        </a:p>
      </dgm:t>
    </dgm:pt>
    <dgm:pt modelId="{7583765B-6455-4ED1-AC35-E11AF99AA7C4}" type="sibTrans" cxnId="{E5A15AF7-9446-4DB3-AA94-355F90218D61}">
      <dgm:prSet/>
      <dgm:spPr/>
      <dgm:t>
        <a:bodyPr/>
        <a:lstStyle/>
        <a:p>
          <a:endParaRPr lang="zh-TW" altLang="en-US"/>
        </a:p>
      </dgm:t>
    </dgm:pt>
    <dgm:pt modelId="{5ADB7D7C-CF09-46E4-BD40-D259FEDBD5E8}">
      <dgm:prSet/>
      <dgm:spPr/>
      <dgm:t>
        <a:bodyPr/>
        <a:lstStyle/>
        <a:p>
          <a:r>
            <a:rPr lang="zh-TW" altLang="en-US" dirty="0" smtClean="0"/>
            <a:t>未來展望</a:t>
          </a:r>
          <a:endParaRPr lang="zh-TW" altLang="en-US" dirty="0"/>
        </a:p>
      </dgm:t>
    </dgm:pt>
    <dgm:pt modelId="{121CFA28-30E5-45A6-A583-1EAE26BD3103}" type="parTrans" cxnId="{36CF19B7-5A2B-486C-9CA8-DF0571C561B4}">
      <dgm:prSet/>
      <dgm:spPr/>
      <dgm:t>
        <a:bodyPr/>
        <a:lstStyle/>
        <a:p>
          <a:endParaRPr lang="zh-TW" altLang="en-US"/>
        </a:p>
      </dgm:t>
    </dgm:pt>
    <dgm:pt modelId="{DCD4FD0D-71D5-4DB8-B92C-318C44A22C1F}" type="sibTrans" cxnId="{36CF19B7-5A2B-486C-9CA8-DF0571C561B4}">
      <dgm:prSet/>
      <dgm:spPr/>
      <dgm:t>
        <a:bodyPr/>
        <a:lstStyle/>
        <a:p>
          <a:endParaRPr lang="zh-TW" altLang="en-US"/>
        </a:p>
      </dgm:t>
    </dgm:pt>
    <dgm:pt modelId="{3400F6BD-9C35-4B0C-9AA3-A5691B20EC6D}">
      <dgm:prSet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透過觀察優格形成的紋路，來推測出優格的乳種等資料</a:t>
          </a:r>
          <a:endParaRPr lang="zh-TW" altLang="en-US" sz="1800" dirty="0"/>
        </a:p>
      </dgm:t>
    </dgm:pt>
    <dgm:pt modelId="{9439FF01-6B23-4818-97DA-BE1A9C57E5A2}" type="parTrans" cxnId="{D822D9E1-F1A5-42E5-AAA0-979C064D8CA2}">
      <dgm:prSet/>
      <dgm:spPr/>
      <dgm:t>
        <a:bodyPr/>
        <a:lstStyle/>
        <a:p>
          <a:endParaRPr lang="zh-TW" altLang="en-US"/>
        </a:p>
      </dgm:t>
    </dgm:pt>
    <dgm:pt modelId="{7B9A3E20-E67C-4A52-A1DE-90DE990D91DF}" type="sibTrans" cxnId="{D822D9E1-F1A5-42E5-AAA0-979C064D8CA2}">
      <dgm:prSet/>
      <dgm:spPr/>
      <dgm:t>
        <a:bodyPr/>
        <a:lstStyle/>
        <a:p>
          <a:endParaRPr lang="zh-TW" altLang="en-US"/>
        </a:p>
      </dgm:t>
    </dgm:pt>
    <dgm:pt modelId="{E4F689C7-6873-4316-8BB3-626354E9AB3A}">
      <dgm:prSet phldrT="[文字]"/>
      <dgm:spPr/>
      <dgm:t>
        <a:bodyPr/>
        <a:lstStyle/>
        <a:p>
          <a:r>
            <a:rPr lang="zh-TW" altLang="en-US" smtClean="0"/>
            <a:t>裂紋成因</a:t>
          </a:r>
          <a:endParaRPr lang="zh-TW" altLang="en-US" dirty="0"/>
        </a:p>
      </dgm:t>
    </dgm:pt>
    <dgm:pt modelId="{8652C380-B6C4-4B01-9806-6F55CE0D5553}" type="parTrans" cxnId="{EFEA9447-6AE4-4C6B-9C07-8ED803958D0C}">
      <dgm:prSet/>
      <dgm:spPr/>
      <dgm:t>
        <a:bodyPr/>
        <a:lstStyle/>
        <a:p>
          <a:endParaRPr lang="zh-TW" altLang="en-US"/>
        </a:p>
      </dgm:t>
    </dgm:pt>
    <dgm:pt modelId="{7181591D-3328-4B78-82F9-137687BC85E3}" type="sibTrans" cxnId="{EFEA9447-6AE4-4C6B-9C07-8ED803958D0C}">
      <dgm:prSet/>
      <dgm:spPr/>
      <dgm:t>
        <a:bodyPr/>
        <a:lstStyle/>
        <a:p>
          <a:endParaRPr lang="zh-TW" altLang="en-US"/>
        </a:p>
      </dgm:t>
    </dgm:pt>
    <dgm:pt modelId="{F9116BB6-819D-4A2B-A9B8-6511C42C4F4C}">
      <dgm:prSet custT="1"/>
      <dgm:spPr/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乳水分離即是造成優格裂紋的主因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ECDA1B1A-A2F5-49D6-A4AB-51550CCDCF88}" type="parTrans" cxnId="{01BF5BF3-A755-4319-B56C-DF977E41DB01}">
      <dgm:prSet/>
      <dgm:spPr/>
      <dgm:t>
        <a:bodyPr/>
        <a:lstStyle/>
        <a:p>
          <a:endParaRPr lang="zh-TW" altLang="en-US"/>
        </a:p>
      </dgm:t>
    </dgm:pt>
    <dgm:pt modelId="{41F3A72F-CFE1-41E2-BE88-607EC2978590}" type="sibTrans" cxnId="{01BF5BF3-A755-4319-B56C-DF977E41DB01}">
      <dgm:prSet/>
      <dgm:spPr/>
      <dgm:t>
        <a:bodyPr/>
        <a:lstStyle/>
        <a:p>
          <a:endParaRPr lang="zh-TW" altLang="en-US"/>
        </a:p>
      </dgm:t>
    </dgm:pt>
    <dgm:pt modelId="{D3E62D43-99D0-40CA-9E70-4BB320547034}">
      <dgm:prSet custT="1"/>
      <dgm:spPr/>
      <dgm:t>
        <a:bodyPr/>
        <a:lstStyle/>
        <a:p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18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小時例外原因仍需探討，可做為未來研究方向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6B147293-3E74-49CF-ABF1-92DCA5F37180}" type="parTrans" cxnId="{F0A1C2E7-D646-4EA5-A2C1-8ADA274312A3}">
      <dgm:prSet/>
      <dgm:spPr/>
      <dgm:t>
        <a:bodyPr/>
        <a:lstStyle/>
        <a:p>
          <a:endParaRPr lang="zh-TW" altLang="en-US"/>
        </a:p>
      </dgm:t>
    </dgm:pt>
    <dgm:pt modelId="{6AF98A50-915D-4D9C-A241-F3E532FFDC91}" type="sibTrans" cxnId="{F0A1C2E7-D646-4EA5-A2C1-8ADA274312A3}">
      <dgm:prSet/>
      <dgm:spPr/>
      <dgm:t>
        <a:bodyPr/>
        <a:lstStyle/>
        <a:p>
          <a:endParaRPr lang="zh-TW" altLang="en-US"/>
        </a:p>
      </dgm:t>
    </dgm:pt>
    <dgm:pt modelId="{E2B3A789-9040-43C8-BD2F-04C2BAD0886E}" type="pres">
      <dgm:prSet presAssocID="{C16F5137-2D44-469F-B334-93928C5C22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6E6E7C-B586-4852-9288-55A63EE0DD00}" type="pres">
      <dgm:prSet presAssocID="{0DB51A51-98A2-4E66-B380-45E8F1FE443A}" presName="composite" presStyleCnt="0"/>
      <dgm:spPr/>
    </dgm:pt>
    <dgm:pt modelId="{8D27B950-EE6E-472C-8C6C-0FBA0CC3D357}" type="pres">
      <dgm:prSet presAssocID="{0DB51A51-98A2-4E66-B380-45E8F1FE443A}" presName="parentText" presStyleLbl="alignNode1" presStyleIdx="0" presStyleCnt="5" custScaleX="10820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0D43A6-3028-4636-9DD1-3EFBAC46668B}" type="pres">
      <dgm:prSet presAssocID="{0DB51A51-98A2-4E66-B380-45E8F1FE443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505358-65B3-4F89-A34D-61C982C04599}" type="pres">
      <dgm:prSet presAssocID="{CD7607B4-DA69-455F-BA1D-9BF1D9B95206}" presName="sp" presStyleCnt="0"/>
      <dgm:spPr/>
    </dgm:pt>
    <dgm:pt modelId="{E47F4521-A6EF-44DD-A8DC-51EA1BFCBE79}" type="pres">
      <dgm:prSet presAssocID="{D66F24AA-E1AB-4DD8-85DE-4B6AA224996F}" presName="composite" presStyleCnt="0"/>
      <dgm:spPr/>
    </dgm:pt>
    <dgm:pt modelId="{A543921B-1044-408C-8311-D73DC1DCA80A}" type="pres">
      <dgm:prSet presAssocID="{D66F24AA-E1AB-4DD8-85DE-4B6AA224996F}" presName="parentText" presStyleLbl="alignNode1" presStyleIdx="1" presStyleCnt="5" custScaleX="10820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3428C3-F7A8-4F49-A7D0-43B156EDF031}" type="pres">
      <dgm:prSet presAssocID="{D66F24AA-E1AB-4DD8-85DE-4B6AA224996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4E9168-BDB0-442C-9BE3-B35F2651CB2C}" type="pres">
      <dgm:prSet presAssocID="{C4534137-C186-46AA-B4E4-61A165A24C19}" presName="sp" presStyleCnt="0"/>
      <dgm:spPr/>
    </dgm:pt>
    <dgm:pt modelId="{2769F1F0-5FBD-4553-A529-7B23D7718F2F}" type="pres">
      <dgm:prSet presAssocID="{6E0C946A-A1B6-4FC7-A921-9379DB3C585E}" presName="composite" presStyleCnt="0"/>
      <dgm:spPr/>
    </dgm:pt>
    <dgm:pt modelId="{EB5193F7-F6ED-4443-BDC1-0595B8EE1ACF}" type="pres">
      <dgm:prSet presAssocID="{6E0C946A-A1B6-4FC7-A921-9379DB3C585E}" presName="parentText" presStyleLbl="alignNode1" presStyleIdx="2" presStyleCnt="5" custScaleX="10820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9858DB-417E-4066-8F8E-B615BAEAFB95}" type="pres">
      <dgm:prSet presAssocID="{6E0C946A-A1B6-4FC7-A921-9379DB3C58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9C687C-F66D-4443-A568-85AAFACD321A}" type="pres">
      <dgm:prSet presAssocID="{DD677931-1BCC-4A5F-8E91-56F7D996105E}" presName="sp" presStyleCnt="0"/>
      <dgm:spPr/>
    </dgm:pt>
    <dgm:pt modelId="{EF37831D-CEDD-4425-B53C-B2D349A7C1ED}" type="pres">
      <dgm:prSet presAssocID="{E4F689C7-6873-4316-8BB3-626354E9AB3A}" presName="composite" presStyleCnt="0"/>
      <dgm:spPr/>
    </dgm:pt>
    <dgm:pt modelId="{51726CCD-A844-46F7-9DD2-09CAF4D3BE08}" type="pres">
      <dgm:prSet presAssocID="{E4F689C7-6873-4316-8BB3-626354E9AB3A}" presName="parentText" presStyleLbl="alignNode1" presStyleIdx="3" presStyleCnt="5" custScaleX="10820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40CE80-6167-40D2-84EB-C0658E603172}" type="pres">
      <dgm:prSet presAssocID="{E4F689C7-6873-4316-8BB3-626354E9AB3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AFE1AB-E010-4E47-A7FB-9D30E831848F}" type="pres">
      <dgm:prSet presAssocID="{7181591D-3328-4B78-82F9-137687BC85E3}" presName="sp" presStyleCnt="0"/>
      <dgm:spPr/>
    </dgm:pt>
    <dgm:pt modelId="{825A04EC-014A-466A-B80E-7D4B402DBF36}" type="pres">
      <dgm:prSet presAssocID="{5ADB7D7C-CF09-46E4-BD40-D259FEDBD5E8}" presName="composite" presStyleCnt="0"/>
      <dgm:spPr/>
    </dgm:pt>
    <dgm:pt modelId="{DCBD051B-86E6-4A90-9D78-033952D67B3E}" type="pres">
      <dgm:prSet presAssocID="{5ADB7D7C-CF09-46E4-BD40-D259FEDBD5E8}" presName="parentText" presStyleLbl="alignNode1" presStyleIdx="4" presStyleCnt="5" custScaleY="13674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69BEA6-20EB-4150-A103-74F6F9B261AB}" type="pres">
      <dgm:prSet presAssocID="{5ADB7D7C-CF09-46E4-BD40-D259FEDBD5E8}" presName="descendantText" presStyleLbl="alignAcc1" presStyleIdx="4" presStyleCnt="5" custScaleY="1478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9F89E1-4F48-4079-AFAE-9C9950F37C8D}" type="presOf" srcId="{E4F689C7-6873-4316-8BB3-626354E9AB3A}" destId="{51726CCD-A844-46F7-9DD2-09CAF4D3BE08}" srcOrd="0" destOrd="0" presId="urn:microsoft.com/office/officeart/2005/8/layout/chevron2"/>
    <dgm:cxn modelId="{6D725538-6CD6-4A21-AB8C-7383E813CA2B}" type="presOf" srcId="{D66F24AA-E1AB-4DD8-85DE-4B6AA224996F}" destId="{A543921B-1044-408C-8311-D73DC1DCA80A}" srcOrd="0" destOrd="0" presId="urn:microsoft.com/office/officeart/2005/8/layout/chevron2"/>
    <dgm:cxn modelId="{2A709278-BCE1-4E55-A08B-AC0B5582BC36}" type="presOf" srcId="{5ADB7D7C-CF09-46E4-BD40-D259FEDBD5E8}" destId="{DCBD051B-86E6-4A90-9D78-033952D67B3E}" srcOrd="0" destOrd="0" presId="urn:microsoft.com/office/officeart/2005/8/layout/chevron2"/>
    <dgm:cxn modelId="{93EEC41C-EF74-411F-8E5A-1D9B5E9BEE31}" type="presOf" srcId="{C16F5137-2D44-469F-B334-93928C5C223A}" destId="{E2B3A789-9040-43C8-BD2F-04C2BAD0886E}" srcOrd="0" destOrd="0" presId="urn:microsoft.com/office/officeart/2005/8/layout/chevron2"/>
    <dgm:cxn modelId="{AE54DC17-589B-451F-954C-01EA56C06BB8}" type="presOf" srcId="{0DB51A51-98A2-4E66-B380-45E8F1FE443A}" destId="{8D27B950-EE6E-472C-8C6C-0FBA0CC3D357}" srcOrd="0" destOrd="0" presId="urn:microsoft.com/office/officeart/2005/8/layout/chevron2"/>
    <dgm:cxn modelId="{25B64A6D-95E4-44E9-B174-70BC913A82E1}" srcId="{C16F5137-2D44-469F-B334-93928C5C223A}" destId="{6E0C946A-A1B6-4FC7-A921-9379DB3C585E}" srcOrd="2" destOrd="0" parTransId="{1FCC84B5-96AE-4989-99EC-30AC70BFB7F6}" sibTransId="{DD677931-1BCC-4A5F-8E91-56F7D996105E}"/>
    <dgm:cxn modelId="{CCC3FC37-3E36-438A-AA67-0F2F90D7559C}" srcId="{0DB51A51-98A2-4E66-B380-45E8F1FE443A}" destId="{2061CAE3-D486-45FF-8D58-5A87A42F78DF}" srcOrd="0" destOrd="0" parTransId="{30815F7B-0F74-454A-B3E6-EEA918E65169}" sibTransId="{DF7281A7-88A3-4832-8068-D3027F420B9C}"/>
    <dgm:cxn modelId="{B688B326-770D-4508-9EC2-B03891C6F1A0}" type="presOf" srcId="{F9116BB6-819D-4A2B-A9B8-6511C42C4F4C}" destId="{4440CE80-6167-40D2-84EB-C0658E603172}" srcOrd="0" destOrd="0" presId="urn:microsoft.com/office/officeart/2005/8/layout/chevron2"/>
    <dgm:cxn modelId="{C7066829-7E79-4C30-B0B8-44FD10C7EAF7}" type="presOf" srcId="{9199A623-ED3E-4AEB-ADAA-9BC72A61CBD2}" destId="{9E3428C3-F7A8-4F49-A7D0-43B156EDF031}" srcOrd="0" destOrd="0" presId="urn:microsoft.com/office/officeart/2005/8/layout/chevron2"/>
    <dgm:cxn modelId="{01BF5BF3-A755-4319-B56C-DF977E41DB01}" srcId="{E4F689C7-6873-4316-8BB3-626354E9AB3A}" destId="{F9116BB6-819D-4A2B-A9B8-6511C42C4F4C}" srcOrd="0" destOrd="0" parTransId="{ECDA1B1A-A2F5-49D6-A4AB-51550CCDCF88}" sibTransId="{41F3A72F-CFE1-41E2-BE88-607EC2978590}"/>
    <dgm:cxn modelId="{77142BA7-31E6-4FD6-8B5F-55239D588073}" type="presOf" srcId="{6E0C946A-A1B6-4FC7-A921-9379DB3C585E}" destId="{EB5193F7-F6ED-4443-BDC1-0595B8EE1ACF}" srcOrd="0" destOrd="0" presId="urn:microsoft.com/office/officeart/2005/8/layout/chevron2"/>
    <dgm:cxn modelId="{D822D9E1-F1A5-42E5-AAA0-979C064D8CA2}" srcId="{5ADB7D7C-CF09-46E4-BD40-D259FEDBD5E8}" destId="{3400F6BD-9C35-4B0C-9AA3-A5691B20EC6D}" srcOrd="0" destOrd="0" parTransId="{9439FF01-6B23-4818-97DA-BE1A9C57E5A2}" sibTransId="{7B9A3E20-E67C-4A52-A1DE-90DE990D91DF}"/>
    <dgm:cxn modelId="{30186A4C-D953-4B35-9590-8CBA8D759CF6}" srcId="{D66F24AA-E1AB-4DD8-85DE-4B6AA224996F}" destId="{9199A623-ED3E-4AEB-ADAA-9BC72A61CBD2}" srcOrd="0" destOrd="0" parTransId="{7CED7868-4FFB-41F3-82E3-93559ADF6124}" sibTransId="{F4B98374-E68E-4690-BC73-4A56FB2A24EE}"/>
    <dgm:cxn modelId="{7EE7F0B0-B48C-44F0-9502-389E6279DC46}" type="presOf" srcId="{2061CAE3-D486-45FF-8D58-5A87A42F78DF}" destId="{2D0D43A6-3028-4636-9DD1-3EFBAC46668B}" srcOrd="0" destOrd="0" presId="urn:microsoft.com/office/officeart/2005/8/layout/chevron2"/>
    <dgm:cxn modelId="{1E034A08-4FD8-4B44-9079-DBC665B3D0E0}" type="presOf" srcId="{3400F6BD-9C35-4B0C-9AA3-A5691B20EC6D}" destId="{4969BEA6-20EB-4150-A103-74F6F9B261AB}" srcOrd="0" destOrd="0" presId="urn:microsoft.com/office/officeart/2005/8/layout/chevron2"/>
    <dgm:cxn modelId="{36CF19B7-5A2B-486C-9CA8-DF0571C561B4}" srcId="{C16F5137-2D44-469F-B334-93928C5C223A}" destId="{5ADB7D7C-CF09-46E4-BD40-D259FEDBD5E8}" srcOrd="4" destOrd="0" parTransId="{121CFA28-30E5-45A6-A583-1EAE26BD3103}" sibTransId="{DCD4FD0D-71D5-4DB8-B92C-318C44A22C1F}"/>
    <dgm:cxn modelId="{3BA84143-8E73-4C1F-8467-B982DBC00EEE}" type="presOf" srcId="{E386781D-74A9-4B08-81FA-391A42ACC407}" destId="{0A9858DB-417E-4066-8F8E-B615BAEAFB95}" srcOrd="0" destOrd="0" presId="urn:microsoft.com/office/officeart/2005/8/layout/chevron2"/>
    <dgm:cxn modelId="{F0A1C2E7-D646-4EA5-A2C1-8ADA274312A3}" srcId="{5ADB7D7C-CF09-46E4-BD40-D259FEDBD5E8}" destId="{D3E62D43-99D0-40CA-9E70-4BB320547034}" srcOrd="1" destOrd="0" parTransId="{6B147293-3E74-49CF-ABF1-92DCA5F37180}" sibTransId="{6AF98A50-915D-4D9C-A241-F3E532FFDC91}"/>
    <dgm:cxn modelId="{7BA20986-EAE9-423F-80B3-81C47AB44EB9}" srcId="{C16F5137-2D44-469F-B334-93928C5C223A}" destId="{0DB51A51-98A2-4E66-B380-45E8F1FE443A}" srcOrd="0" destOrd="0" parTransId="{FE2E8966-5717-494C-8144-28016BC26D59}" sibTransId="{CD7607B4-DA69-455F-BA1D-9BF1D9B95206}"/>
    <dgm:cxn modelId="{045D993F-1426-42C9-8D70-415CB20A28B8}" srcId="{C16F5137-2D44-469F-B334-93928C5C223A}" destId="{D66F24AA-E1AB-4DD8-85DE-4B6AA224996F}" srcOrd="1" destOrd="0" parTransId="{AD8CE3A9-EFB3-45FF-858A-467F9825EEA3}" sibTransId="{C4534137-C186-46AA-B4E4-61A165A24C19}"/>
    <dgm:cxn modelId="{EFEA9447-6AE4-4C6B-9C07-8ED803958D0C}" srcId="{C16F5137-2D44-469F-B334-93928C5C223A}" destId="{E4F689C7-6873-4316-8BB3-626354E9AB3A}" srcOrd="3" destOrd="0" parTransId="{8652C380-B6C4-4B01-9806-6F55CE0D5553}" sibTransId="{7181591D-3328-4B78-82F9-137687BC85E3}"/>
    <dgm:cxn modelId="{E5A15AF7-9446-4DB3-AA94-355F90218D61}" srcId="{6E0C946A-A1B6-4FC7-A921-9379DB3C585E}" destId="{E386781D-74A9-4B08-81FA-391A42ACC407}" srcOrd="0" destOrd="0" parTransId="{02DBD899-662C-43F9-A75A-237B06F5633E}" sibTransId="{7583765B-6455-4ED1-AC35-E11AF99AA7C4}"/>
    <dgm:cxn modelId="{A32B384E-7505-499F-8848-F18D784EBDA3}" type="presOf" srcId="{D3E62D43-99D0-40CA-9E70-4BB320547034}" destId="{4969BEA6-20EB-4150-A103-74F6F9B261AB}" srcOrd="0" destOrd="1" presId="urn:microsoft.com/office/officeart/2005/8/layout/chevron2"/>
    <dgm:cxn modelId="{B921CDE8-18E1-46EB-8849-3C52752491BB}" type="presParOf" srcId="{E2B3A789-9040-43C8-BD2F-04C2BAD0886E}" destId="{576E6E7C-B586-4852-9288-55A63EE0DD00}" srcOrd="0" destOrd="0" presId="urn:microsoft.com/office/officeart/2005/8/layout/chevron2"/>
    <dgm:cxn modelId="{0BA4B25D-9C3F-4622-A50C-E09F453CB844}" type="presParOf" srcId="{576E6E7C-B586-4852-9288-55A63EE0DD00}" destId="{8D27B950-EE6E-472C-8C6C-0FBA0CC3D357}" srcOrd="0" destOrd="0" presId="urn:microsoft.com/office/officeart/2005/8/layout/chevron2"/>
    <dgm:cxn modelId="{966CF6A8-9D9A-4E28-9EA4-02FB50EE014C}" type="presParOf" srcId="{576E6E7C-B586-4852-9288-55A63EE0DD00}" destId="{2D0D43A6-3028-4636-9DD1-3EFBAC46668B}" srcOrd="1" destOrd="0" presId="urn:microsoft.com/office/officeart/2005/8/layout/chevron2"/>
    <dgm:cxn modelId="{A897A893-1E32-47F1-AE05-DF61E8B79C6E}" type="presParOf" srcId="{E2B3A789-9040-43C8-BD2F-04C2BAD0886E}" destId="{D2505358-65B3-4F89-A34D-61C982C04599}" srcOrd="1" destOrd="0" presId="urn:microsoft.com/office/officeart/2005/8/layout/chevron2"/>
    <dgm:cxn modelId="{5A930C82-12D0-4818-83F8-1FFFA6C969A8}" type="presParOf" srcId="{E2B3A789-9040-43C8-BD2F-04C2BAD0886E}" destId="{E47F4521-A6EF-44DD-A8DC-51EA1BFCBE79}" srcOrd="2" destOrd="0" presId="urn:microsoft.com/office/officeart/2005/8/layout/chevron2"/>
    <dgm:cxn modelId="{CD480516-94C3-4462-A0B1-762418450558}" type="presParOf" srcId="{E47F4521-A6EF-44DD-A8DC-51EA1BFCBE79}" destId="{A543921B-1044-408C-8311-D73DC1DCA80A}" srcOrd="0" destOrd="0" presId="urn:microsoft.com/office/officeart/2005/8/layout/chevron2"/>
    <dgm:cxn modelId="{1D740284-BA27-42AA-8254-1A8143B67858}" type="presParOf" srcId="{E47F4521-A6EF-44DD-A8DC-51EA1BFCBE79}" destId="{9E3428C3-F7A8-4F49-A7D0-43B156EDF031}" srcOrd="1" destOrd="0" presId="urn:microsoft.com/office/officeart/2005/8/layout/chevron2"/>
    <dgm:cxn modelId="{B6CA0918-50FD-4DD5-A6CC-CBD7154808B6}" type="presParOf" srcId="{E2B3A789-9040-43C8-BD2F-04C2BAD0886E}" destId="{F34E9168-BDB0-442C-9BE3-B35F2651CB2C}" srcOrd="3" destOrd="0" presId="urn:microsoft.com/office/officeart/2005/8/layout/chevron2"/>
    <dgm:cxn modelId="{2752395B-7BAA-474A-A9A0-008732A0895E}" type="presParOf" srcId="{E2B3A789-9040-43C8-BD2F-04C2BAD0886E}" destId="{2769F1F0-5FBD-4553-A529-7B23D7718F2F}" srcOrd="4" destOrd="0" presId="urn:microsoft.com/office/officeart/2005/8/layout/chevron2"/>
    <dgm:cxn modelId="{AB0AECA6-E61D-4954-991C-4ACE42CFF3FC}" type="presParOf" srcId="{2769F1F0-5FBD-4553-A529-7B23D7718F2F}" destId="{EB5193F7-F6ED-4443-BDC1-0595B8EE1ACF}" srcOrd="0" destOrd="0" presId="urn:microsoft.com/office/officeart/2005/8/layout/chevron2"/>
    <dgm:cxn modelId="{5C1A0FE9-6759-4A7D-8C41-77F484C84770}" type="presParOf" srcId="{2769F1F0-5FBD-4553-A529-7B23D7718F2F}" destId="{0A9858DB-417E-4066-8F8E-B615BAEAFB95}" srcOrd="1" destOrd="0" presId="urn:microsoft.com/office/officeart/2005/8/layout/chevron2"/>
    <dgm:cxn modelId="{6A2B40FA-9766-4A54-8D67-4143F9FCE3AD}" type="presParOf" srcId="{E2B3A789-9040-43C8-BD2F-04C2BAD0886E}" destId="{039C687C-F66D-4443-A568-85AAFACD321A}" srcOrd="5" destOrd="0" presId="urn:microsoft.com/office/officeart/2005/8/layout/chevron2"/>
    <dgm:cxn modelId="{08E35835-43E2-46F4-AD6B-CA0F87C37067}" type="presParOf" srcId="{E2B3A789-9040-43C8-BD2F-04C2BAD0886E}" destId="{EF37831D-CEDD-4425-B53C-B2D349A7C1ED}" srcOrd="6" destOrd="0" presId="urn:microsoft.com/office/officeart/2005/8/layout/chevron2"/>
    <dgm:cxn modelId="{834D5CF9-FA39-4007-A941-936EF2D8F7ED}" type="presParOf" srcId="{EF37831D-CEDD-4425-B53C-B2D349A7C1ED}" destId="{51726CCD-A844-46F7-9DD2-09CAF4D3BE08}" srcOrd="0" destOrd="0" presId="urn:microsoft.com/office/officeart/2005/8/layout/chevron2"/>
    <dgm:cxn modelId="{12CB30ED-63CF-4648-B8CB-4E59510F5990}" type="presParOf" srcId="{EF37831D-CEDD-4425-B53C-B2D349A7C1ED}" destId="{4440CE80-6167-40D2-84EB-C0658E603172}" srcOrd="1" destOrd="0" presId="urn:microsoft.com/office/officeart/2005/8/layout/chevron2"/>
    <dgm:cxn modelId="{B52B9DDE-D9FF-4D58-B2D7-AAA023155E2F}" type="presParOf" srcId="{E2B3A789-9040-43C8-BD2F-04C2BAD0886E}" destId="{A1AFE1AB-E010-4E47-A7FB-9D30E831848F}" srcOrd="7" destOrd="0" presId="urn:microsoft.com/office/officeart/2005/8/layout/chevron2"/>
    <dgm:cxn modelId="{FA7CD4D3-D453-4B9F-850E-E8D44DB0619F}" type="presParOf" srcId="{E2B3A789-9040-43C8-BD2F-04C2BAD0886E}" destId="{825A04EC-014A-466A-B80E-7D4B402DBF36}" srcOrd="8" destOrd="0" presId="urn:microsoft.com/office/officeart/2005/8/layout/chevron2"/>
    <dgm:cxn modelId="{DD4626AF-E1D4-491A-943E-54A8A41F5BCD}" type="presParOf" srcId="{825A04EC-014A-466A-B80E-7D4B402DBF36}" destId="{DCBD051B-86E6-4A90-9D78-033952D67B3E}" srcOrd="0" destOrd="0" presId="urn:microsoft.com/office/officeart/2005/8/layout/chevron2"/>
    <dgm:cxn modelId="{2B82F722-7CAA-473E-8A96-F5FDD57BB067}" type="presParOf" srcId="{825A04EC-014A-466A-B80E-7D4B402DBF36}" destId="{4969BEA6-20EB-4150-A103-74F6F9B261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7B950-EE6E-472C-8C6C-0FBA0CC3D357}">
      <dsp:nvSpPr>
        <dsp:cNvPr id="0" name=""/>
        <dsp:cNvSpPr/>
      </dsp:nvSpPr>
      <dsp:spPr>
        <a:xfrm rot="5400000">
          <a:off x="-127312" y="117436"/>
          <a:ext cx="938561" cy="710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乳品種類</a:t>
          </a:r>
          <a:endParaRPr lang="zh-TW" altLang="en-US" sz="1200" kern="1200" dirty="0"/>
        </a:p>
      </dsp:txBody>
      <dsp:txXfrm rot="-5400000">
        <a:off x="-13470" y="359035"/>
        <a:ext cx="710879" cy="227682"/>
      </dsp:txXfrm>
    </dsp:sp>
    <dsp:sp modelId="{2D0D43A6-3028-4636-9DD1-3EFBAC46668B}">
      <dsp:nvSpPr>
        <dsp:cNvPr id="0" name=""/>
        <dsp:cNvSpPr/>
      </dsp:nvSpPr>
      <dsp:spPr>
        <a:xfrm rot="5400000">
          <a:off x="3541155" y="-2867094"/>
          <a:ext cx="610065" cy="635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含脂量高會減少優格的裂紋面積</a:t>
          </a:r>
          <a:endParaRPr lang="zh-TW" altLang="en-US" sz="2400" kern="1200" dirty="0"/>
        </a:p>
      </dsp:txBody>
      <dsp:txXfrm rot="-5400000">
        <a:off x="670465" y="33377"/>
        <a:ext cx="6321665" cy="550503"/>
      </dsp:txXfrm>
    </dsp:sp>
    <dsp:sp modelId="{A543921B-1044-408C-8311-D73DC1DCA80A}">
      <dsp:nvSpPr>
        <dsp:cNvPr id="0" name=""/>
        <dsp:cNvSpPr/>
      </dsp:nvSpPr>
      <dsp:spPr>
        <a:xfrm rot="5400000">
          <a:off x="-127312" y="946903"/>
          <a:ext cx="938561" cy="710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發酵時間</a:t>
          </a:r>
          <a:endParaRPr lang="zh-TW" altLang="en-US" sz="1200" kern="1200" dirty="0"/>
        </a:p>
      </dsp:txBody>
      <dsp:txXfrm rot="-5400000">
        <a:off x="-13470" y="1188502"/>
        <a:ext cx="710879" cy="227682"/>
      </dsp:txXfrm>
    </dsp:sp>
    <dsp:sp modelId="{9E3428C3-F7A8-4F49-A7D0-43B156EDF031}">
      <dsp:nvSpPr>
        <dsp:cNvPr id="0" name=""/>
        <dsp:cNvSpPr/>
      </dsp:nvSpPr>
      <dsp:spPr>
        <a:xfrm rot="5400000">
          <a:off x="3541155" y="-2037628"/>
          <a:ext cx="610065" cy="635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發酵時間越長，裂紋面積越大</a:t>
          </a:r>
          <a:endParaRPr lang="zh-TW" altLang="en-US" sz="2400" kern="1200" dirty="0"/>
        </a:p>
      </dsp:txBody>
      <dsp:txXfrm rot="-5400000">
        <a:off x="670465" y="862843"/>
        <a:ext cx="6321665" cy="550503"/>
      </dsp:txXfrm>
    </dsp:sp>
    <dsp:sp modelId="{EB5193F7-F6ED-4443-BDC1-0595B8EE1ACF}">
      <dsp:nvSpPr>
        <dsp:cNvPr id="0" name=""/>
        <dsp:cNvSpPr/>
      </dsp:nvSpPr>
      <dsp:spPr>
        <a:xfrm rot="5400000">
          <a:off x="-127312" y="1776369"/>
          <a:ext cx="938561" cy="710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再度混合</a:t>
          </a:r>
          <a:endParaRPr lang="zh-TW" altLang="en-US" sz="1200" kern="1200" dirty="0"/>
        </a:p>
      </dsp:txBody>
      <dsp:txXfrm rot="-5400000">
        <a:off x="-13470" y="2017968"/>
        <a:ext cx="710879" cy="227682"/>
      </dsp:txXfrm>
    </dsp:sp>
    <dsp:sp modelId="{0A9858DB-417E-4066-8F8E-B615BAEAFB95}">
      <dsp:nvSpPr>
        <dsp:cNvPr id="0" name=""/>
        <dsp:cNvSpPr/>
      </dsp:nvSpPr>
      <dsp:spPr>
        <a:xfrm rot="5400000">
          <a:off x="3541155" y="-1208162"/>
          <a:ext cx="610065" cy="635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將優格再度混合可減少紋路發生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670465" y="1692309"/>
        <a:ext cx="6321665" cy="550503"/>
      </dsp:txXfrm>
    </dsp:sp>
    <dsp:sp modelId="{51726CCD-A844-46F7-9DD2-09CAF4D3BE08}">
      <dsp:nvSpPr>
        <dsp:cNvPr id="0" name=""/>
        <dsp:cNvSpPr/>
      </dsp:nvSpPr>
      <dsp:spPr>
        <a:xfrm rot="5400000">
          <a:off x="-127312" y="2605835"/>
          <a:ext cx="938561" cy="710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smtClean="0"/>
            <a:t>裂紋成因</a:t>
          </a:r>
          <a:endParaRPr lang="zh-TW" altLang="en-US" sz="1200" kern="1200" dirty="0"/>
        </a:p>
      </dsp:txBody>
      <dsp:txXfrm rot="-5400000">
        <a:off x="-13470" y="2847434"/>
        <a:ext cx="710879" cy="227682"/>
      </dsp:txXfrm>
    </dsp:sp>
    <dsp:sp modelId="{4440CE80-6167-40D2-84EB-C0658E603172}">
      <dsp:nvSpPr>
        <dsp:cNvPr id="0" name=""/>
        <dsp:cNvSpPr/>
      </dsp:nvSpPr>
      <dsp:spPr>
        <a:xfrm rot="5400000">
          <a:off x="3541155" y="-378696"/>
          <a:ext cx="610065" cy="635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乳水分離即是造成優格裂紋的主因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670465" y="2521775"/>
        <a:ext cx="6321665" cy="550503"/>
      </dsp:txXfrm>
    </dsp:sp>
    <dsp:sp modelId="{DCBD051B-86E6-4A90-9D78-033952D67B3E}">
      <dsp:nvSpPr>
        <dsp:cNvPr id="0" name=""/>
        <dsp:cNvSpPr/>
      </dsp:nvSpPr>
      <dsp:spPr>
        <a:xfrm rot="5400000">
          <a:off x="-326702" y="3634691"/>
          <a:ext cx="1283455" cy="6569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/>
            <a:t>未來展望</a:t>
          </a:r>
          <a:endParaRPr lang="zh-TW" altLang="en-US" sz="1200" kern="1200" dirty="0"/>
        </a:p>
      </dsp:txBody>
      <dsp:txXfrm rot="-5400000">
        <a:off x="-13470" y="3649957"/>
        <a:ext cx="656993" cy="626462"/>
      </dsp:txXfrm>
    </dsp:sp>
    <dsp:sp modelId="{4969BEA6-20EB-4150-A103-74F6F9B261AB}">
      <dsp:nvSpPr>
        <dsp:cNvPr id="0" name=""/>
        <dsp:cNvSpPr/>
      </dsp:nvSpPr>
      <dsp:spPr>
        <a:xfrm rot="5400000">
          <a:off x="3368321" y="623216"/>
          <a:ext cx="901847" cy="635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透過觀察優格形成的紋路，來推測出優格的乳種等資料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latin typeface="標楷體" pitchFamily="65" charset="-120"/>
              <a:ea typeface="標楷體" pitchFamily="65" charset="-120"/>
            </a:rPr>
            <a:t>18</a:t>
          </a: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小時例外原因仍需探討，可做為未來研究方向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643522" y="3392041"/>
        <a:ext cx="6307421" cy="813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C355A-FCD6-4382-9EC1-1B5F12397EF9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607C-9B8F-47AD-B85D-2A2713033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46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D607C-9B8F-47AD-B85D-2A2713033FA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31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D607C-9B8F-47AD-B85D-2A2713033FA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91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35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7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76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896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03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05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41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83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039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42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51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585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24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13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38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450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641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949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449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217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30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357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1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85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41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31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0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27EB5F-9900-49C9-B2C2-D4F792079CF8}" type="datetimeFigureOut">
              <a:rPr lang="zh-TW" altLang="en-US" smtClean="0"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5C7701-D405-4BD2-A1AA-2B88D9CDD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26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6600" smtClean="0">
                <a:latin typeface="標楷體" pitchFamily="65" charset="-120"/>
                <a:ea typeface="標楷體" pitchFamily="65" charset="-120"/>
              </a:rPr>
              <a:t>乳水分手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探討優格乳水分離並在容器上產生紋路的現象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53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實驗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一發現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>
              <a:lnSpc>
                <a:spcPct val="110000"/>
              </a:lnSpc>
              <a:buFont typeface="+mj-lt"/>
              <a:buAutoNum type="arabicParenBoth"/>
            </a:pP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裂痕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/>
              </a:rPr>
              <a:t>面積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為</a:t>
            </a:r>
            <a:r>
              <a:rPr lang="zh-TW" altLang="zh-TW" sz="2400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低脂鮮乳</a:t>
            </a:r>
            <a:r>
              <a:rPr lang="en-US" altLang="zh-TW" sz="2400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&gt;</a:t>
            </a:r>
            <a:r>
              <a:rPr lang="zh-TW" altLang="zh-TW" sz="2400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全脂鮮乳</a:t>
            </a:r>
            <a:r>
              <a:rPr lang="en-US" altLang="zh-TW" sz="2400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&gt;</a:t>
            </a:r>
            <a:r>
              <a:rPr lang="zh-TW" altLang="zh-TW" sz="2400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保久乳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。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/>
              </a:rPr>
              <a:t>其中保久乳製成的優格沾附在不鏽鋼片上時，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幾乎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/>
              </a:rPr>
              <a:t>不會形成任何裂痕，可能跟保久乳的高溫滅菌過程有關。</a:t>
            </a:r>
          </a:p>
          <a:p>
            <a:pPr lvl="1" algn="just">
              <a:lnSpc>
                <a:spcPct val="110000"/>
              </a:lnSpc>
              <a:buFont typeface="+mj-lt"/>
              <a:buAutoNum type="arabicParenBoth"/>
            </a:pP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全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/>
              </a:rPr>
              <a:t>脂鮮乳之裂痕面積比低脂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鮮乳低。</a:t>
            </a:r>
            <a:r>
              <a:rPr lang="zh-TW" altLang="en-US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由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參考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/>
              </a:rPr>
              <a:t>資料可得知，脂肪含量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越</a:t>
            </a:r>
            <a:r>
              <a:rPr lang="zh-TW" altLang="en-US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低</a:t>
            </a: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，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/>
              </a:rPr>
              <a:t>離水性越強，表示優格的離水程度與裂紋面積呈正相關。</a:t>
            </a:r>
          </a:p>
          <a:p>
            <a:pPr lvl="1" algn="just">
              <a:lnSpc>
                <a:spcPct val="110000"/>
              </a:lnSpc>
              <a:buFont typeface="+mj-lt"/>
              <a:buAutoNum type="arabicParenBoth"/>
            </a:pPr>
            <a:r>
              <a:rPr lang="zh-TW" altLang="zh-TW" sz="2400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由於</a:t>
            </a:r>
            <a:r>
              <a:rPr lang="zh-TW" altLang="zh-TW" sz="2400" kern="100" dirty="0">
                <a:latin typeface="標楷體" pitchFamily="65" charset="-120"/>
                <a:ea typeface="標楷體" pitchFamily="65" charset="-120"/>
                <a:cs typeface="Times New Roman"/>
              </a:rPr>
              <a:t>低脂優格形成的裂痕最為顯著，因此後續實驗將選擇低脂優格作為優格製作材料。</a:t>
            </a:r>
          </a:p>
          <a:p>
            <a:pPr>
              <a:lnSpc>
                <a:spcPct val="110000"/>
              </a:lnSpc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28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實驗二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5400" dirty="0">
                <a:latin typeface="標楷體" pitchFamily="65" charset="-120"/>
                <a:ea typeface="標楷體" pitchFamily="65" charset="-120"/>
              </a:rPr>
              <a:t>不同發酵時間的優</a:t>
            </a: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格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形成</a:t>
            </a:r>
            <a:r>
              <a:rPr lang="zh-TW" altLang="zh-TW" sz="5400" dirty="0">
                <a:latin typeface="標楷體" pitchFamily="65" charset="-120"/>
                <a:ea typeface="標楷體" pitchFamily="65" charset="-120"/>
              </a:rPr>
              <a:t>之裂痕有何</a:t>
            </a: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不同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40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389" y="102581"/>
            <a:ext cx="7704667" cy="198120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不同發酵時間的優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格形成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之裂痕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625043"/>
              </p:ext>
            </p:extLst>
          </p:nvPr>
        </p:nvGraphicFramePr>
        <p:xfrm>
          <a:off x="1763688" y="1778125"/>
          <a:ext cx="7200800" cy="46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37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發酵時間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702">
                <a:tc rowSpan="3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實驗照片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7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圖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4" y="2424716"/>
            <a:ext cx="1415708" cy="1246015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31" y="3778613"/>
            <a:ext cx="1415708" cy="1226253"/>
          </a:xfrm>
          <a:prstGeom prst="rect">
            <a:avLst/>
          </a:prstGeom>
        </p:spPr>
      </p:pic>
      <p:pic>
        <p:nvPicPr>
          <p:cNvPr id="17" name="圖片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80" y="2424716"/>
            <a:ext cx="1413393" cy="1218795"/>
          </a:xfrm>
          <a:prstGeom prst="rect">
            <a:avLst/>
          </a:prstGeom>
        </p:spPr>
      </p:pic>
      <p:pic>
        <p:nvPicPr>
          <p:cNvPr id="21" name="圖片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43" y="2443664"/>
            <a:ext cx="1415708" cy="1214812"/>
          </a:xfrm>
          <a:prstGeom prst="rect">
            <a:avLst/>
          </a:prstGeom>
        </p:spPr>
      </p:pic>
      <p:pic>
        <p:nvPicPr>
          <p:cNvPr id="22" name="圖片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43" y="3783813"/>
            <a:ext cx="1415708" cy="1196090"/>
          </a:xfrm>
          <a:prstGeom prst="rect">
            <a:avLst/>
          </a:prstGeom>
        </p:spPr>
      </p:pic>
      <p:pic>
        <p:nvPicPr>
          <p:cNvPr id="24" name="圖片 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55" y="3759890"/>
            <a:ext cx="1415708" cy="1220013"/>
          </a:xfrm>
          <a:prstGeom prst="rect">
            <a:avLst/>
          </a:prstGeom>
        </p:spPr>
      </p:pic>
      <p:pic>
        <p:nvPicPr>
          <p:cNvPr id="25" name="圖片 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65" y="5159933"/>
            <a:ext cx="1415708" cy="1233533"/>
          </a:xfrm>
          <a:prstGeom prst="rect">
            <a:avLst/>
          </a:prstGeom>
        </p:spPr>
      </p:pic>
      <p:pic>
        <p:nvPicPr>
          <p:cNvPr id="26" name="圖片 2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29" y="5159933"/>
            <a:ext cx="1408715" cy="1203371"/>
          </a:xfrm>
          <a:prstGeom prst="rect">
            <a:avLst/>
          </a:prstGeom>
        </p:spPr>
      </p:pic>
      <p:pic>
        <p:nvPicPr>
          <p:cNvPr id="27" name="圖片 2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86" y="5117946"/>
            <a:ext cx="1415708" cy="1232494"/>
          </a:xfrm>
          <a:prstGeom prst="rect">
            <a:avLst/>
          </a:prstGeom>
        </p:spPr>
      </p:pic>
      <p:pic>
        <p:nvPicPr>
          <p:cNvPr id="28" name="圖片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25" y="2460161"/>
            <a:ext cx="1415708" cy="1202331"/>
          </a:xfrm>
          <a:prstGeom prst="rect">
            <a:avLst/>
          </a:prstGeom>
        </p:spPr>
      </p:pic>
      <p:pic>
        <p:nvPicPr>
          <p:cNvPr id="29" name="圖片 2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19" y="3778613"/>
            <a:ext cx="1415708" cy="1206491"/>
          </a:xfrm>
          <a:prstGeom prst="rect">
            <a:avLst/>
          </a:prstGeom>
        </p:spPr>
      </p:pic>
      <p:pic>
        <p:nvPicPr>
          <p:cNvPr id="30" name="圖片 2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84" y="5138748"/>
            <a:ext cx="1408715" cy="11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078" y="457201"/>
            <a:ext cx="7704667" cy="19812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實驗結果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645294"/>
              </p:ext>
            </p:extLst>
          </p:nvPr>
        </p:nvGraphicFramePr>
        <p:xfrm>
          <a:off x="1043608" y="1916832"/>
          <a:ext cx="7704137" cy="408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01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實驗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二發現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在發酵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小時實驗中，發酵時間越長，裂痕面積越大。但發酵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小時的優格，形成的裂痕面積甚至比發酵時間較短的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小時還小。會產生這樣的現象，原因還有待探討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 algn="just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後續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實驗將繼續以低脂鮮乳、發酵十二小時的方法製備優格。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91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討論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不同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種類與含脂量的牛乳所製成的優格，形成的裂紋情形有所不同，因此未來，也許能透過觀察優格形成的紋路特徵，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來推測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出優格的乳種、含脂量等資料喔！</a:t>
            </a:r>
          </a:p>
          <a:p>
            <a:pPr lvl="0" algn="just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改變乳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種與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發酵時間，同時也會改變優格中的化學物質，而無法讓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我們明白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乳水分離與優格裂紋的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直接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關係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lvl="0" algn="ju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因此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我們想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不改變優格化學性質的情況下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，降低乳水分離的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程度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觀察乳水分離程度是否為影響優格裂紋形成的主因。</a:t>
            </a:r>
            <a:endParaRPr lang="zh-TW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67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2048" y="2708920"/>
            <a:ext cx="7772400" cy="1470025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實驗三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5400" dirty="0">
                <a:latin typeface="標楷體" pitchFamily="65" charset="-120"/>
                <a:ea typeface="標楷體" pitchFamily="65" charset="-120"/>
              </a:rPr>
              <a:t>優格經過不同次數</a:t>
            </a: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攪拌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形成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裂痕</a:t>
            </a:r>
            <a:r>
              <a:rPr lang="zh-TW" altLang="zh-TW" sz="5400" dirty="0">
                <a:latin typeface="標楷體" pitchFamily="65" charset="-120"/>
                <a:ea typeface="標楷體" pitchFamily="65" charset="-120"/>
              </a:rPr>
              <a:t>有何</a:t>
            </a: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不同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07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zh-TW" altLang="zh-TW" sz="4400" kern="120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不同攪拌次數的優格形成之裂痕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036385"/>
              </p:ext>
            </p:extLst>
          </p:nvPr>
        </p:nvGraphicFramePr>
        <p:xfrm>
          <a:off x="2051720" y="1547577"/>
          <a:ext cx="6429400" cy="50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攪拌次數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60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736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實驗照片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76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82472"/>
            <a:ext cx="1858613" cy="1348767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89703"/>
            <a:ext cx="1817605" cy="1348767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31" y="5261296"/>
            <a:ext cx="1817606" cy="1252811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85803"/>
            <a:ext cx="1800200" cy="1315204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75" y="3656311"/>
            <a:ext cx="1834833" cy="1364960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6316"/>
            <a:ext cx="1834833" cy="12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實驗結果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022063"/>
              </p:ext>
            </p:extLst>
          </p:nvPr>
        </p:nvGraphicFramePr>
        <p:xfrm>
          <a:off x="982663" y="2060848"/>
          <a:ext cx="7704137" cy="393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7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實驗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三發現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攪拌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次數與裂痕面積呈現負相關。經過攪拌，分離的凝乳和乳清重新混合。攪拌次數越多，凝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乳和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乳清混合越均勻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，所以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不易形成裂痕。</a:t>
            </a:r>
            <a:endParaRPr lang="zh-TW" altLang="en-US" b="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判斷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乳水分離程度與裂痕形成面積呈正相關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優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格乳水分離是裂紋形成的主因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87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研究動機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 smtClean="0"/>
              <a:t> </a:t>
            </a:r>
            <a:r>
              <a:rPr lang="zh-TW" altLang="en-US" dirty="0" smtClean="0"/>
              <a:t>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某天在吃自製的優格時，發現盛裝優格的不鏽鋼碗上出現河川般的紋路。仔細一看，發現紋路似乎是由優格中的凝乳被流動的乳清帶走所造成。</a:t>
            </a:r>
          </a:p>
          <a:p>
            <a:pPr algn="ju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許多報告指出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製作優格時，原乳內涵的脂肪量與發酵時間等，皆會影響優格乳水分離。因此，我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們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想了解這些因素是否會影響優格產生紋路的情形，並推測優格形成紋路之現象的原因</a:t>
            </a:r>
            <a:r>
              <a:rPr lang="zh-TW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TW" altLang="en-US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5" r="14081" b="32353"/>
          <a:stretch/>
        </p:blipFill>
        <p:spPr bwMode="auto">
          <a:xfrm>
            <a:off x="6444208" y="476672"/>
            <a:ext cx="2145665" cy="219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38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667" cy="1981200"/>
          </a:xfrm>
        </p:spPr>
        <p:txBody>
          <a:bodyPr/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結論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01961501"/>
              </p:ext>
            </p:extLst>
          </p:nvPr>
        </p:nvGraphicFramePr>
        <p:xfrm>
          <a:off x="1475656" y="1772816"/>
          <a:ext cx="70084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8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引註資料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林慶文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乳品微生物學。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2001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。國立編譯館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康雅青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起「酵」工廠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優格培養與離水性觀察的研究。第四十七屆中小學科學展覽會。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https://activity.ntsec.gov.tw/activity/race-1/47/elementary/081536.pdf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張愷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乳清相關研究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不詳。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YOGURT DIY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457200" lvl="1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http://www.lhes.tp.edu.tw/~science/NO34/hs/hs21.htm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優格。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。維基百科</a:t>
            </a:r>
          </a:p>
          <a:p>
            <a:pPr lvl="1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https://zh.wikipedia.org/wiki/%E9%85%B8%E5%A5%B6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1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謝謝評審老師的聆聽！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50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kern="1200" cap="none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研究目的</a:t>
            </a:r>
            <a:endParaRPr lang="zh-TW" altLang="en-US" sz="4800" kern="1200" cap="none" dirty="0">
              <a:ln w="3175" cmpd="sng"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探討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優格的製作方法與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原理</a:t>
            </a:r>
            <a:endParaRPr lang="zh-TW" altLang="zh-TW" sz="3200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探討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各種環境變因如何影響優格附著在容器上的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裂痕</a:t>
            </a:r>
            <a:endParaRPr lang="zh-TW" altLang="zh-TW" sz="3200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觀察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優格形成紋路之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現象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並提出符合實驗結果之解釋</a:t>
            </a:r>
            <a:endParaRPr lang="zh-TW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9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單箭頭接點 1"/>
          <p:cNvCxnSpPr>
            <a:stCxn id="27" idx="2"/>
            <a:endCxn id="4" idx="0"/>
          </p:cNvCxnSpPr>
          <p:nvPr/>
        </p:nvCxnSpPr>
        <p:spPr>
          <a:xfrm flipH="1">
            <a:off x="1967106" y="3558684"/>
            <a:ext cx="1520" cy="289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36"/>
          <p:cNvSpPr txBox="1"/>
          <p:nvPr/>
        </p:nvSpPr>
        <p:spPr>
          <a:xfrm>
            <a:off x="1234953" y="1953826"/>
            <a:ext cx="742950" cy="13279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kern="10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可能跟優格乳水分離有關</a:t>
            </a:r>
          </a:p>
        </p:txBody>
      </p:sp>
      <p:sp>
        <p:nvSpPr>
          <p:cNvPr id="4" name="文字方塊 37"/>
          <p:cNvSpPr txBox="1"/>
          <p:nvPr/>
        </p:nvSpPr>
        <p:spPr>
          <a:xfrm>
            <a:off x="1226050" y="3848244"/>
            <a:ext cx="1482112" cy="571048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影響乳水分離的因素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?</a:t>
            </a:r>
            <a:endParaRPr lang="zh-TW" sz="1600" kern="100" dirty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cxnSp>
        <p:nvCxnSpPr>
          <p:cNvPr id="5" name="直線單箭頭接點 4"/>
          <p:cNvCxnSpPr>
            <a:stCxn id="4" idx="2"/>
            <a:endCxn id="6" idx="0"/>
          </p:cNvCxnSpPr>
          <p:nvPr/>
        </p:nvCxnSpPr>
        <p:spPr>
          <a:xfrm flipH="1">
            <a:off x="1407093" y="4419292"/>
            <a:ext cx="560013" cy="37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42"/>
          <p:cNvSpPr txBox="1"/>
          <p:nvPr/>
        </p:nvSpPr>
        <p:spPr>
          <a:xfrm>
            <a:off x="1076869" y="4798624"/>
            <a:ext cx="660448" cy="26802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乳種</a:t>
            </a:r>
          </a:p>
        </p:txBody>
      </p:sp>
      <p:sp>
        <p:nvSpPr>
          <p:cNvPr id="7" name="文字方塊 43"/>
          <p:cNvSpPr txBox="1"/>
          <p:nvPr/>
        </p:nvSpPr>
        <p:spPr>
          <a:xfrm>
            <a:off x="1903214" y="4784194"/>
            <a:ext cx="1012824" cy="30099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發酵時間</a:t>
            </a:r>
          </a:p>
        </p:txBody>
      </p:sp>
      <p:sp>
        <p:nvSpPr>
          <p:cNvPr id="8" name="文字方塊 44"/>
          <p:cNvSpPr txBox="1"/>
          <p:nvPr/>
        </p:nvSpPr>
        <p:spPr>
          <a:xfrm>
            <a:off x="5052014" y="1591050"/>
            <a:ext cx="1410312" cy="3143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進行實驗</a:t>
            </a: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4105275" y="1915035"/>
            <a:ext cx="957692" cy="710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8" idx="2"/>
            <a:endCxn id="12" idx="0"/>
          </p:cNvCxnSpPr>
          <p:nvPr/>
        </p:nvCxnSpPr>
        <p:spPr>
          <a:xfrm>
            <a:off x="5757170" y="1905375"/>
            <a:ext cx="14934" cy="702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55"/>
          <p:cNvSpPr txBox="1"/>
          <p:nvPr/>
        </p:nvSpPr>
        <p:spPr>
          <a:xfrm>
            <a:off x="3459249" y="2616930"/>
            <a:ext cx="1156316" cy="5905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不同乳</a:t>
            </a:r>
            <a:r>
              <a:rPr lang="zh-TW" sz="1600" kern="100" dirty="0" smtClean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種</a:t>
            </a:r>
            <a:endParaRPr lang="en-US" altLang="zh-TW" sz="1600" kern="100" dirty="0" smtClean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sz="1600" kern="100" dirty="0" smtClean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裂紋面積</a:t>
            </a:r>
            <a:r>
              <a:rPr lang="en-US" altLang="zh-TW" sz="1600" kern="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?</a:t>
            </a:r>
          </a:p>
        </p:txBody>
      </p:sp>
      <p:sp>
        <p:nvSpPr>
          <p:cNvPr id="12" name="文字方塊 56"/>
          <p:cNvSpPr txBox="1"/>
          <p:nvPr/>
        </p:nvSpPr>
        <p:spPr>
          <a:xfrm>
            <a:off x="5066458" y="2607516"/>
            <a:ext cx="1411292" cy="5905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不同發酵</a:t>
            </a:r>
            <a:r>
              <a:rPr lang="zh-TW" sz="1600" kern="100" dirty="0" smtClean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時間</a:t>
            </a:r>
            <a:endParaRPr lang="en-US" altLang="zh-TW" sz="1600" kern="100" dirty="0" smtClean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sz="1600" kern="100" dirty="0" smtClean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裂紋面積</a:t>
            </a:r>
            <a:r>
              <a:rPr lang="en-US" altLang="zh-TW" sz="1600" kern="100" dirty="0" smtClean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?</a:t>
            </a:r>
            <a:endParaRPr lang="zh-TW" sz="1600" kern="100" dirty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3" name="文字方塊 57"/>
          <p:cNvSpPr txBox="1"/>
          <p:nvPr/>
        </p:nvSpPr>
        <p:spPr>
          <a:xfrm>
            <a:off x="6612954" y="2607516"/>
            <a:ext cx="1454876" cy="5905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不同攪拌</a:t>
            </a:r>
            <a:r>
              <a:rPr lang="zh-TW" sz="1600" kern="100" dirty="0" smtClean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次數</a:t>
            </a:r>
            <a:endParaRPr lang="en-US" altLang="zh-TW" sz="1600" kern="100" dirty="0" smtClean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sz="1600" kern="100" dirty="0" smtClean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裂紋面積</a:t>
            </a:r>
            <a:r>
              <a:rPr lang="en-US" altLang="zh-TW" sz="1600" kern="100" dirty="0" smtClean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?</a:t>
            </a:r>
            <a:endParaRPr lang="zh-TW" sz="1600" kern="100" dirty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cxnSp>
        <p:nvCxnSpPr>
          <p:cNvPr id="14" name="直線接點 13"/>
          <p:cNvCxnSpPr>
            <a:stCxn id="6" idx="2"/>
          </p:cNvCxnSpPr>
          <p:nvPr/>
        </p:nvCxnSpPr>
        <p:spPr>
          <a:xfrm flipH="1">
            <a:off x="1405619" y="5066650"/>
            <a:ext cx="1474" cy="6823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1384039" y="5738486"/>
            <a:ext cx="1724486" cy="87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32"/>
          <p:cNvSpPr txBox="1"/>
          <p:nvPr/>
        </p:nvSpPr>
        <p:spPr>
          <a:xfrm>
            <a:off x="971600" y="1251045"/>
            <a:ext cx="2056804" cy="69818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b="1" kern="100" dirty="0">
                <a:solidFill>
                  <a:srgbClr val="FFFFFF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探討優格附著在容器表面形成紋路的現象</a:t>
            </a:r>
            <a:endParaRPr lang="zh-TW" sz="1600" kern="100" dirty="0"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cxnSp>
        <p:nvCxnSpPr>
          <p:cNvPr id="17" name="肘形接點 16"/>
          <p:cNvCxnSpPr/>
          <p:nvPr/>
        </p:nvCxnSpPr>
        <p:spPr>
          <a:xfrm rot="5400000" flipH="1" flipV="1">
            <a:off x="2089041" y="2775514"/>
            <a:ext cx="3996902" cy="1929043"/>
          </a:xfrm>
          <a:prstGeom prst="bentConnector3">
            <a:avLst>
              <a:gd name="adj1" fmla="val 99915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7" idx="2"/>
          </p:cNvCxnSpPr>
          <p:nvPr/>
        </p:nvCxnSpPr>
        <p:spPr>
          <a:xfrm flipH="1">
            <a:off x="2402400" y="5085184"/>
            <a:ext cx="7226" cy="6428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1" idx="2"/>
            <a:endCxn id="22" idx="0"/>
          </p:cNvCxnSpPr>
          <p:nvPr/>
        </p:nvCxnSpPr>
        <p:spPr>
          <a:xfrm>
            <a:off x="4037407" y="3207480"/>
            <a:ext cx="2105" cy="3891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2" idx="2"/>
            <a:endCxn id="23" idx="0"/>
          </p:cNvCxnSpPr>
          <p:nvPr/>
        </p:nvCxnSpPr>
        <p:spPr>
          <a:xfrm>
            <a:off x="5772104" y="3198066"/>
            <a:ext cx="3810" cy="344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3" idx="2"/>
            <a:endCxn id="34" idx="0"/>
          </p:cNvCxnSpPr>
          <p:nvPr/>
        </p:nvCxnSpPr>
        <p:spPr>
          <a:xfrm>
            <a:off x="7340392" y="3198066"/>
            <a:ext cx="1542" cy="370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64"/>
          <p:cNvSpPr txBox="1"/>
          <p:nvPr/>
        </p:nvSpPr>
        <p:spPr>
          <a:xfrm>
            <a:off x="3463573" y="3596665"/>
            <a:ext cx="1151878" cy="745766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含</a:t>
            </a: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脂越</a:t>
            </a: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多</a:t>
            </a:r>
            <a:endParaRPr lang="en-US" altLang="zh-TW" sz="1600" kern="100" dirty="0" smtClean="0"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面積</a:t>
            </a: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越大</a:t>
            </a:r>
          </a:p>
        </p:txBody>
      </p:sp>
      <p:sp>
        <p:nvSpPr>
          <p:cNvPr id="23" name="文字方塊 65"/>
          <p:cNvSpPr txBox="1"/>
          <p:nvPr/>
        </p:nvSpPr>
        <p:spPr>
          <a:xfrm>
            <a:off x="5109164" y="3542331"/>
            <a:ext cx="1333500" cy="800100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除</a:t>
            </a:r>
            <a:r>
              <a:rPr lang="en-US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18</a:t>
            </a: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小時</a:t>
            </a:r>
            <a:endParaRPr lang="en-US" altLang="zh-TW" sz="1600" kern="100" dirty="0" smtClean="0"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時間</a:t>
            </a: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越</a:t>
            </a: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長</a:t>
            </a:r>
            <a:endParaRPr lang="en-US" altLang="zh-TW" sz="1600" kern="100" dirty="0" smtClean="0"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面積</a:t>
            </a: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越大</a:t>
            </a:r>
          </a:p>
        </p:txBody>
      </p:sp>
      <p:sp>
        <p:nvSpPr>
          <p:cNvPr id="24" name="右大括弧 23"/>
          <p:cNvSpPr/>
          <p:nvPr/>
        </p:nvSpPr>
        <p:spPr>
          <a:xfrm rot="5400000">
            <a:off x="4866729" y="2913523"/>
            <a:ext cx="100082" cy="309111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5" name="文字方塊 69"/>
          <p:cNvSpPr txBox="1"/>
          <p:nvPr/>
        </p:nvSpPr>
        <p:spPr>
          <a:xfrm>
            <a:off x="4134569" y="4548559"/>
            <a:ext cx="1652040" cy="70029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影響</a:t>
            </a: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離</a:t>
            </a: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水性因素</a:t>
            </a: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皆會影響裂紋</a:t>
            </a:r>
          </a:p>
        </p:txBody>
      </p:sp>
      <p:sp>
        <p:nvSpPr>
          <p:cNvPr id="26" name="文字方塊 31"/>
          <p:cNvSpPr txBox="1"/>
          <p:nvPr/>
        </p:nvSpPr>
        <p:spPr>
          <a:xfrm>
            <a:off x="3108526" y="1204558"/>
            <a:ext cx="1863366" cy="5410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kern="1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以乳</a:t>
            </a:r>
            <a:r>
              <a:rPr lang="zh-TW" sz="1600" kern="10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種</a:t>
            </a:r>
            <a:r>
              <a:rPr lang="zh-TW" sz="1600" kern="1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、發酵</a:t>
            </a:r>
            <a:r>
              <a:rPr lang="zh-TW" sz="1600" kern="10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時間為變因進行實驗</a:t>
            </a:r>
            <a:endParaRPr lang="zh-TW" sz="1600" kern="100" dirty="0"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27" name="文字方塊 35"/>
          <p:cNvSpPr txBox="1"/>
          <p:nvPr/>
        </p:nvSpPr>
        <p:spPr>
          <a:xfrm>
            <a:off x="1384039" y="3244359"/>
            <a:ext cx="1169174" cy="3143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文獻探討</a:t>
            </a:r>
          </a:p>
        </p:txBody>
      </p:sp>
      <p:cxnSp>
        <p:nvCxnSpPr>
          <p:cNvPr id="28" name="直線單箭頭接點 27"/>
          <p:cNvCxnSpPr>
            <a:stCxn id="16" idx="2"/>
            <a:endCxn id="27" idx="0"/>
          </p:cNvCxnSpPr>
          <p:nvPr/>
        </p:nvCxnSpPr>
        <p:spPr>
          <a:xfrm flipH="1">
            <a:off x="1968626" y="1949226"/>
            <a:ext cx="31376" cy="1295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45"/>
          <p:cNvSpPr txBox="1"/>
          <p:nvPr/>
        </p:nvSpPr>
        <p:spPr>
          <a:xfrm>
            <a:off x="4187773" y="5491992"/>
            <a:ext cx="1550092" cy="778752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乳水分離是否跟裂紋有直接關係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?</a:t>
            </a:r>
            <a:endParaRPr lang="zh-TW" sz="1600" kern="100" dirty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cxnSp>
        <p:nvCxnSpPr>
          <p:cNvPr id="30" name="直線接點 29"/>
          <p:cNvCxnSpPr/>
          <p:nvPr/>
        </p:nvCxnSpPr>
        <p:spPr>
          <a:xfrm flipV="1">
            <a:off x="4971892" y="6440628"/>
            <a:ext cx="3481291" cy="344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29" idx="2"/>
          </p:cNvCxnSpPr>
          <p:nvPr/>
        </p:nvCxnSpPr>
        <p:spPr>
          <a:xfrm>
            <a:off x="4962819" y="6270744"/>
            <a:ext cx="9073" cy="1733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8" idx="3"/>
          </p:cNvCxnSpPr>
          <p:nvPr/>
        </p:nvCxnSpPr>
        <p:spPr>
          <a:xfrm flipH="1" flipV="1">
            <a:off x="6462326" y="1748213"/>
            <a:ext cx="1999747" cy="1571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453183" y="1774972"/>
            <a:ext cx="17780" cy="4655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58"/>
          <p:cNvSpPr txBox="1"/>
          <p:nvPr/>
        </p:nvSpPr>
        <p:spPr>
          <a:xfrm>
            <a:off x="6675184" y="3568708"/>
            <a:ext cx="1333500" cy="614072"/>
          </a:xfrm>
          <a:prstGeom prst="rect">
            <a:avLst/>
          </a:prstGeom>
          <a:solidFill>
            <a:srgbClr val="FFC000"/>
          </a:solidFill>
          <a:ln w="1270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攪拌</a:t>
            </a: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越</a:t>
            </a: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多</a:t>
            </a:r>
            <a:endParaRPr lang="en-US" altLang="zh-TW" sz="1600" kern="1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sz="1600" kern="100" dirty="0" smtClean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面積</a:t>
            </a: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越小</a:t>
            </a:r>
          </a:p>
        </p:txBody>
      </p:sp>
      <p:cxnSp>
        <p:nvCxnSpPr>
          <p:cNvPr id="35" name="直線單箭頭接點 34"/>
          <p:cNvCxnSpPr>
            <a:stCxn id="25" idx="2"/>
            <a:endCxn id="29" idx="0"/>
          </p:cNvCxnSpPr>
          <p:nvPr/>
        </p:nvCxnSpPr>
        <p:spPr>
          <a:xfrm>
            <a:off x="4960589" y="5248849"/>
            <a:ext cx="2230" cy="243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47"/>
          <p:cNvSpPr txBox="1"/>
          <p:nvPr/>
        </p:nvSpPr>
        <p:spPr>
          <a:xfrm>
            <a:off x="6612954" y="4510251"/>
            <a:ext cx="1476375" cy="76470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乳水分離程度不同導致裂紋面積差異</a:t>
            </a:r>
          </a:p>
        </p:txBody>
      </p:sp>
      <p:cxnSp>
        <p:nvCxnSpPr>
          <p:cNvPr id="37" name="直線單箭頭接點 36"/>
          <p:cNvCxnSpPr>
            <a:stCxn id="34" idx="2"/>
            <a:endCxn id="36" idx="0"/>
          </p:cNvCxnSpPr>
          <p:nvPr/>
        </p:nvCxnSpPr>
        <p:spPr>
          <a:xfrm>
            <a:off x="7341934" y="4182780"/>
            <a:ext cx="9208" cy="327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66"/>
          <p:cNvSpPr txBox="1"/>
          <p:nvPr/>
        </p:nvSpPr>
        <p:spPr>
          <a:xfrm>
            <a:off x="6456023" y="5566977"/>
            <a:ext cx="1811674" cy="70376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b="1" kern="100" dirty="0" smtClean="0">
                <a:solidFill>
                  <a:srgbClr val="FFFFFF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乳</a:t>
            </a:r>
            <a:r>
              <a:rPr lang="zh-TW" sz="1600" b="1" kern="100" dirty="0">
                <a:solidFill>
                  <a:srgbClr val="FFFFFF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水分離即是優格出現裂紋</a:t>
            </a:r>
            <a:r>
              <a:rPr lang="zh-TW" sz="1600" b="1" kern="100" dirty="0" smtClean="0">
                <a:solidFill>
                  <a:srgbClr val="FFFFFF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的</a:t>
            </a:r>
            <a:r>
              <a:rPr lang="zh-TW" altLang="en-US" sz="1600" b="1" kern="100" dirty="0" smtClean="0">
                <a:solidFill>
                  <a:srgbClr val="FFFFFF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主</a:t>
            </a:r>
            <a:r>
              <a:rPr lang="zh-TW" sz="1600" b="1" kern="100" dirty="0" smtClean="0">
                <a:solidFill>
                  <a:srgbClr val="FFFFFF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因</a:t>
            </a:r>
            <a:endParaRPr lang="zh-TW" sz="1600" kern="100" dirty="0"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cxnSp>
        <p:nvCxnSpPr>
          <p:cNvPr id="39" name="直線單箭頭接點 38"/>
          <p:cNvCxnSpPr>
            <a:stCxn id="36" idx="2"/>
            <a:endCxn id="38" idx="0"/>
          </p:cNvCxnSpPr>
          <p:nvPr/>
        </p:nvCxnSpPr>
        <p:spPr>
          <a:xfrm>
            <a:off x="7351142" y="5274953"/>
            <a:ext cx="10718" cy="292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24"/>
          <p:cNvSpPr txBox="1"/>
          <p:nvPr/>
        </p:nvSpPr>
        <p:spPr>
          <a:xfrm>
            <a:off x="6534095" y="1156052"/>
            <a:ext cx="2595935" cy="5410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sz="1600" kern="100" dirty="0" smtClean="0">
                <a:solidFill>
                  <a:srgbClr val="00B050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物理方法</a:t>
            </a:r>
            <a:endParaRPr lang="en-US" altLang="zh-TW" sz="1600" kern="100" dirty="0" smtClean="0">
              <a:solidFill>
                <a:srgbClr val="00B050"/>
              </a:solidFill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r>
              <a:rPr lang="zh-TW" altLang="zh-TW" sz="1600" kern="1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重新混</a:t>
            </a:r>
            <a:r>
              <a:rPr lang="zh-TW" altLang="en-US" sz="1600" kern="1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合</a:t>
            </a:r>
            <a:r>
              <a:rPr lang="zh-TW" sz="1600" kern="100" dirty="0" smtClean="0">
                <a:solidFill>
                  <a:srgbClr val="00B050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乳水</a:t>
            </a:r>
            <a:endParaRPr lang="zh-TW" sz="1600" kern="100" dirty="0">
              <a:effectLst/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cxnSp>
        <p:nvCxnSpPr>
          <p:cNvPr id="80" name="直線單箭頭接點 79"/>
          <p:cNvCxnSpPr>
            <a:endCxn id="13" idx="0"/>
          </p:cNvCxnSpPr>
          <p:nvPr/>
        </p:nvCxnSpPr>
        <p:spPr>
          <a:xfrm>
            <a:off x="6442664" y="1905344"/>
            <a:ext cx="897728" cy="7021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標題 41"/>
          <p:cNvSpPr>
            <a:spLocks noGrp="1"/>
          </p:cNvSpPr>
          <p:nvPr>
            <p:ph type="title" idx="4294967295"/>
          </p:nvPr>
        </p:nvSpPr>
        <p:spPr>
          <a:xfrm>
            <a:off x="900430" y="239778"/>
            <a:ext cx="8229600" cy="1143000"/>
          </a:xfrm>
        </p:spPr>
        <p:txBody>
          <a:bodyPr>
            <a:norm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zh-TW" altLang="en-US" sz="4800" kern="1200" cap="none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研究大綱</a:t>
            </a:r>
            <a:endParaRPr lang="zh-TW" altLang="en-US" sz="4800" kern="1200" cap="none" dirty="0">
              <a:ln w="3175" cmpd="sng"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3" name="直線單箭頭接點 42"/>
          <p:cNvCxnSpPr>
            <a:stCxn id="4" idx="2"/>
            <a:endCxn id="7" idx="0"/>
          </p:cNvCxnSpPr>
          <p:nvPr/>
        </p:nvCxnSpPr>
        <p:spPr>
          <a:xfrm>
            <a:off x="1967106" y="4419292"/>
            <a:ext cx="442520" cy="364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zh-TW" altLang="en-US" sz="4800" kern="1200" cap="none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文獻探討</a:t>
            </a:r>
            <a:endParaRPr lang="zh-TW" altLang="en-US" sz="4800" kern="1200" cap="none" dirty="0">
              <a:ln w="3175" cmpd="sng"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優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格是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牛乳經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乳酸菌發酵形成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的半凝固或液體狀物質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節錄自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維基百科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〉)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lvl="0" algn="just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製作過程中會使牛乳中的酪蛋白與水分、脂質分離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呈凝乳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乳清。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凝乳與乳清分離的現象，即為優格的乳水分離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乳脂量、發酵時間等，皆會影響乳水分離現象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節錄自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起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「酵」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工廠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》)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28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7"/>
          <a:stretch/>
        </p:blipFill>
        <p:spPr>
          <a:xfrm>
            <a:off x="6976533" y="2518930"/>
            <a:ext cx="1905325" cy="14090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4583"/>
          <a:stretch/>
        </p:blipFill>
        <p:spPr>
          <a:xfrm>
            <a:off x="3510476" y="2022921"/>
            <a:ext cx="1418529" cy="1912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188640"/>
            <a:ext cx="7704667" cy="1981200"/>
          </a:xfrm>
        </p:spPr>
        <p:txBody>
          <a:bodyPr>
            <a:norm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zh-TW" altLang="en-US" sz="4800" kern="1200" cap="none" dirty="0" smtClean="0">
                <a:ln w="3175" cmpd="sng"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實驗步驟</a:t>
            </a:r>
            <a:endParaRPr lang="zh-TW" altLang="en-US" sz="4800" kern="1200" cap="none" dirty="0">
              <a:ln w="3175" cmpd="sng"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/>
          <a:stretch/>
        </p:blipFill>
        <p:spPr>
          <a:xfrm>
            <a:off x="4975962" y="2562881"/>
            <a:ext cx="1953614" cy="14027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0" r="18683"/>
          <a:stretch/>
        </p:blipFill>
        <p:spPr>
          <a:xfrm>
            <a:off x="1547664" y="4403784"/>
            <a:ext cx="1440160" cy="17218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8" b="30868"/>
          <a:stretch/>
        </p:blipFill>
        <p:spPr>
          <a:xfrm>
            <a:off x="1442334" y="998791"/>
            <a:ext cx="1773314" cy="14639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8"/>
          <a:stretch/>
        </p:blipFill>
        <p:spPr>
          <a:xfrm>
            <a:off x="1389956" y="2528918"/>
            <a:ext cx="1957908" cy="140650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592189" y="39354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器具消毒準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備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069017" y="39574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牛乳加熱消毒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44130" y="39354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添加菌種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10876" b="6023"/>
          <a:stretch/>
        </p:blipFill>
        <p:spPr>
          <a:xfrm>
            <a:off x="3411285" y="4625188"/>
            <a:ext cx="1510337" cy="118007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t="16572" r="8014"/>
          <a:stretch/>
        </p:blipFill>
        <p:spPr>
          <a:xfrm>
            <a:off x="6873592" y="4615620"/>
            <a:ext cx="2016224" cy="116353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13321" r="21009"/>
          <a:stretch/>
        </p:blipFill>
        <p:spPr>
          <a:xfrm>
            <a:off x="4979484" y="4625188"/>
            <a:ext cx="1822900" cy="1208873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1823021" y="61256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實驗器材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543993" y="57845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攪拌優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格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759855" y="581801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將不鏽鋼片浸入優格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981457" y="5716926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將不鏽鋼片放置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在實驗架，實驗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4835394" y="3140968"/>
            <a:ext cx="219629" cy="28803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4846657" y="5122400"/>
            <a:ext cx="219629" cy="28803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6814139" y="3191419"/>
            <a:ext cx="219629" cy="28803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6738599" y="5122400"/>
            <a:ext cx="219629" cy="28803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右箭號 40"/>
          <p:cNvSpPr/>
          <p:nvPr/>
        </p:nvSpPr>
        <p:spPr>
          <a:xfrm>
            <a:off x="3305893" y="3138958"/>
            <a:ext cx="219629" cy="28803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下箭號 41"/>
          <p:cNvSpPr/>
          <p:nvPr/>
        </p:nvSpPr>
        <p:spPr>
          <a:xfrm>
            <a:off x="2242230" y="2371535"/>
            <a:ext cx="253360" cy="248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0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實驗一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不同乳品製成的優格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形成之裂痕有何不同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88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-64368"/>
            <a:ext cx="7704667" cy="1981200"/>
          </a:xfrm>
        </p:spPr>
        <p:txBody>
          <a:bodyPr>
            <a:normAutofit/>
          </a:bodyPr>
          <a:lstStyle/>
          <a:p>
            <a:r>
              <a:rPr lang="zh-TW" altLang="zh-TW" sz="4400" kern="120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不同乳品製成的優格</a:t>
            </a:r>
            <a:r>
              <a:rPr lang="zh-TW" altLang="en-US" sz="4400" kern="1200" dirty="0" smtClean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實驗照片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840657"/>
              </p:ext>
            </p:extLst>
          </p:nvPr>
        </p:nvGraphicFramePr>
        <p:xfrm>
          <a:off x="1979712" y="1556792"/>
          <a:ext cx="6804397" cy="499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5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294">
                <a:tc>
                  <a:txBody>
                    <a:bodyPr/>
                    <a:lstStyle/>
                    <a:p>
                      <a:pPr algn="ctr"/>
                      <a:r>
                        <a:rPr lang="zh-TW" altLang="en-US" i="0" dirty="0" smtClean="0">
                          <a:latin typeface="標楷體" pitchFamily="65" charset="-120"/>
                          <a:ea typeface="標楷體" pitchFamily="65" charset="-120"/>
                        </a:rPr>
                        <a:t>乳品種類</a:t>
                      </a:r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i="0" dirty="0" smtClean="0">
                          <a:latin typeface="標楷體" pitchFamily="65" charset="-120"/>
                          <a:ea typeface="標楷體" pitchFamily="65" charset="-120"/>
                        </a:rPr>
                        <a:t>保久乳</a:t>
                      </a:r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i="0" dirty="0" smtClean="0">
                          <a:latin typeface="標楷體" pitchFamily="65" charset="-120"/>
                          <a:ea typeface="標楷體" pitchFamily="65" charset="-120"/>
                        </a:rPr>
                        <a:t>全脂鮮乳</a:t>
                      </a:r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i="0" dirty="0" smtClean="0">
                          <a:latin typeface="標楷體" pitchFamily="65" charset="-120"/>
                          <a:ea typeface="標楷體" pitchFamily="65" charset="-120"/>
                        </a:rPr>
                        <a:t>低脂鮮乳</a:t>
                      </a:r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286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i="0" dirty="0" smtClean="0">
                          <a:latin typeface="標楷體" pitchFamily="65" charset="-120"/>
                          <a:ea typeface="標楷體" pitchFamily="65" charset="-120"/>
                        </a:rPr>
                        <a:t>實驗照片</a:t>
                      </a:r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28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28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endParaRPr lang="zh-TW" altLang="en-US" i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5602" marR="856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96" y="2276872"/>
            <a:ext cx="1656184" cy="1296144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96" y="5157192"/>
            <a:ext cx="1666836" cy="13098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96" y="3645024"/>
            <a:ext cx="1656184" cy="136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23" y="2250293"/>
            <a:ext cx="1723513" cy="1315738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75" y="3670307"/>
            <a:ext cx="1728191" cy="1332394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45" y="5198557"/>
            <a:ext cx="1728191" cy="1268481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70" y="5157192"/>
            <a:ext cx="1793850" cy="1309846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56" y="3670307"/>
            <a:ext cx="1800200" cy="1332395"/>
          </a:xfrm>
          <a:prstGeom prst="rect">
            <a:avLst/>
          </a:prstGeom>
        </p:spPr>
      </p:pic>
      <p:pic>
        <p:nvPicPr>
          <p:cNvPr id="13" name="圖片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20" y="2243308"/>
            <a:ext cx="1800200" cy="13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實驗結果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690519"/>
              </p:ext>
            </p:extLst>
          </p:nvPr>
        </p:nvGraphicFramePr>
        <p:xfrm>
          <a:off x="982663" y="2204864"/>
          <a:ext cx="7704137" cy="379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3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視差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427</TotalTime>
  <Words>1062</Words>
  <Application>Microsoft Office PowerPoint</Application>
  <PresentationFormat>如螢幕大小 (4:3)</PresentationFormat>
  <Paragraphs>122</Paragraphs>
  <Slides>22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微軟正黑體 Light</vt:lpstr>
      <vt:lpstr>新細明體</vt:lpstr>
      <vt:lpstr>標楷體</vt:lpstr>
      <vt:lpstr>Arial</vt:lpstr>
      <vt:lpstr>Calibri</vt:lpstr>
      <vt:lpstr>Calibri Light</vt:lpstr>
      <vt:lpstr>Corbel</vt:lpstr>
      <vt:lpstr>Times New Roman</vt:lpstr>
      <vt:lpstr>Wingdings 2</vt:lpstr>
      <vt:lpstr>HDOfficeLightV0</vt:lpstr>
      <vt:lpstr>視差</vt:lpstr>
      <vt:lpstr>乳水分手</vt:lpstr>
      <vt:lpstr>研究動機</vt:lpstr>
      <vt:lpstr>研究目的</vt:lpstr>
      <vt:lpstr>研究大綱</vt:lpstr>
      <vt:lpstr>文獻探討</vt:lpstr>
      <vt:lpstr>實驗步驟</vt:lpstr>
      <vt:lpstr>實驗一 不同乳品製成的優格 形成之裂痕有何不同</vt:lpstr>
      <vt:lpstr>不同乳品製成的優格實驗照片</vt:lpstr>
      <vt:lpstr>實驗結果</vt:lpstr>
      <vt:lpstr>實驗一發現</vt:lpstr>
      <vt:lpstr>實驗二 不同發酵時間的優格 形成之裂痕有何不同</vt:lpstr>
      <vt:lpstr>不同發酵時間的優格形成之裂痕</vt:lpstr>
      <vt:lpstr>實驗結果</vt:lpstr>
      <vt:lpstr>實驗二發現</vt:lpstr>
      <vt:lpstr>討論</vt:lpstr>
      <vt:lpstr>實驗三 優格經過不同次數攪拌 形成之裂痕有何不同</vt:lpstr>
      <vt:lpstr>不同攪拌次數的優格形成之裂痕</vt:lpstr>
      <vt:lpstr>實驗結果</vt:lpstr>
      <vt:lpstr>實驗三發現</vt:lpstr>
      <vt:lpstr>結論</vt:lpstr>
      <vt:lpstr>引註資料</vt:lpstr>
      <vt:lpstr>謝謝評審老師的聆聽！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PAN</cp:lastModifiedBy>
  <cp:revision>43</cp:revision>
  <dcterms:created xsi:type="dcterms:W3CDTF">2018-10-17T06:37:27Z</dcterms:created>
  <dcterms:modified xsi:type="dcterms:W3CDTF">2018-10-31T11:59:13Z</dcterms:modified>
</cp:coreProperties>
</file>