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  <p:sldMasterId id="2147483948" r:id="rId2"/>
  </p:sldMasterIdLst>
  <p:notesMasterIdLst>
    <p:notesMasterId r:id="rId31"/>
  </p:notesMasterIdLst>
  <p:sldIdLst>
    <p:sldId id="257" r:id="rId3"/>
    <p:sldId id="259" r:id="rId4"/>
    <p:sldId id="262" r:id="rId5"/>
    <p:sldId id="274" r:id="rId6"/>
    <p:sldId id="366" r:id="rId7"/>
    <p:sldId id="367" r:id="rId8"/>
    <p:sldId id="371" r:id="rId9"/>
    <p:sldId id="372" r:id="rId10"/>
    <p:sldId id="295" r:id="rId11"/>
    <p:sldId id="297" r:id="rId12"/>
    <p:sldId id="298" r:id="rId13"/>
    <p:sldId id="301" r:id="rId14"/>
    <p:sldId id="302" r:id="rId15"/>
    <p:sldId id="304" r:id="rId16"/>
    <p:sldId id="307" r:id="rId17"/>
    <p:sldId id="310" r:id="rId18"/>
    <p:sldId id="311" r:id="rId19"/>
    <p:sldId id="312" r:id="rId20"/>
    <p:sldId id="313" r:id="rId21"/>
    <p:sldId id="335" r:id="rId22"/>
    <p:sldId id="293" r:id="rId23"/>
    <p:sldId id="292" r:id="rId24"/>
    <p:sldId id="368" r:id="rId25"/>
    <p:sldId id="370" r:id="rId26"/>
    <p:sldId id="369" r:id="rId27"/>
    <p:sldId id="373" r:id="rId28"/>
    <p:sldId id="273" r:id="rId29"/>
    <p:sldId id="290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AB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8675" autoAdjust="0"/>
  </p:normalViewPr>
  <p:slideViewPr>
    <p:cSldViewPr>
      <p:cViewPr varScale="1">
        <p:scale>
          <a:sx n="89" d="100"/>
          <a:sy n="89" d="100"/>
        </p:scale>
        <p:origin x="-9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A94B8-2E59-4604-9890-DBE5502BDFB5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46521-2D00-43EF-B8CD-4801857B75F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85564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46521-2D00-43EF-B8CD-4801857B75F0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46521-2D00-43EF-B8CD-4801857B75F0}" type="slidenum">
              <a:rPr lang="zh-TW" altLang="en-US" smtClean="0">
                <a:solidFill>
                  <a:prstClr val="black"/>
                </a:solidFill>
              </a:rPr>
              <a:pPr/>
              <a:t>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46521-2D00-43EF-B8CD-4801857B75F0}" type="slidenum">
              <a:rPr lang="zh-TW" altLang="en-US" smtClean="0">
                <a:solidFill>
                  <a:prstClr val="black"/>
                </a:solidFill>
              </a:rPr>
              <a:pPr/>
              <a:t>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46521-2D00-43EF-B8CD-4801857B75F0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25" name="副標題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1" name="日期版面配置區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920 h 2182"/>
                <a:gd name="T4" fmla="*/ 5232 w 4897"/>
                <a:gd name="T5" fmla="*/ 1920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644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14644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45E918-A875-40AE-A0C9-01F3A4A4514D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7508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73BE-CAEA-4FC2-A324-C8D009C1AD69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9616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D3A31-597E-42C4-A670-B4541E426E6A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5956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47A58-A0F8-45F5-A2DA-8126BA6669AC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3245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8CE95-1E23-4687-9F81-B9AB4E63D703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2223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E330B-ABA7-4994-9F15-41D95D390F20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42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7E470-84B8-447D-8A38-9DC3EFE4311D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13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E6CEB-EC6E-4E01-9E63-D33C953BABEA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547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3A02D-D02A-4798-B260-EBAA8AF734D7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3322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0876B-EEF4-4817-99E4-C0B534340C56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831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51785-A996-4FAF-BC63-EEF056B104A9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776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66C46-BF5D-4B9A-B559-1298F05DB485}" type="slidenum">
              <a:rPr lang="en-US" altLang="zh-TW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110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圖片版面配置區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標題版面配置區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1" name="文字版面配置區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27" name="日期版面配置區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F6D769E-C2DF-44BA-A9DC-0E6A816B0023}" type="datetimeFigureOut">
              <a:rPr lang="zh-TW" altLang="en-US" smtClean="0"/>
              <a:pPr/>
              <a:t>2018/11/1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79E7B22-3428-42CE-B3FB-8975AF0816C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411 h 2182"/>
                <a:gd name="T4" fmla="*/ 5232 w 4897"/>
                <a:gd name="T5" fmla="*/ 1411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1388 h 2182"/>
                <a:gd name="T4" fmla="*/ 5232 w 4897"/>
                <a:gd name="T5" fmla="*/ 1388 h 2182"/>
                <a:gd name="T6" fmla="*/ 5232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4541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4541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4541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4541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4541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TW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54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54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54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EDB23-2553-4A2D-963F-09F4A9B0D616}" type="slidenum">
              <a:rPr lang="en-US" altLang="zh-TW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14542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4542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="" xmlns:p14="http://schemas.microsoft.com/office/powerpoint/2010/main" val="42289066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21.wdp"/><Relationship Id="rId4" Type="http://schemas.openxmlformats.org/officeDocument/2006/relationships/image" Target="../media/image21.png"/><Relationship Id="rId9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蝸牛小論文\1\1541039098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8242" cy="6858000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1600" y="692150"/>
            <a:ext cx="4017963" cy="1223963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zh-TW" altLang="en-US" sz="6000" dirty="0"/>
              <a:t>到底怎麼轉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915816" y="1998273"/>
            <a:ext cx="590391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新細明體"/>
                <a:cs typeface="+mn-cs"/>
              </a:rPr>
              <a:t>蝸牛殼體的旋性探討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284663" y="3716338"/>
            <a:ext cx="15113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新細明體" pitchFamily="18" charset="-120"/>
              </a:rPr>
              <a:t>洪昌佑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新細明體" pitchFamily="18" charset="-120"/>
              </a:rPr>
              <a:t>劉庭睿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新細明體" pitchFamily="18" charset="-12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新細明體" pitchFamily="18" charset="-120"/>
              </a:rPr>
              <a:t>彭郁倢</a:t>
            </a: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新細明體" pitchFamily="18" charset="-12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新細明體" pitchFamily="18" charset="-120"/>
              </a:rPr>
              <a:t>黃宇歆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5148263" y="765175"/>
            <a:ext cx="3467100" cy="13843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/>
              <a:t>軟體動物門</a:t>
            </a:r>
          </a:p>
        </p:txBody>
      </p:sp>
      <p:sp>
        <p:nvSpPr>
          <p:cNvPr id="28679" name="Rectangle 7"/>
          <p:cNvSpPr>
            <a:spLocks noGrp="1" noRot="1" noChangeArrowheads="1"/>
          </p:cNvSpPr>
          <p:nvPr>
            <p:ph type="body" idx="1"/>
          </p:nvPr>
        </p:nvSpPr>
        <p:spPr>
          <a:xfrm>
            <a:off x="1476375" y="4437063"/>
            <a:ext cx="2952750" cy="10795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dirty="0"/>
              <a:t>腹足綱</a:t>
            </a:r>
            <a:endParaRPr lang="en-US" altLang="zh-TW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dirty="0"/>
              <a:t>陸生螺類</a:t>
            </a:r>
          </a:p>
        </p:txBody>
      </p:sp>
      <p:pic>
        <p:nvPicPr>
          <p:cNvPr id="11266" name="Picture 2" descr="D:\蝸牛小論文\1\1541042107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24604" cy="6408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395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蝸牛小論文\1\1541042065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314" cy="6858000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>
                <a:solidFill>
                  <a:srgbClr val="800080"/>
                </a:solidFill>
              </a:rPr>
              <a:t>無殼蝸牛</a:t>
            </a:r>
          </a:p>
        </p:txBody>
      </p:sp>
      <p:sp>
        <p:nvSpPr>
          <p:cNvPr id="317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87425" y="4465638"/>
            <a:ext cx="2582863" cy="811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>
                <a:solidFill>
                  <a:srgbClr val="0000FF"/>
                </a:solidFill>
              </a:rPr>
              <a:t>雙線蛞蝓</a:t>
            </a:r>
          </a:p>
        </p:txBody>
      </p:sp>
    </p:spTree>
    <p:extLst>
      <p:ext uri="{BB962C8B-B14F-4D97-AF65-F5344CB8AC3E}">
        <p14:creationId xmlns="" xmlns:p14="http://schemas.microsoft.com/office/powerpoint/2010/main" val="227029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71800" y="332656"/>
            <a:ext cx="4104679" cy="131286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螺旋方向</a:t>
            </a:r>
            <a:endParaRPr lang="zh-TW" altLang="en-US" dirty="0"/>
          </a:p>
        </p:txBody>
      </p:sp>
      <p:pic>
        <p:nvPicPr>
          <p:cNvPr id="2" name="Picture 2" descr="D:\蝸牛小論文\1\1541041998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8640540" cy="6453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782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23928" y="64057"/>
            <a:ext cx="1666528" cy="14319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螺層</a:t>
            </a:r>
            <a:endParaRPr lang="zh-TW" altLang="en-US" dirty="0"/>
          </a:p>
        </p:txBody>
      </p:sp>
      <p:pic>
        <p:nvPicPr>
          <p:cNvPr id="9218" name="Picture 2" descr="D:\蝸牛小論文\1\1541041968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556792"/>
            <a:ext cx="5676892" cy="4161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1968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347864" y="244475"/>
            <a:ext cx="1810544" cy="131286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rgbClr val="800080"/>
                </a:solidFill>
              </a:rPr>
              <a:t>殼色</a:t>
            </a:r>
            <a:endParaRPr lang="zh-TW" altLang="en-US" dirty="0">
              <a:solidFill>
                <a:srgbClr val="800080"/>
              </a:solidFill>
            </a:endParaRPr>
          </a:p>
        </p:txBody>
      </p:sp>
      <p:pic>
        <p:nvPicPr>
          <p:cNvPr id="13315" name="Picture 4" descr="DSCF02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339407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DSCF02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154396"/>
            <a:ext cx="331152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DSCF00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324008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 descr="DSCF008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7" y="4239702"/>
            <a:ext cx="3313112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1953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19475" y="260350"/>
            <a:ext cx="2808709" cy="116681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殼口</a:t>
            </a:r>
            <a:endParaRPr lang="zh-TW" altLang="en-US" dirty="0"/>
          </a:p>
        </p:txBody>
      </p:sp>
      <p:pic>
        <p:nvPicPr>
          <p:cNvPr id="8194" name="Picture 2" descr="D:\蝸牛小論文\1\1541041883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773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05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蝸牛小論文\1\15410418318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7751" cy="6858000"/>
          </a:xfrm>
          <a:prstGeom prst="rect">
            <a:avLst/>
          </a:prstGeom>
          <a:noFill/>
        </p:spPr>
      </p:pic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rgbClr val="800080"/>
                </a:solidFill>
              </a:rPr>
              <a:t>有無口蓋</a:t>
            </a:r>
            <a:endParaRPr lang="zh-TW" altLang="en-US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266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/>
              <a:t>前鰓類的蝸牛</a:t>
            </a:r>
          </a:p>
        </p:txBody>
      </p:sp>
      <p:sp>
        <p:nvSpPr>
          <p:cNvPr id="716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905000"/>
            <a:ext cx="4741912" cy="260412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/>
              <a:t>有口蓋</a:t>
            </a:r>
          </a:p>
          <a:p>
            <a:pPr eaLnBrk="1" hangingPunct="1">
              <a:defRPr/>
            </a:pPr>
            <a:r>
              <a:rPr lang="zh-TW" altLang="en-US" dirty="0"/>
              <a:t>一對觸角</a:t>
            </a:r>
          </a:p>
          <a:p>
            <a:pPr eaLnBrk="1" hangingPunct="1">
              <a:defRPr/>
            </a:pPr>
            <a:r>
              <a:rPr lang="zh-TW" altLang="en-US" dirty="0"/>
              <a:t>眼睛長在觸角下（基部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eaLnBrk="1" hangingPunct="1">
              <a:defRPr/>
            </a:pPr>
            <a:r>
              <a:rPr lang="zh-TW" altLang="en-US" dirty="0" smtClean="0"/>
              <a:t>雌雄異體</a:t>
            </a:r>
            <a:endParaRPr lang="zh-TW" altLang="en-US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zh-TW" dirty="0"/>
          </a:p>
        </p:txBody>
      </p:sp>
      <p:pic>
        <p:nvPicPr>
          <p:cNvPr id="7170" name="Picture 2" descr="D:\蝸牛小論文\1\1541041795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645024"/>
            <a:ext cx="3857625" cy="3067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012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/>
              <a:t>有肺類的蝸牛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/>
              <a:t>沒口蓋</a:t>
            </a:r>
          </a:p>
          <a:p>
            <a:pPr eaLnBrk="1" hangingPunct="1">
              <a:defRPr/>
            </a:pPr>
            <a:r>
              <a:rPr lang="zh-TW" altLang="en-US" dirty="0"/>
              <a:t>兩對觸角</a:t>
            </a:r>
          </a:p>
          <a:p>
            <a:pPr eaLnBrk="1" hangingPunct="1">
              <a:defRPr/>
            </a:pPr>
            <a:r>
              <a:rPr lang="zh-TW" altLang="en-US" dirty="0"/>
              <a:t>眼睛長在大觸角</a:t>
            </a:r>
            <a:r>
              <a:rPr lang="zh-TW" altLang="en-US" dirty="0" smtClean="0"/>
              <a:t>上</a:t>
            </a:r>
            <a:endParaRPr lang="en-US" altLang="zh-TW" dirty="0" smtClean="0"/>
          </a:p>
          <a:p>
            <a:pPr eaLnBrk="1" hangingPunct="1">
              <a:defRPr/>
            </a:pPr>
            <a:r>
              <a:rPr lang="zh-TW" altLang="en-US" dirty="0" smtClean="0"/>
              <a:t>雌雄同體</a:t>
            </a:r>
            <a:endParaRPr lang="zh-TW" altLang="en-US" dirty="0"/>
          </a:p>
          <a:p>
            <a:pPr eaLnBrk="1" hangingPunct="1">
              <a:defRPr/>
            </a:pPr>
            <a:endParaRPr lang="en-US" altLang="zh-TW" dirty="0" smtClean="0"/>
          </a:p>
          <a:p>
            <a:pPr eaLnBrk="1" hangingPunct="1">
              <a:defRPr/>
            </a:pPr>
            <a:endParaRPr lang="zh-TW" altLang="en-US" dirty="0"/>
          </a:p>
        </p:txBody>
      </p:sp>
      <p:pic>
        <p:nvPicPr>
          <p:cNvPr id="6146" name="Picture 2" descr="D:\蝸牛小論文\1\1541041736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501008"/>
            <a:ext cx="4057650" cy="3219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370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27584" y="167047"/>
            <a:ext cx="1666528" cy="1096293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rgbClr val="800080"/>
                </a:solidFill>
              </a:rPr>
              <a:t>視覺</a:t>
            </a:r>
            <a:endParaRPr lang="zh-TW" altLang="en-US" dirty="0">
              <a:solidFill>
                <a:srgbClr val="800080"/>
              </a:solidFill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5753672" y="-1"/>
            <a:ext cx="1728192" cy="143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kern="0" dirty="0" smtClean="0">
                <a:solidFill>
                  <a:srgbClr val="FF0000"/>
                </a:solidFill>
              </a:rPr>
              <a:t>嗅覺</a:t>
            </a:r>
            <a:endParaRPr lang="zh-TW" altLang="en-US" kern="0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 bwMode="auto">
          <a:xfrm>
            <a:off x="827584" y="3717031"/>
            <a:ext cx="1666528" cy="109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kern="0" dirty="0" smtClean="0">
                <a:solidFill>
                  <a:srgbClr val="FFFF00"/>
                </a:solidFill>
              </a:rPr>
              <a:t>齒舌</a:t>
            </a:r>
            <a:endParaRPr lang="zh-TW" altLang="en-US" kern="0" dirty="0">
              <a:solidFill>
                <a:srgbClr val="FFFF00"/>
              </a:solidFill>
            </a:endParaRP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 bwMode="auto">
          <a:xfrm>
            <a:off x="6039012" y="3168732"/>
            <a:ext cx="1728192" cy="143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kern="0" dirty="0">
                <a:solidFill>
                  <a:srgbClr val="0070C0"/>
                </a:solidFill>
              </a:rPr>
              <a:t>排泄</a:t>
            </a:r>
          </a:p>
        </p:txBody>
      </p:sp>
      <p:pic>
        <p:nvPicPr>
          <p:cNvPr id="5122" name="Picture 2" descr="D:\蝸牛小論文\1\1541041632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316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454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細明體" pitchFamily="49" charset="-120"/>
                <a:ea typeface="細明體" pitchFamily="49" charset="-120"/>
              </a:rPr>
              <a:t>一、研究動機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772816"/>
            <a:ext cx="7599218" cy="40941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TW" sz="2800" dirty="0"/>
              <a:t>         </a:t>
            </a:r>
            <a:r>
              <a:rPr lang="zh-TW" altLang="zh-TW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我們在</a:t>
            </a:r>
            <a:r>
              <a:rPr lang="zh-TW" altLang="zh-TW" sz="2800" dirty="0">
                <a:solidFill>
                  <a:srgbClr val="C0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學校﹑家中庭院及附近農田</a:t>
            </a:r>
            <a:r>
              <a:rPr lang="zh-TW" altLang="zh-TW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，發現有些蝸牛有殼</a:t>
            </a:r>
            <a:r>
              <a:rPr lang="zh-TW" altLang="en-US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，</a:t>
            </a:r>
            <a:r>
              <a:rPr lang="zh-TW" altLang="zh-TW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有些蝸牛沒殼</a:t>
            </a:r>
            <a:r>
              <a:rPr lang="zh-TW" altLang="en-US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，</a:t>
            </a:r>
            <a:r>
              <a:rPr lang="zh-TW" altLang="zh-TW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查閱資料</a:t>
            </a:r>
            <a:r>
              <a:rPr lang="zh-TW" altLang="en-US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後</a:t>
            </a:r>
            <a:r>
              <a:rPr lang="zh-TW" altLang="zh-TW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發現</a:t>
            </a:r>
            <a:r>
              <a:rPr lang="zh-TW" altLang="en-US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，</a:t>
            </a:r>
            <a:r>
              <a:rPr lang="zh-TW" altLang="zh-TW" sz="2800" dirty="0">
                <a:solidFill>
                  <a:srgbClr val="C0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蝸牛殼體旋轉的方向</a:t>
            </a:r>
            <a:r>
              <a:rPr lang="zh-TW" altLang="zh-TW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還分成</a:t>
            </a:r>
            <a:r>
              <a:rPr lang="zh-TW" altLang="zh-TW" sz="2800" dirty="0">
                <a:solidFill>
                  <a:srgbClr val="C0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左旋</a:t>
            </a:r>
            <a:r>
              <a:rPr lang="zh-TW" altLang="zh-TW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和</a:t>
            </a:r>
            <a:r>
              <a:rPr lang="zh-TW" altLang="zh-TW" sz="2800" dirty="0">
                <a:solidFill>
                  <a:srgbClr val="C0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右</a:t>
            </a:r>
            <a:r>
              <a:rPr lang="zh-TW" altLang="en-US" sz="2800" dirty="0">
                <a:solidFill>
                  <a:srgbClr val="C0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旋</a:t>
            </a:r>
            <a:r>
              <a:rPr lang="zh-TW" altLang="zh-TW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，這更引起了我們的好奇心，</a:t>
            </a:r>
            <a:r>
              <a:rPr lang="zh-TW" altLang="en-US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所以，</a:t>
            </a:r>
            <a:r>
              <a:rPr lang="zh-TW" altLang="zh-TW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我們決定開始觀察及飼養這些常見的蝸牛，希望</a:t>
            </a:r>
            <a:r>
              <a:rPr lang="zh-TW" altLang="en-US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能</a:t>
            </a:r>
            <a:r>
              <a:rPr lang="zh-TW" altLang="zh-TW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了解更多關於蝸牛殼體及防治</a:t>
            </a:r>
            <a:r>
              <a:rPr lang="zh-TW" altLang="en-US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蝸牛危害作物</a:t>
            </a:r>
            <a:r>
              <a:rPr lang="zh-TW" altLang="zh-TW" sz="2800" dirty="0" smtClean="0">
                <a:latin typeface="台灣楷體" panose="02010604000101010101" pitchFamily="2" charset="-120"/>
                <a:ea typeface="台灣楷體" panose="02010604000101010101" pitchFamily="2" charset="-120"/>
              </a:rPr>
              <a:t>的</a:t>
            </a:r>
            <a:r>
              <a:rPr lang="zh-TW" altLang="zh-TW" sz="2800" dirty="0">
                <a:latin typeface="台灣楷體" panose="02010604000101010101" pitchFamily="2" charset="-120"/>
                <a:ea typeface="台灣楷體" panose="02010604000101010101" pitchFamily="2" charset="-120"/>
              </a:rPr>
              <a:t>知識。</a:t>
            </a:r>
            <a:endParaRPr lang="zh-TW" altLang="en-US" sz="28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19672" y="44207"/>
            <a:ext cx="1666528" cy="1240309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solidFill>
                  <a:srgbClr val="800080"/>
                </a:solidFill>
              </a:rPr>
              <a:t>皮膚</a:t>
            </a:r>
            <a:endParaRPr lang="zh-TW" altLang="en-US" dirty="0">
              <a:solidFill>
                <a:srgbClr val="800080"/>
              </a:solidFill>
            </a:endParaRP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 bwMode="auto">
          <a:xfrm>
            <a:off x="6801364" y="116631"/>
            <a:ext cx="1666528" cy="12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kern="0" dirty="0" smtClean="0">
                <a:solidFill>
                  <a:srgbClr val="FF0000"/>
                </a:solidFill>
              </a:rPr>
              <a:t>黏液</a:t>
            </a:r>
            <a:endParaRPr lang="zh-TW" altLang="en-US" kern="0" dirty="0">
              <a:solidFill>
                <a:srgbClr val="FF0000"/>
              </a:solidFill>
            </a:endParaRPr>
          </a:p>
        </p:txBody>
      </p:sp>
      <p:sp>
        <p:nvSpPr>
          <p:cNvPr id="13" name="Rectangle 2"/>
          <p:cNvSpPr txBox="1">
            <a:spLocks noRot="1" noChangeArrowheads="1"/>
          </p:cNvSpPr>
          <p:nvPr/>
        </p:nvSpPr>
        <p:spPr bwMode="auto">
          <a:xfrm>
            <a:off x="1619672" y="3507033"/>
            <a:ext cx="1666528" cy="12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kern="0" dirty="0" smtClean="0">
                <a:solidFill>
                  <a:srgbClr val="FFC000"/>
                </a:solidFill>
              </a:rPr>
              <a:t>跨越</a:t>
            </a:r>
            <a:endParaRPr lang="zh-TW" altLang="en-US" kern="0" dirty="0">
              <a:solidFill>
                <a:srgbClr val="FFC000"/>
              </a:solidFill>
            </a:endParaRPr>
          </a:p>
        </p:txBody>
      </p:sp>
      <p:sp>
        <p:nvSpPr>
          <p:cNvPr id="14" name="Rectangle 2"/>
          <p:cNvSpPr txBox="1">
            <a:spLocks noRot="1" noChangeArrowheads="1"/>
          </p:cNvSpPr>
          <p:nvPr/>
        </p:nvSpPr>
        <p:spPr bwMode="auto">
          <a:xfrm>
            <a:off x="6796518" y="3507033"/>
            <a:ext cx="1666528" cy="12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kern="0" dirty="0" smtClean="0">
                <a:solidFill>
                  <a:srgbClr val="FFFF00"/>
                </a:solidFill>
              </a:rPr>
              <a:t>爬行</a:t>
            </a:r>
            <a:endParaRPr lang="zh-TW" altLang="en-US" kern="0" dirty="0">
              <a:solidFill>
                <a:srgbClr val="FFFF00"/>
              </a:solidFill>
            </a:endParaRPr>
          </a:p>
        </p:txBody>
      </p:sp>
      <p:pic>
        <p:nvPicPr>
          <p:cNvPr id="4098" name="Picture 2" descr="D:\蝸牛小論文\1\154104158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715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6724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>
                <a:latin typeface="細明體" pitchFamily="49" charset="-120"/>
                <a:ea typeface="細明體" pitchFamily="49" charset="-120"/>
              </a:rPr>
              <a:t>四、研究結果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40024791"/>
              </p:ext>
            </p:extLst>
          </p:nvPr>
        </p:nvGraphicFramePr>
        <p:xfrm>
          <a:off x="1331640" y="2338686"/>
          <a:ext cx="5832648" cy="35385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89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5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55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655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9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897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新細明體"/>
                          <a:ea typeface="新細明體"/>
                        </a:rPr>
                        <a:t> 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新細明體"/>
                        </a:rPr>
                        <a:t>紅色地瓜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新細明體"/>
                        </a:rPr>
                        <a:t>綠色高麗菜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新細明體"/>
                        </a:rPr>
                        <a:t>白色衛生紙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新細明體"/>
                        </a:rPr>
                        <a:t>黃色書面紙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97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97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第四天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97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第六天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97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第八天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976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7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第十天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沒變色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1763688" y="1680392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dirty="0" smtClean="0">
                <a:solidFill>
                  <a:srgbClr val="FF0000"/>
                </a:solidFill>
              </a:rPr>
              <a:t>食物顏色對蝸牛外殼沒有影響</a:t>
            </a:r>
            <a:endParaRPr lang="zh-TW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7239000" cy="820122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latin typeface="細明體" pitchFamily="49" charset="-120"/>
                <a:ea typeface="細明體" pitchFamily="49" charset="-120"/>
              </a:rPr>
              <a:t>四、研究結果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4969408"/>
              </p:ext>
            </p:extLst>
          </p:nvPr>
        </p:nvGraphicFramePr>
        <p:xfrm>
          <a:off x="539551" y="2072796"/>
          <a:ext cx="6912767" cy="4207149"/>
        </p:xfrm>
        <a:graphic>
          <a:graphicData uri="http://schemas.openxmlformats.org/drawingml/2006/table">
            <a:tbl>
              <a:tblPr/>
              <a:tblGrid>
                <a:gridCol w="12961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68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3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7856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3359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36308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新細明體"/>
                          <a:ea typeface="新細明體"/>
                          <a:cs typeface="新細明體"/>
                        </a:rPr>
                        <a:t> </a:t>
                      </a:r>
                      <a:endParaRPr lang="zh-TW" sz="1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  <a:latin typeface="Times New Roman"/>
                          <a:ea typeface="新細明體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934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蝸牛名稱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殼形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殼高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殼寬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殼翻轉時間</a:t>
                      </a:r>
                      <a:r>
                        <a:rPr lang="en-US" sz="1800" kern="0">
                          <a:effectLst/>
                          <a:latin typeface="新細明體"/>
                          <a:ea typeface="新細明體"/>
                        </a:rPr>
                        <a:t>(</a:t>
                      </a:r>
                      <a:r>
                        <a:rPr lang="zh-TW" sz="18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秒</a:t>
                      </a:r>
                      <a:r>
                        <a:rPr lang="en-US" sz="1800" kern="0">
                          <a:effectLst/>
                          <a:latin typeface="新細明體"/>
                          <a:ea typeface="新細明體"/>
                        </a:rPr>
                        <a:t>)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平均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秒數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869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</a:t>
                      </a:r>
                      <a:r>
                        <a:rPr lang="en-US" alt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1</a:t>
                      </a: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次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</a:t>
                      </a:r>
                      <a:r>
                        <a:rPr lang="en-US" alt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2</a:t>
                      </a: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次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</a:t>
                      </a:r>
                      <a:r>
                        <a:rPr lang="en-US" alt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3</a:t>
                      </a: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次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8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</a:rPr>
                        <a:t>左旋栗</a:t>
                      </a:r>
                      <a:r>
                        <a:rPr lang="zh-TW" sz="18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蝸牛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圓錐形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34.69</a:t>
                      </a:r>
                      <a:endParaRPr lang="zh-TW" sz="16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21.01</a:t>
                      </a:r>
                      <a:endParaRPr lang="zh-TW" sz="16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40 </a:t>
                      </a:r>
                      <a:endParaRPr lang="zh-TW" sz="18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46 </a:t>
                      </a:r>
                      <a:endParaRPr lang="zh-TW" sz="18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45 </a:t>
                      </a:r>
                      <a:endParaRPr lang="zh-TW" sz="1800" kern="10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43.67 </a:t>
                      </a:r>
                      <a:endParaRPr lang="zh-TW" sz="1800" kern="10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8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非洲大蝸牛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圓錐形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53.95</a:t>
                      </a:r>
                      <a:endParaRPr lang="zh-TW" sz="1600" kern="10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37.32</a:t>
                      </a:r>
                      <a:endParaRPr lang="zh-TW" sz="16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61 </a:t>
                      </a:r>
                      <a:endParaRPr lang="zh-TW" sz="18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88 </a:t>
                      </a:r>
                      <a:endParaRPr lang="zh-TW" sz="18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79 </a:t>
                      </a:r>
                      <a:endParaRPr lang="zh-TW" sz="18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76.00 </a:t>
                      </a:r>
                      <a:endParaRPr lang="zh-TW" sz="18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8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球蝸牛</a:t>
                      </a:r>
                      <a:endParaRPr lang="zh-TW" sz="1800" kern="1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52400"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球圓錐形</a:t>
                      </a:r>
                      <a:endParaRPr lang="zh-TW" sz="1800" kern="100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C0000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9.21</a:t>
                      </a:r>
                      <a:endParaRPr lang="zh-TW" sz="1600" kern="100" dirty="0">
                        <a:solidFill>
                          <a:srgbClr val="C0000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C0000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12.54</a:t>
                      </a:r>
                      <a:endParaRPr lang="zh-TW" sz="1600" kern="100" dirty="0">
                        <a:solidFill>
                          <a:srgbClr val="C0000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C0000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24 </a:t>
                      </a:r>
                      <a:endParaRPr lang="zh-TW" sz="1800" kern="100" dirty="0">
                        <a:solidFill>
                          <a:srgbClr val="C0000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C0000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43 </a:t>
                      </a:r>
                      <a:endParaRPr lang="zh-TW" sz="1800" kern="100" dirty="0">
                        <a:solidFill>
                          <a:srgbClr val="C0000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C0000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30 </a:t>
                      </a:r>
                      <a:endParaRPr lang="zh-TW" sz="1800" kern="100" dirty="0">
                        <a:solidFill>
                          <a:srgbClr val="C0000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C0000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32.33 </a:t>
                      </a:r>
                      <a:endParaRPr lang="zh-TW" sz="1800" kern="100" dirty="0">
                        <a:solidFill>
                          <a:srgbClr val="C0000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80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扁蝸牛</a:t>
                      </a:r>
                      <a:endParaRPr lang="zh-TW" sz="1800" kern="1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rgbClr val="00B050"/>
                          </a:solidFill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扁圓錐形</a:t>
                      </a:r>
                      <a:endParaRPr lang="zh-TW" sz="1800" kern="1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B05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8.01</a:t>
                      </a:r>
                      <a:endParaRPr lang="zh-TW" sz="1600" kern="100" dirty="0">
                        <a:solidFill>
                          <a:srgbClr val="00B05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B05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13.59</a:t>
                      </a:r>
                      <a:endParaRPr lang="zh-TW" sz="1600" kern="100" dirty="0">
                        <a:solidFill>
                          <a:srgbClr val="00B05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B05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14 </a:t>
                      </a:r>
                      <a:endParaRPr lang="zh-TW" sz="1800" kern="100" dirty="0">
                        <a:solidFill>
                          <a:srgbClr val="00B05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B05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10 </a:t>
                      </a:r>
                      <a:endParaRPr lang="zh-TW" sz="1800" kern="100" dirty="0">
                        <a:solidFill>
                          <a:srgbClr val="00B05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B05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9 </a:t>
                      </a:r>
                      <a:endParaRPr lang="zh-TW" sz="1800" kern="100" dirty="0">
                        <a:solidFill>
                          <a:srgbClr val="00B05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B050"/>
                          </a:solidFill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11.00 </a:t>
                      </a:r>
                      <a:endParaRPr lang="zh-TW" sz="1800" kern="100" dirty="0">
                        <a:solidFill>
                          <a:srgbClr val="00B050"/>
                        </a:solidFill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18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青鼈甲蝸牛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扁圓錐形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10.25</a:t>
                      </a:r>
                      <a:endParaRPr lang="zh-TW" sz="1600" kern="10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19.48</a:t>
                      </a:r>
                      <a:endParaRPr lang="zh-TW" sz="16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60 </a:t>
                      </a:r>
                      <a:endParaRPr lang="zh-TW" sz="1800" kern="10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18 </a:t>
                      </a:r>
                      <a:endParaRPr lang="zh-TW" sz="1800" kern="10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19 </a:t>
                      </a:r>
                      <a:endParaRPr lang="zh-TW" sz="18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華康儷特圓(P)" panose="020F0800000000000000" pitchFamily="34" charset="-120"/>
                          <a:ea typeface="華康儷特圓(P)" panose="020F0800000000000000" pitchFamily="34" charset="-120"/>
                        </a:rPr>
                        <a:t>32.33 </a:t>
                      </a:r>
                      <a:endParaRPr lang="zh-TW" sz="1800" kern="100" dirty="0">
                        <a:effectLst/>
                        <a:latin typeface="華康儷特圓(P)" panose="020F0800000000000000" pitchFamily="34" charset="-120"/>
                        <a:ea typeface="華康儷特圓(P)" panose="020F0800000000000000" pitchFamily="34" charset="-12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2267744" y="1556792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dirty="0" smtClean="0">
                <a:solidFill>
                  <a:srgbClr val="FF0000"/>
                </a:solidFill>
              </a:rPr>
              <a:t>殼形對於翻轉</a:t>
            </a:r>
            <a:r>
              <a:rPr lang="zh-TW" altLang="en-US" sz="2800" dirty="0" smtClean="0">
                <a:solidFill>
                  <a:srgbClr val="FF0000"/>
                </a:solidFill>
              </a:rPr>
              <a:t>時間</a:t>
            </a:r>
            <a:r>
              <a:rPr lang="zh-TW" altLang="zh-TW" sz="2800" dirty="0" smtClean="0">
                <a:solidFill>
                  <a:srgbClr val="FF0000"/>
                </a:solidFill>
              </a:rPr>
              <a:t>的影響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7239000" cy="820122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latin typeface="細明體" pitchFamily="49" charset="-120"/>
                <a:ea typeface="細明體" pitchFamily="49" charset="-120"/>
              </a:rPr>
              <a:t>四、研究結果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6480283"/>
              </p:ext>
            </p:extLst>
          </p:nvPr>
        </p:nvGraphicFramePr>
        <p:xfrm>
          <a:off x="1687361" y="2344512"/>
          <a:ext cx="4408159" cy="216002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944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54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06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576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新細明體"/>
                        </a:rPr>
                        <a:t>是否爬出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第一次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第二次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第三次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左旋栗</a:t>
                      </a: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非洲大蝸牛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球蝸牛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扁蝸牛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青鼈甲蝸牛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8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馬丁氏龞甲蛞蝓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雙線蛞蝓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5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皺足蛞蝓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219571" y="1605634"/>
            <a:ext cx="5097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>
              <a:spcAft>
                <a:spcPts val="0"/>
              </a:spcAft>
            </a:pPr>
            <a:r>
              <a:rPr lang="zh-TW" altLang="zh-TW" sz="2800" dirty="0">
                <a:solidFill>
                  <a:srgbClr val="FF0000"/>
                </a:solidFill>
              </a:rPr>
              <a:t>如何</a:t>
            </a:r>
            <a:r>
              <a:rPr lang="zh-TW" altLang="en-US" sz="2800" dirty="0">
                <a:solidFill>
                  <a:srgbClr val="FF0000"/>
                </a:solidFill>
              </a:rPr>
              <a:t>有效</a:t>
            </a:r>
            <a:r>
              <a:rPr lang="zh-TW" altLang="zh-TW" sz="2800" dirty="0">
                <a:solidFill>
                  <a:srgbClr val="FF0000"/>
                </a:solidFill>
              </a:rPr>
              <a:t>阻斷蝸牛的運動範圍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10501542"/>
              </p:ext>
            </p:extLst>
          </p:nvPr>
        </p:nvGraphicFramePr>
        <p:xfrm>
          <a:off x="1691680" y="4626424"/>
          <a:ext cx="4392488" cy="194421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891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16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71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545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新細明體"/>
                        </a:rPr>
                        <a:t>是否爬入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第一次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第二次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第三次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/>
                          <a:ea typeface="新細明體"/>
                        </a:rPr>
                        <a:t>左旋栗</a:t>
                      </a: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蝸牛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非洲大蝸牛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球蝸牛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扁蝸牛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青鼈甲蝸牛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馬丁氏龞甲蛞蝓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雙線蛞蝓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/>
                          <a:ea typeface="新細明體"/>
                        </a:rPr>
                        <a:t>皺足蛞蝓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6291554" y="3031010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ea typeface="新細明體"/>
                <a:cs typeface="Times New Roman"/>
              </a:rPr>
              <a:t>放入</a:t>
            </a:r>
            <a:r>
              <a:rPr lang="en-US" altLang="zh-TW" dirty="0">
                <a:ea typeface="新細明體"/>
                <a:cs typeface="Times New Roman"/>
              </a:rPr>
              <a:t>1</a:t>
            </a:r>
            <a:r>
              <a:rPr lang="zh-TW" altLang="zh-TW" dirty="0">
                <a:ea typeface="新細明體"/>
                <a:cs typeface="Times New Roman"/>
              </a:rPr>
              <a:t>號盒內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6342765" y="5229200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ea typeface="新細明體"/>
                <a:cs typeface="Times New Roman"/>
              </a:rPr>
              <a:t>放入</a:t>
            </a:r>
            <a:r>
              <a:rPr lang="en-US" altLang="zh-TW" dirty="0">
                <a:ea typeface="新細明體"/>
                <a:cs typeface="Times New Roman"/>
              </a:rPr>
              <a:t>1</a:t>
            </a:r>
            <a:r>
              <a:rPr lang="zh-TW" altLang="zh-TW" dirty="0">
                <a:ea typeface="新細明體"/>
                <a:cs typeface="Times New Roman"/>
              </a:rPr>
              <a:t>號盒</a:t>
            </a:r>
            <a:r>
              <a:rPr lang="zh-TW" altLang="en-US" dirty="0">
                <a:ea typeface="新細明體"/>
                <a:cs typeface="Times New Roman"/>
              </a:rPr>
              <a:t>外</a:t>
            </a:r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90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7239000" cy="820122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latin typeface="細明體" pitchFamily="49" charset="-120"/>
                <a:ea typeface="細明體" pitchFamily="49" charset="-120"/>
              </a:rPr>
              <a:t>四、研究結果</a:t>
            </a:r>
          </a:p>
        </p:txBody>
      </p:sp>
      <p:sp>
        <p:nvSpPr>
          <p:cNvPr id="5" name="矩形 4"/>
          <p:cNvSpPr/>
          <p:nvPr/>
        </p:nvSpPr>
        <p:spPr>
          <a:xfrm>
            <a:off x="1403648" y="1428728"/>
            <a:ext cx="5093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>
              <a:spcAft>
                <a:spcPts val="0"/>
              </a:spcAft>
            </a:pPr>
            <a:r>
              <a:rPr lang="zh-TW" altLang="zh-TW" sz="2800" dirty="0">
                <a:solidFill>
                  <a:srgbClr val="FF0000"/>
                </a:solidFill>
              </a:rPr>
              <a:t>如何</a:t>
            </a:r>
            <a:r>
              <a:rPr lang="zh-TW" altLang="en-US" sz="2800" dirty="0">
                <a:solidFill>
                  <a:srgbClr val="FF0000"/>
                </a:solidFill>
              </a:rPr>
              <a:t>有效</a:t>
            </a:r>
            <a:r>
              <a:rPr lang="zh-TW" altLang="zh-TW" sz="2800" dirty="0">
                <a:solidFill>
                  <a:srgbClr val="FF0000"/>
                </a:solidFill>
              </a:rPr>
              <a:t>阻斷蝸牛的運動範圍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74067410"/>
              </p:ext>
            </p:extLst>
          </p:nvPr>
        </p:nvGraphicFramePr>
        <p:xfrm>
          <a:off x="1803764" y="2213788"/>
          <a:ext cx="4259607" cy="203062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440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92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75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87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23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新細明體"/>
                        </a:rPr>
                        <a:t>是否爬出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第一次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第二次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第三次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/>
                          <a:ea typeface="新細明體"/>
                        </a:rPr>
                        <a:t>左旋栗</a:t>
                      </a: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蝸牛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非洲大蝸牛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3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球蝸牛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3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扁蝸牛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3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青鼈甲蝸牛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48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馬丁氏龞甲蛞蝓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3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雙線蛞蝓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3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/>
                          <a:ea typeface="新細明體"/>
                        </a:rPr>
                        <a:t>皺足蛞蝓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95383478"/>
              </p:ext>
            </p:extLst>
          </p:nvPr>
        </p:nvGraphicFramePr>
        <p:xfrm>
          <a:off x="1838802" y="4437112"/>
          <a:ext cx="4245366" cy="20773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962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87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43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59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2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新細明體"/>
                        </a:rPr>
                        <a:t>是否爬入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第一次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第二次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第三次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2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/>
                          <a:ea typeface="新細明體"/>
                        </a:rPr>
                        <a:t>左旋栗</a:t>
                      </a: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蝸牛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2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非洲大蝸牛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2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球蝸牛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2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扁蝸牛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2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青鼈甲蝸牛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6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馬丁氏龞甲蛞蝓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2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雙線蛞蝓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2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皺足蛞蝓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6228184" y="3036388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dirty="0">
                <a:solidFill>
                  <a:prstClr val="black"/>
                </a:solidFill>
                <a:ea typeface="新細明體"/>
                <a:cs typeface="Times New Roman"/>
              </a:rPr>
              <a:t>放入</a:t>
            </a:r>
            <a:r>
              <a:rPr lang="en-US" altLang="zh-TW" dirty="0">
                <a:solidFill>
                  <a:prstClr val="black"/>
                </a:solidFill>
                <a:ea typeface="新細明體"/>
                <a:cs typeface="Times New Roman"/>
              </a:rPr>
              <a:t>2</a:t>
            </a:r>
            <a:r>
              <a:rPr lang="zh-TW" altLang="zh-TW" dirty="0">
                <a:solidFill>
                  <a:prstClr val="black"/>
                </a:solidFill>
                <a:ea typeface="新細明體"/>
                <a:cs typeface="Times New Roman"/>
              </a:rPr>
              <a:t>號盒內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33864" y="4869160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zh-TW" dirty="0">
                <a:solidFill>
                  <a:prstClr val="black"/>
                </a:solidFill>
                <a:ea typeface="新細明體"/>
                <a:cs typeface="Times New Roman"/>
              </a:rPr>
              <a:t>放入</a:t>
            </a:r>
            <a:r>
              <a:rPr lang="en-US" altLang="zh-TW" dirty="0">
                <a:solidFill>
                  <a:prstClr val="black"/>
                </a:solidFill>
                <a:ea typeface="新細明體"/>
                <a:cs typeface="Times New Roman"/>
              </a:rPr>
              <a:t>2</a:t>
            </a:r>
            <a:r>
              <a:rPr lang="zh-TW" altLang="zh-TW" dirty="0">
                <a:solidFill>
                  <a:prstClr val="black"/>
                </a:solidFill>
                <a:ea typeface="新細明體"/>
                <a:cs typeface="Times New Roman"/>
              </a:rPr>
              <a:t>號盒</a:t>
            </a:r>
            <a:r>
              <a:rPr lang="zh-TW" altLang="en-US" dirty="0">
                <a:solidFill>
                  <a:prstClr val="black"/>
                </a:solidFill>
                <a:ea typeface="新細明體"/>
                <a:cs typeface="Times New Roman"/>
              </a:rPr>
              <a:t>外</a:t>
            </a:r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0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7239000" cy="820122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latin typeface="細明體" pitchFamily="49" charset="-120"/>
                <a:ea typeface="細明體" pitchFamily="49" charset="-120"/>
              </a:rPr>
              <a:t>四、研究結果</a:t>
            </a:r>
          </a:p>
        </p:txBody>
      </p:sp>
      <p:sp>
        <p:nvSpPr>
          <p:cNvPr id="5" name="矩形 4"/>
          <p:cNvSpPr/>
          <p:nvPr/>
        </p:nvSpPr>
        <p:spPr>
          <a:xfrm>
            <a:off x="1512990" y="1415605"/>
            <a:ext cx="5125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9875">
              <a:spcAft>
                <a:spcPts val="0"/>
              </a:spcAft>
            </a:pPr>
            <a:r>
              <a:rPr lang="zh-TW" altLang="zh-TW" sz="2800" dirty="0" smtClean="0">
                <a:solidFill>
                  <a:srgbClr val="FF0000"/>
                </a:solidFill>
              </a:rPr>
              <a:t>如何</a:t>
            </a:r>
            <a:r>
              <a:rPr lang="zh-TW" altLang="en-US" sz="2800" dirty="0">
                <a:solidFill>
                  <a:srgbClr val="FF0000"/>
                </a:solidFill>
              </a:rPr>
              <a:t>有效</a:t>
            </a:r>
            <a:r>
              <a:rPr lang="zh-TW" altLang="zh-TW" sz="2800" dirty="0" smtClean="0">
                <a:solidFill>
                  <a:srgbClr val="FF0000"/>
                </a:solidFill>
              </a:rPr>
              <a:t>阻斷</a:t>
            </a:r>
            <a:r>
              <a:rPr lang="zh-TW" altLang="zh-TW" sz="2800" dirty="0">
                <a:solidFill>
                  <a:srgbClr val="FF0000"/>
                </a:solidFill>
              </a:rPr>
              <a:t>蝸牛的運動範圍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5048952"/>
              </p:ext>
            </p:extLst>
          </p:nvPr>
        </p:nvGraphicFramePr>
        <p:xfrm>
          <a:off x="1691680" y="2204864"/>
          <a:ext cx="4608512" cy="230425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623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43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51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966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新細明體"/>
                        </a:rPr>
                        <a:t>是否爬出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第一次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第二次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第三次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/>
                          <a:ea typeface="新細明體"/>
                        </a:rPr>
                        <a:t>左旋栗</a:t>
                      </a: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蝸牛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非洲大蝸牛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球蝸牛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扁蝸牛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青鼈甲蝸牛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馬丁氏龞甲蛞蝓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雙線蛞蝓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/>
                          <a:ea typeface="新細明體"/>
                        </a:rPr>
                        <a:t>皺足蛞蝓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是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70272279"/>
              </p:ext>
            </p:extLst>
          </p:nvPr>
        </p:nvGraphicFramePr>
        <p:xfrm>
          <a:off x="1691680" y="4765794"/>
          <a:ext cx="4608512" cy="19202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623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43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51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966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新細明體"/>
                        </a:rPr>
                        <a:t>是否爬入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第一次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第二次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第三次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Times New Roman"/>
                          <a:ea typeface="新細明體"/>
                        </a:rPr>
                        <a:t>左旋栗</a:t>
                      </a:r>
                      <a:r>
                        <a:rPr lang="zh-TW" sz="1400" kern="0" dirty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蝸牛</a:t>
                      </a:r>
                      <a:endParaRPr lang="zh-TW" sz="1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非洲大蝸牛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球蝸牛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扁蝸牛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  <a:latin typeface="Times New Roman"/>
                          <a:ea typeface="新細明體"/>
                          <a:cs typeface="新細明體"/>
                        </a:rPr>
                        <a:t>青鼈甲蝸牛</a:t>
                      </a:r>
                      <a:endParaRPr lang="zh-TW" sz="1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馬丁氏龞甲蛞蝓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雙線蛞蝓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8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Times New Roman"/>
                          <a:ea typeface="新細明體"/>
                        </a:rPr>
                        <a:t>皺足蛞蝓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7C9F122-2C79-4F16-BA69-D8970D848929}"/>
              </a:ext>
            </a:extLst>
          </p:cNvPr>
          <p:cNvSpPr/>
          <p:nvPr/>
        </p:nvSpPr>
        <p:spPr>
          <a:xfrm>
            <a:off x="6444208" y="3501008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ea typeface="新細明體"/>
                <a:cs typeface="Times New Roman"/>
              </a:rPr>
              <a:t>放入</a:t>
            </a:r>
            <a:r>
              <a:rPr lang="en-US" altLang="zh-TW" dirty="0">
                <a:ea typeface="新細明體"/>
                <a:cs typeface="Times New Roman"/>
              </a:rPr>
              <a:t>3</a:t>
            </a:r>
            <a:r>
              <a:rPr lang="zh-TW" altLang="zh-TW" dirty="0">
                <a:ea typeface="新細明體"/>
                <a:cs typeface="Times New Roman"/>
              </a:rPr>
              <a:t>號盒內</a:t>
            </a:r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FED49335-4A29-4FAE-89F9-06155479F6C4}"/>
              </a:ext>
            </a:extLst>
          </p:cNvPr>
          <p:cNvSpPr/>
          <p:nvPr/>
        </p:nvSpPr>
        <p:spPr>
          <a:xfrm>
            <a:off x="6444208" y="5541248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ea typeface="新細明體"/>
                <a:cs typeface="Times New Roman"/>
              </a:rPr>
              <a:t>放入</a:t>
            </a:r>
            <a:r>
              <a:rPr lang="en-US" altLang="zh-TW" dirty="0">
                <a:ea typeface="新細明體"/>
                <a:cs typeface="Times New Roman"/>
              </a:rPr>
              <a:t>3</a:t>
            </a:r>
            <a:r>
              <a:rPr lang="zh-TW" altLang="zh-TW" dirty="0">
                <a:ea typeface="新細明體"/>
                <a:cs typeface="Times New Roman"/>
              </a:rPr>
              <a:t>號盒</a:t>
            </a:r>
            <a:r>
              <a:rPr lang="zh-TW" altLang="en-US" dirty="0">
                <a:ea typeface="新細明體"/>
                <a:cs typeface="Times New Roman"/>
              </a:rPr>
              <a:t>外</a:t>
            </a:r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90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H:\蝸牛小論文\照片\盒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8162" r="16981"/>
          <a:stretch/>
        </p:blipFill>
        <p:spPr bwMode="auto">
          <a:xfrm>
            <a:off x="1" y="0"/>
            <a:ext cx="4067944" cy="3573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720080" cy="928039"/>
          </a:xfrm>
        </p:spPr>
        <p:txBody>
          <a:bodyPr/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2065412" y="164712"/>
            <a:ext cx="504056" cy="776891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627784" y="1916832"/>
            <a:ext cx="504056" cy="776891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pic>
        <p:nvPicPr>
          <p:cNvPr id="3" name="Picture 3" descr="D:\蝸牛小論文\1\1541041100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4042" y="0"/>
            <a:ext cx="4164985" cy="3574207"/>
          </a:xfrm>
          <a:prstGeom prst="rect">
            <a:avLst/>
          </a:prstGeom>
          <a:noFill/>
        </p:spPr>
      </p:pic>
      <p:pic>
        <p:nvPicPr>
          <p:cNvPr id="8" name="Picture 6" descr="D:\蝸牛小論文\1\15410411755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551340"/>
            <a:ext cx="3995936" cy="3306660"/>
          </a:xfrm>
          <a:prstGeom prst="rect">
            <a:avLst/>
          </a:prstGeom>
          <a:noFill/>
        </p:spPr>
      </p:pic>
      <p:pic>
        <p:nvPicPr>
          <p:cNvPr id="2055" name="Picture 7" descr="D:\蝸牛小論文\1\1541041267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573016"/>
            <a:ext cx="4176464" cy="3284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33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>
                <a:latin typeface="細明體" pitchFamily="49" charset="-120"/>
                <a:ea typeface="細明體" pitchFamily="49" charset="-120"/>
              </a:rPr>
              <a:t>六、結論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9416"/>
            <a:ext cx="7571184" cy="49628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zh-TW" dirty="0"/>
              <a:t>一、蝸牛愛吃的</a:t>
            </a:r>
            <a:r>
              <a:rPr lang="zh-TW" altLang="zh-TW" dirty="0">
                <a:solidFill>
                  <a:srgbClr val="FF0000"/>
                </a:solidFill>
              </a:rPr>
              <a:t>食物</a:t>
            </a:r>
            <a:r>
              <a:rPr lang="zh-TW" altLang="zh-TW" dirty="0"/>
              <a:t>有</a:t>
            </a:r>
            <a:r>
              <a:rPr lang="en-US" altLang="zh-TW" dirty="0"/>
              <a:t>:</a:t>
            </a:r>
            <a:r>
              <a:rPr lang="zh-TW" altLang="zh-TW" dirty="0"/>
              <a:t>地瓜、胡蘿蔔、菜葉等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且</a:t>
            </a:r>
            <a:r>
              <a:rPr lang="zh-TW" altLang="zh-TW" dirty="0">
                <a:solidFill>
                  <a:srgbClr val="FF0000"/>
                </a:solidFill>
              </a:rPr>
              <a:t>多由最嫩、最軟的部分及中央部分開始吃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>
                <a:solidFill>
                  <a:srgbClr val="0070C0"/>
                </a:solidFill>
              </a:rPr>
              <a:t> </a:t>
            </a:r>
            <a:r>
              <a:rPr lang="zh-TW" altLang="en-US" dirty="0" smtClean="0">
                <a:solidFill>
                  <a:srgbClr val="0070C0"/>
                </a:solidFill>
              </a:rPr>
              <a:t>      </a:t>
            </a:r>
            <a:r>
              <a:rPr lang="zh-TW" altLang="zh-TW" dirty="0" smtClean="0">
                <a:solidFill>
                  <a:srgbClr val="0070C0"/>
                </a:solidFill>
              </a:rPr>
              <a:t>衛生紙</a:t>
            </a:r>
            <a:r>
              <a:rPr lang="zh-TW" altLang="zh-TW" dirty="0"/>
              <a:t>具有豐富的纖維，是餵食蝸牛方便</a:t>
            </a:r>
            <a:r>
              <a:rPr lang="zh-TW" altLang="zh-TW" dirty="0" smtClean="0"/>
              <a:t>的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</a:t>
            </a:r>
            <a:r>
              <a:rPr lang="zh-TW" altLang="zh-TW" dirty="0" smtClean="0"/>
              <a:t>好</a:t>
            </a:r>
            <a:r>
              <a:rPr lang="zh-TW" altLang="zh-TW" dirty="0"/>
              <a:t>材料</a:t>
            </a:r>
            <a:r>
              <a:rPr lang="zh-TW" altLang="en-US" dirty="0"/>
              <a:t>。</a:t>
            </a:r>
            <a:endParaRPr lang="zh-TW" altLang="zh-TW" dirty="0"/>
          </a:p>
          <a:p>
            <a:pPr marL="0" indent="0">
              <a:buNone/>
            </a:pPr>
            <a:r>
              <a:rPr lang="zh-TW" altLang="zh-TW" dirty="0"/>
              <a:t>二、</a:t>
            </a:r>
            <a:r>
              <a:rPr lang="zh-TW" altLang="zh-TW" dirty="0">
                <a:solidFill>
                  <a:srgbClr val="1E0AB6"/>
                </a:solidFill>
              </a:rPr>
              <a:t>蝸牛旋性與天敵演化具有</a:t>
            </a:r>
            <a:r>
              <a:rPr lang="zh-TW" altLang="zh-TW" dirty="0" smtClean="0">
                <a:solidFill>
                  <a:srgbClr val="1E0AB6"/>
                </a:solidFill>
              </a:rPr>
              <a:t>關係，</a:t>
            </a:r>
            <a:r>
              <a:rPr lang="zh-TW" altLang="en-US" dirty="0" smtClean="0">
                <a:solidFill>
                  <a:srgbClr val="1E0AB6"/>
                </a:solidFill>
              </a:rPr>
              <a:t>但是對於</a:t>
            </a:r>
            <a:r>
              <a:rPr lang="zh-TW" altLang="zh-TW" dirty="0" smtClean="0">
                <a:solidFill>
                  <a:srgbClr val="1E0AB6"/>
                </a:solidFill>
              </a:rPr>
              <a:t>覓</a:t>
            </a:r>
            <a:r>
              <a:rPr lang="zh-TW" altLang="en-US" dirty="0" smtClean="0">
                <a:solidFill>
                  <a:srgbClr val="1E0AB6"/>
                </a:solidFill>
              </a:rPr>
              <a:t>   </a:t>
            </a:r>
            <a:endParaRPr lang="en-US" altLang="zh-TW" dirty="0" smtClean="0">
              <a:solidFill>
                <a:srgbClr val="1E0AB6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1E0AB6"/>
                </a:solidFill>
              </a:rPr>
              <a:t> </a:t>
            </a:r>
            <a:r>
              <a:rPr lang="zh-TW" altLang="en-US" dirty="0" smtClean="0">
                <a:solidFill>
                  <a:srgbClr val="1E0AB6"/>
                </a:solidFill>
              </a:rPr>
              <a:t>      </a:t>
            </a:r>
            <a:r>
              <a:rPr lang="zh-TW" altLang="zh-TW" dirty="0" smtClean="0">
                <a:solidFill>
                  <a:srgbClr val="1E0AB6"/>
                </a:solidFill>
              </a:rPr>
              <a:t>食、運動等方面並無影響。</a:t>
            </a:r>
          </a:p>
          <a:p>
            <a:pPr marL="0" indent="0">
              <a:buNone/>
            </a:pPr>
            <a:r>
              <a:rPr lang="zh-TW" altLang="zh-TW" dirty="0" smtClean="0"/>
              <a:t>三、</a:t>
            </a:r>
            <a:r>
              <a:rPr lang="zh-TW" altLang="en-US" dirty="0">
                <a:solidFill>
                  <a:srgbClr val="FF0000"/>
                </a:solidFill>
              </a:rPr>
              <a:t>螺</a:t>
            </a:r>
            <a:r>
              <a:rPr lang="zh-TW" altLang="zh-TW" dirty="0" smtClean="0">
                <a:solidFill>
                  <a:srgbClr val="FF0000"/>
                </a:solidFill>
              </a:rPr>
              <a:t>殼的</a:t>
            </a:r>
            <a:r>
              <a:rPr lang="zh-TW" altLang="en-US" dirty="0" smtClean="0">
                <a:solidFill>
                  <a:srgbClr val="FF0000"/>
                </a:solidFill>
              </a:rPr>
              <a:t>大小及</a:t>
            </a:r>
            <a:r>
              <a:rPr lang="zh-TW" altLang="zh-TW" dirty="0" smtClean="0">
                <a:solidFill>
                  <a:srgbClr val="FF0000"/>
                </a:solidFill>
              </a:rPr>
              <a:t>形狀</a:t>
            </a:r>
            <a:r>
              <a:rPr lang="zh-TW" altLang="zh-TW" dirty="0">
                <a:solidFill>
                  <a:srgbClr val="FF0000"/>
                </a:solidFill>
              </a:rPr>
              <a:t>會</a:t>
            </a:r>
            <a:r>
              <a:rPr lang="zh-TW" altLang="zh-TW" dirty="0" smtClean="0">
                <a:solidFill>
                  <a:srgbClr val="FF0000"/>
                </a:solidFill>
              </a:rPr>
              <a:t>影響</a:t>
            </a:r>
            <a:r>
              <a:rPr lang="zh-TW" altLang="en-US" dirty="0">
                <a:solidFill>
                  <a:srgbClr val="FF0000"/>
                </a:solidFill>
              </a:rPr>
              <a:t>螺</a:t>
            </a:r>
            <a:r>
              <a:rPr lang="zh-TW" altLang="zh-TW" dirty="0" smtClean="0">
                <a:solidFill>
                  <a:srgbClr val="FF0000"/>
                </a:solidFill>
              </a:rPr>
              <a:t>殼</a:t>
            </a:r>
            <a:r>
              <a:rPr lang="zh-TW" altLang="zh-TW" dirty="0">
                <a:solidFill>
                  <a:srgbClr val="FF0000"/>
                </a:solidFill>
              </a:rPr>
              <a:t>翻轉的時間</a:t>
            </a:r>
            <a:r>
              <a:rPr lang="zh-TW" altLang="zh-TW" dirty="0" smtClean="0"/>
              <a:t>，</a:t>
            </a:r>
            <a:r>
              <a:rPr lang="zh-TW" altLang="en-US" dirty="0" smtClean="0"/>
              <a:t>體 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型小的扁蝸及</a:t>
            </a:r>
            <a:r>
              <a:rPr lang="zh-TW" altLang="zh-TW" dirty="0" smtClean="0"/>
              <a:t>球</a:t>
            </a:r>
            <a:r>
              <a:rPr lang="zh-TW" altLang="zh-TW" dirty="0"/>
              <a:t>圓</a:t>
            </a:r>
            <a:r>
              <a:rPr lang="zh-TW" altLang="zh-TW" dirty="0" smtClean="0"/>
              <a:t>錐形的</a:t>
            </a:r>
            <a:r>
              <a:rPr lang="zh-TW" altLang="zh-TW" dirty="0"/>
              <a:t>球</a:t>
            </a:r>
            <a:r>
              <a:rPr lang="zh-TW" altLang="zh-TW" dirty="0" smtClean="0"/>
              <a:t>蝸翻轉</a:t>
            </a:r>
            <a:r>
              <a:rPr lang="zh-TW" altLang="en-US" dirty="0" smtClean="0"/>
              <a:t>時間</a:t>
            </a:r>
            <a:r>
              <a:rPr lang="zh-TW" altLang="zh-TW" dirty="0" smtClean="0"/>
              <a:t>較</a:t>
            </a:r>
            <a:r>
              <a:rPr lang="zh-TW" altLang="en-US" dirty="0" smtClean="0"/>
              <a:t>短 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螺</a:t>
            </a:r>
            <a:r>
              <a:rPr lang="zh-TW" altLang="zh-TW" dirty="0" smtClean="0"/>
              <a:t>殼</a:t>
            </a:r>
            <a:r>
              <a:rPr lang="zh-TW" altLang="zh-TW" dirty="0"/>
              <a:t>翻轉的時間長短</a:t>
            </a:r>
            <a:r>
              <a:rPr lang="zh-TW" altLang="zh-TW" dirty="0">
                <a:solidFill>
                  <a:srgbClr val="FF0000"/>
                </a:solidFill>
              </a:rPr>
              <a:t>與螺殼的旋性無關</a:t>
            </a:r>
            <a:r>
              <a:rPr lang="zh-TW" altLang="zh-TW" dirty="0"/>
              <a:t>。</a:t>
            </a:r>
          </a:p>
          <a:p>
            <a:pPr marL="0" indent="0">
              <a:buNone/>
            </a:pPr>
            <a:r>
              <a:rPr lang="zh-TW" altLang="zh-TW" dirty="0"/>
              <a:t>四、</a:t>
            </a:r>
            <a:r>
              <a:rPr lang="zh-TW" altLang="zh-TW" dirty="0">
                <a:solidFill>
                  <a:srgbClr val="1E0AB6"/>
                </a:solidFill>
              </a:rPr>
              <a:t>可利用</a:t>
            </a:r>
            <a:r>
              <a:rPr lang="en-US" altLang="zh-TW" dirty="0">
                <a:solidFill>
                  <a:srgbClr val="1E0AB6"/>
                </a:solidFill>
              </a:rPr>
              <a:t>”</a:t>
            </a:r>
            <a:r>
              <a:rPr lang="zh-TW" altLang="zh-TW" dirty="0">
                <a:solidFill>
                  <a:srgbClr val="1E0AB6"/>
                </a:solidFill>
              </a:rPr>
              <a:t>邊緣</a:t>
            </a:r>
            <a:r>
              <a:rPr lang="zh-TW" altLang="en-US" dirty="0">
                <a:solidFill>
                  <a:srgbClr val="1E0AB6"/>
                </a:solidFill>
              </a:rPr>
              <a:t>採</a:t>
            </a:r>
            <a:r>
              <a:rPr lang="zh-TW" altLang="zh-TW" dirty="0">
                <a:solidFill>
                  <a:srgbClr val="1E0AB6"/>
                </a:solidFill>
              </a:rPr>
              <a:t>ㄇ形</a:t>
            </a:r>
            <a:r>
              <a:rPr lang="zh-TW" altLang="en-US" dirty="0">
                <a:solidFill>
                  <a:srgbClr val="1E0AB6"/>
                </a:solidFill>
              </a:rPr>
              <a:t>凹槽設計</a:t>
            </a:r>
            <a:r>
              <a:rPr lang="en-US" altLang="zh-TW" dirty="0">
                <a:solidFill>
                  <a:srgbClr val="1E0AB6"/>
                </a:solidFill>
              </a:rPr>
              <a:t>”</a:t>
            </a:r>
            <a:r>
              <a:rPr lang="zh-TW" altLang="zh-TW" dirty="0">
                <a:solidFill>
                  <a:srgbClr val="1E0AB6"/>
                </a:solidFill>
              </a:rPr>
              <a:t>的方式，阻</a:t>
            </a:r>
            <a:r>
              <a:rPr lang="zh-TW" altLang="zh-TW" dirty="0" smtClean="0">
                <a:solidFill>
                  <a:srgbClr val="1E0AB6"/>
                </a:solidFill>
              </a:rPr>
              <a:t>絕</a:t>
            </a:r>
            <a:endParaRPr lang="en-US" altLang="zh-TW" dirty="0" smtClean="0">
              <a:solidFill>
                <a:srgbClr val="1E0AB6"/>
              </a:solidFill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1E0AB6"/>
                </a:solidFill>
              </a:rPr>
              <a:t> </a:t>
            </a:r>
            <a:r>
              <a:rPr lang="zh-TW" altLang="en-US" dirty="0" smtClean="0">
                <a:solidFill>
                  <a:srgbClr val="1E0AB6"/>
                </a:solidFill>
              </a:rPr>
              <a:t>     </a:t>
            </a:r>
            <a:r>
              <a:rPr lang="zh-TW" altLang="zh-TW" dirty="0" smtClean="0">
                <a:solidFill>
                  <a:srgbClr val="1E0AB6"/>
                </a:solidFill>
              </a:rPr>
              <a:t>蝸牛</a:t>
            </a:r>
            <a:r>
              <a:rPr lang="zh-TW" altLang="zh-TW" dirty="0">
                <a:solidFill>
                  <a:srgbClr val="1E0AB6"/>
                </a:solidFill>
              </a:rPr>
              <a:t>進入農田，</a:t>
            </a:r>
            <a:r>
              <a:rPr lang="zh-TW" altLang="en-US" dirty="0">
                <a:solidFill>
                  <a:srgbClr val="1E0AB6"/>
                </a:solidFill>
              </a:rPr>
              <a:t>以達到</a:t>
            </a:r>
            <a:r>
              <a:rPr lang="zh-TW" altLang="zh-TW" dirty="0">
                <a:solidFill>
                  <a:srgbClr val="1E0AB6"/>
                </a:solidFill>
              </a:rPr>
              <a:t>防治</a:t>
            </a:r>
            <a:r>
              <a:rPr lang="zh-TW" altLang="en-US" dirty="0">
                <a:solidFill>
                  <a:srgbClr val="1E0AB6"/>
                </a:solidFill>
              </a:rPr>
              <a:t>蝸牛危害</a:t>
            </a:r>
            <a:r>
              <a:rPr lang="zh-TW" altLang="en-US" dirty="0" smtClean="0">
                <a:solidFill>
                  <a:srgbClr val="1E0AB6"/>
                </a:solidFill>
              </a:rPr>
              <a:t>作物</a:t>
            </a:r>
            <a:r>
              <a:rPr lang="zh-TW" altLang="zh-TW" dirty="0" smtClean="0">
                <a:solidFill>
                  <a:srgbClr val="1E0AB6"/>
                </a:solidFill>
              </a:rPr>
              <a:t>。</a:t>
            </a:r>
            <a:endParaRPr lang="zh-TW" altLang="zh-TW" dirty="0">
              <a:solidFill>
                <a:srgbClr val="1E0AB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7239000" cy="820122"/>
          </a:xfrm>
        </p:spPr>
        <p:txBody>
          <a:bodyPr/>
          <a:lstStyle/>
          <a:p>
            <a:pPr algn="ctr"/>
            <a:r>
              <a:rPr lang="zh-TW" altLang="en-US" dirty="0"/>
              <a:t>謝謝聆聽</a:t>
            </a:r>
          </a:p>
        </p:txBody>
      </p:sp>
      <p:pic>
        <p:nvPicPr>
          <p:cNvPr id="4" name="圖片 3" descr="H:\蝸牛小論文\照片\合照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537590" cy="427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25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細明體" pitchFamily="49" charset="-120"/>
                <a:ea typeface="細明體" pitchFamily="49" charset="-120"/>
              </a:rPr>
              <a:t>二、研究目的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844824"/>
            <a:ext cx="7704856" cy="345638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en-US" altLang="zh-TW" sz="2800" dirty="0">
                <a:latin typeface="細明體" pitchFamily="49" charset="-120"/>
                <a:ea typeface="細明體" pitchFamily="49" charset="-120"/>
              </a:rPr>
              <a:t>(</a:t>
            </a:r>
            <a:r>
              <a:rPr lang="zh-TW" altLang="en-US" sz="2800" dirty="0">
                <a:latin typeface="細明體" pitchFamily="49" charset="-120"/>
                <a:ea typeface="細明體" pitchFamily="49" charset="-120"/>
              </a:rPr>
              <a:t>一</a:t>
            </a:r>
            <a:r>
              <a:rPr lang="en-US" altLang="zh-TW" sz="2800" dirty="0">
                <a:latin typeface="細明體" pitchFamily="49" charset="-120"/>
                <a:ea typeface="細明體" pitchFamily="49" charset="-120"/>
              </a:rPr>
              <a:t>)</a:t>
            </a:r>
            <a:r>
              <a:rPr lang="zh-TW" altLang="zh-TW" sz="2800" dirty="0"/>
              <a:t>了解日常生活中常見的蝸牛並採集、飼養</a:t>
            </a:r>
            <a:endParaRPr lang="en-US" altLang="zh-TW" sz="2800" dirty="0"/>
          </a:p>
          <a:p>
            <a:pPr>
              <a:lnSpc>
                <a:spcPct val="150000"/>
              </a:lnSpc>
              <a:buNone/>
            </a:pPr>
            <a:r>
              <a:rPr lang="en-US" altLang="zh-TW" sz="2800" dirty="0">
                <a:latin typeface="細明體" pitchFamily="49" charset="-120"/>
                <a:ea typeface="細明體" pitchFamily="49" charset="-120"/>
              </a:rPr>
              <a:t>(</a:t>
            </a:r>
            <a:r>
              <a:rPr lang="zh-TW" altLang="en-US" sz="2800" dirty="0">
                <a:latin typeface="細明體" pitchFamily="49" charset="-120"/>
                <a:ea typeface="細明體" pitchFamily="49" charset="-120"/>
              </a:rPr>
              <a:t>二</a:t>
            </a:r>
            <a:r>
              <a:rPr lang="en-US" altLang="zh-TW" sz="2800" dirty="0">
                <a:latin typeface="細明體" pitchFamily="49" charset="-120"/>
                <a:ea typeface="細明體" pitchFamily="49" charset="-120"/>
              </a:rPr>
              <a:t>)</a:t>
            </a:r>
            <a:r>
              <a:rPr lang="zh-TW" altLang="zh-TW" sz="2800" dirty="0">
                <a:solidFill>
                  <a:srgbClr val="1E0AB6"/>
                </a:solidFill>
              </a:rPr>
              <a:t>藉由實際觀察及飼養，了解蝸牛殼體的外形</a:t>
            </a:r>
            <a:endParaRPr lang="en-US" altLang="zh-TW" sz="2800" dirty="0">
              <a:solidFill>
                <a:srgbClr val="1E0AB6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TW" sz="2800" dirty="0">
                <a:solidFill>
                  <a:srgbClr val="1E0AB6"/>
                </a:solidFill>
              </a:rPr>
              <a:t>      </a:t>
            </a:r>
            <a:r>
              <a:rPr lang="zh-TW" altLang="zh-TW" sz="2800" dirty="0">
                <a:solidFill>
                  <a:srgbClr val="1E0AB6"/>
                </a:solidFill>
              </a:rPr>
              <a:t>、構造與旋性</a:t>
            </a:r>
            <a:endParaRPr lang="en-US" altLang="zh-TW" sz="2800" dirty="0">
              <a:solidFill>
                <a:srgbClr val="1E0AB6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TW" sz="2800" dirty="0">
                <a:latin typeface="細明體" pitchFamily="49" charset="-120"/>
                <a:ea typeface="細明體" pitchFamily="49" charset="-120"/>
              </a:rPr>
              <a:t>(</a:t>
            </a:r>
            <a:r>
              <a:rPr lang="zh-TW" altLang="en-US" sz="2800" dirty="0">
                <a:latin typeface="細明體" pitchFamily="49" charset="-120"/>
                <a:ea typeface="細明體" pitchFamily="49" charset="-120"/>
              </a:rPr>
              <a:t>三</a:t>
            </a:r>
            <a:r>
              <a:rPr lang="en-US" altLang="zh-TW" sz="2800" dirty="0">
                <a:latin typeface="細明體" pitchFamily="49" charset="-120"/>
                <a:ea typeface="細明體" pitchFamily="49" charset="-120"/>
              </a:rPr>
              <a:t>)</a:t>
            </a:r>
            <a:r>
              <a:rPr lang="zh-TW" altLang="zh-TW" sz="2800" dirty="0"/>
              <a:t>研究蝸牛的運動方式，是否受到螺殼的影響</a:t>
            </a:r>
            <a:endParaRPr lang="en-US" altLang="zh-TW" sz="2800" dirty="0"/>
          </a:p>
          <a:p>
            <a:pPr>
              <a:lnSpc>
                <a:spcPct val="150000"/>
              </a:lnSpc>
              <a:buNone/>
            </a:pPr>
            <a:r>
              <a:rPr lang="en-US" altLang="zh-TW" sz="2800" dirty="0">
                <a:latin typeface="細明體" pitchFamily="49" charset="-120"/>
                <a:ea typeface="細明體" pitchFamily="49" charset="-120"/>
              </a:rPr>
              <a:t>(</a:t>
            </a:r>
            <a:r>
              <a:rPr lang="zh-TW" altLang="zh-TW" sz="2800" dirty="0"/>
              <a:t>四</a:t>
            </a:r>
            <a:r>
              <a:rPr lang="en-US" altLang="zh-TW" sz="2800" dirty="0">
                <a:latin typeface="細明體" pitchFamily="49" charset="-120"/>
                <a:ea typeface="細明體" pitchFamily="49" charset="-120"/>
              </a:rPr>
              <a:t>)</a:t>
            </a:r>
            <a:r>
              <a:rPr lang="zh-TW" altLang="zh-TW" sz="2800" dirty="0" smtClean="0">
                <a:solidFill>
                  <a:srgbClr val="1E0AB6"/>
                </a:solidFill>
              </a:rPr>
              <a:t>探討</a:t>
            </a:r>
            <a:r>
              <a:rPr lang="zh-TW" altLang="zh-TW" sz="2800" dirty="0">
                <a:solidFill>
                  <a:srgbClr val="1E0AB6"/>
                </a:solidFill>
              </a:rPr>
              <a:t>防治</a:t>
            </a:r>
            <a:r>
              <a:rPr lang="zh-TW" altLang="en-US" sz="2800" dirty="0">
                <a:solidFill>
                  <a:srgbClr val="1E0AB6"/>
                </a:solidFill>
              </a:rPr>
              <a:t>蝸牛危害</a:t>
            </a:r>
            <a:r>
              <a:rPr lang="zh-TW" altLang="en-US" sz="2800" dirty="0" smtClean="0">
                <a:solidFill>
                  <a:srgbClr val="1E0AB6"/>
                </a:solidFill>
              </a:rPr>
              <a:t>作物的</a:t>
            </a:r>
            <a:r>
              <a:rPr lang="zh-TW" altLang="zh-TW" sz="2800" dirty="0" smtClean="0">
                <a:solidFill>
                  <a:srgbClr val="1E0AB6"/>
                </a:solidFill>
              </a:rPr>
              <a:t>方法</a:t>
            </a:r>
            <a:endParaRPr lang="en-US" altLang="zh-TW" sz="2800" dirty="0">
              <a:solidFill>
                <a:srgbClr val="1E0AB6"/>
              </a:solidFill>
              <a:latin typeface="細明體" pitchFamily="49" charset="-120"/>
              <a:ea typeface="細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7671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細明體" pitchFamily="49" charset="-120"/>
                <a:ea typeface="細明體" pitchFamily="49" charset="-120"/>
              </a:rPr>
              <a:t>三、</a:t>
            </a:r>
            <a:r>
              <a:rPr lang="zh-TW" altLang="zh-TW" sz="4800" dirty="0"/>
              <a:t>採集與飼養</a:t>
            </a:r>
            <a:endParaRPr lang="en-US" altLang="zh-TW" sz="4800" dirty="0">
              <a:latin typeface="細明體" pitchFamily="49" charset="-120"/>
              <a:ea typeface="細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484784"/>
            <a:ext cx="7488832" cy="266429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zh-TW" altLang="en-US" sz="2800" dirty="0"/>
              <a:t>（一）</a:t>
            </a:r>
            <a:r>
              <a:rPr lang="zh-TW" altLang="zh-TW" sz="2800" dirty="0"/>
              <a:t>採集</a:t>
            </a:r>
            <a:r>
              <a:rPr lang="zh-TW" altLang="zh-TW" sz="2800" dirty="0">
                <a:solidFill>
                  <a:srgbClr val="C00000"/>
                </a:solidFill>
              </a:rPr>
              <a:t>地點</a:t>
            </a:r>
            <a:r>
              <a:rPr lang="zh-TW" altLang="zh-TW" sz="2800" dirty="0"/>
              <a:t>：居家庭院、戶外農田、步道</a:t>
            </a:r>
            <a:endParaRPr lang="en-US" altLang="zh-TW" sz="2800" dirty="0"/>
          </a:p>
          <a:p>
            <a:pPr>
              <a:buNone/>
            </a:pPr>
            <a:r>
              <a:rPr lang="zh-TW" altLang="en-US" sz="2800" dirty="0"/>
              <a:t>（二）</a:t>
            </a:r>
            <a:r>
              <a:rPr lang="zh-TW" altLang="zh-TW" sz="2800" dirty="0"/>
              <a:t>採集</a:t>
            </a:r>
            <a:r>
              <a:rPr lang="zh-TW" altLang="en-US" sz="2800" dirty="0">
                <a:solidFill>
                  <a:srgbClr val="C00000"/>
                </a:solidFill>
              </a:rPr>
              <a:t>活體</a:t>
            </a:r>
            <a:r>
              <a:rPr lang="zh-TW" altLang="zh-TW" sz="2800" dirty="0">
                <a:solidFill>
                  <a:srgbClr val="C00000"/>
                </a:solidFill>
              </a:rPr>
              <a:t>種類</a:t>
            </a:r>
            <a:r>
              <a:rPr lang="zh-TW" altLang="zh-TW" sz="2800" dirty="0"/>
              <a:t>：非洲大蝸牛、青鼈甲蝸牛</a:t>
            </a:r>
            <a:endParaRPr lang="en-US" altLang="zh-TW" sz="2800" dirty="0"/>
          </a:p>
          <a:p>
            <a:pPr>
              <a:buNone/>
            </a:pPr>
            <a:r>
              <a:rPr lang="zh-TW" altLang="en-US" sz="2800" dirty="0"/>
              <a:t>               </a:t>
            </a:r>
            <a:r>
              <a:rPr lang="zh-TW" altLang="zh-TW" sz="2800" dirty="0"/>
              <a:t>、球蝸牛、扁蝸牛、馬丁氏龞甲蛞蝓、</a:t>
            </a:r>
            <a:endParaRPr lang="en-US" altLang="zh-TW" sz="2800" dirty="0"/>
          </a:p>
          <a:p>
            <a:pPr>
              <a:buNone/>
            </a:pPr>
            <a:r>
              <a:rPr lang="zh-TW" altLang="en-US" sz="2800" dirty="0"/>
              <a:t>                  </a:t>
            </a:r>
            <a:r>
              <a:rPr lang="zh-TW" altLang="zh-TW" sz="2800" dirty="0"/>
              <a:t>左旋栗蝸牛、雙線蛞蝓、皺足蛞蝓</a:t>
            </a:r>
            <a:endParaRPr lang="en-US" altLang="zh-TW" sz="2800" dirty="0"/>
          </a:p>
          <a:p>
            <a:pPr>
              <a:buNone/>
            </a:pPr>
            <a:r>
              <a:rPr lang="zh-TW" altLang="en-US" sz="2800" dirty="0"/>
              <a:t>（三）收集</a:t>
            </a:r>
            <a:r>
              <a:rPr lang="zh-TW" altLang="en-US" sz="2800" dirty="0">
                <a:solidFill>
                  <a:srgbClr val="C00000"/>
                </a:solidFill>
              </a:rPr>
              <a:t>螺殼</a:t>
            </a:r>
            <a:r>
              <a:rPr lang="zh-TW" altLang="zh-TW" sz="2800" dirty="0"/>
              <a:t>：</a:t>
            </a:r>
            <a:r>
              <a:rPr lang="zh-TW" altLang="en-US" sz="2800" dirty="0"/>
              <a:t>海螺殼</a:t>
            </a:r>
            <a:r>
              <a:rPr lang="zh-TW" altLang="zh-TW" sz="2800" dirty="0"/>
              <a:t>、</a:t>
            </a:r>
            <a:r>
              <a:rPr lang="zh-TW" altLang="en-US" sz="2800" dirty="0"/>
              <a:t>山蝸牛</a:t>
            </a:r>
            <a:r>
              <a:rPr lang="zh-TW" altLang="zh-TW" sz="2800" dirty="0"/>
              <a:t>、</a:t>
            </a:r>
            <a:r>
              <a:rPr lang="zh-TW" altLang="en-US" sz="2800" dirty="0"/>
              <a:t>煙管蝸牛等</a:t>
            </a:r>
            <a:endParaRPr lang="en-US" altLang="zh-TW" sz="2800" dirty="0"/>
          </a:p>
        </p:txBody>
      </p:sp>
      <p:pic>
        <p:nvPicPr>
          <p:cNvPr id="2050" name="Picture 2" descr="D:\蝸牛小論文\1\154103923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52307"/>
            <a:ext cx="2339752" cy="2505692"/>
          </a:xfrm>
          <a:prstGeom prst="rect">
            <a:avLst/>
          </a:prstGeom>
          <a:noFill/>
        </p:spPr>
      </p:pic>
      <p:pic>
        <p:nvPicPr>
          <p:cNvPr id="4" name="Picture 3" descr="D:\蝸牛小論文\1\15410392868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1" y="4365105"/>
            <a:ext cx="3310103" cy="2492896"/>
          </a:xfrm>
          <a:prstGeom prst="rect">
            <a:avLst/>
          </a:prstGeom>
          <a:noFill/>
        </p:spPr>
      </p:pic>
      <p:pic>
        <p:nvPicPr>
          <p:cNvPr id="5" name="Picture 4" descr="D:\蝸牛小論文\1\1541039357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365104"/>
            <a:ext cx="2476496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>
                <a:latin typeface="細明體" pitchFamily="49" charset="-120"/>
                <a:ea typeface="細明體" pitchFamily="49" charset="-120"/>
              </a:rPr>
              <a:t>四、觀察與紀錄</a:t>
            </a:r>
          </a:p>
        </p:txBody>
      </p:sp>
      <p:pic>
        <p:nvPicPr>
          <p:cNvPr id="4" name="圖片 3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 xmlns:pic="http://schemas.openxmlformats.org/drawingml/2006/picture" xmlns:lc="http://schemas.openxmlformats.org/drawingml/2006/lockedCanvas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734481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pic="http://schemas.openxmlformats.org/drawingml/2006/picture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pic="http://schemas.openxmlformats.org/drawingml/2006/picture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pic="http://schemas.openxmlformats.org/drawingml/2006/picture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66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>
                <a:latin typeface="細明體" pitchFamily="49" charset="-120"/>
                <a:ea typeface="細明體" pitchFamily="49" charset="-120"/>
              </a:rPr>
              <a:t>四、觀察與紀錄</a:t>
            </a:r>
          </a:p>
        </p:txBody>
      </p:sp>
      <p:pic>
        <p:nvPicPr>
          <p:cNvPr id="3074" name="Picture 2" descr="D:\蝸牛小論文\1\1541039647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3371703" cy="4628009"/>
          </a:xfrm>
          <a:prstGeom prst="rect">
            <a:avLst/>
          </a:prstGeom>
          <a:noFill/>
        </p:spPr>
      </p:pic>
      <p:pic>
        <p:nvPicPr>
          <p:cNvPr id="3075" name="Picture 3" descr="D:\蝸牛小論文\1\1541039681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844824"/>
            <a:ext cx="4824536" cy="46518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67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蝸牛小論文\1\1541039789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7010400" cy="49149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39000" cy="698336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>
                <a:latin typeface="細明體" pitchFamily="49" charset="-120"/>
                <a:ea typeface="細明體" pitchFamily="49" charset="-120"/>
              </a:rPr>
              <a:t>五、文獻</a:t>
            </a:r>
            <a:r>
              <a:rPr lang="zh-TW" altLang="en-US" sz="4400" dirty="0" smtClean="0">
                <a:latin typeface="細明體" pitchFamily="49" charset="-120"/>
                <a:ea typeface="細明體" pitchFamily="49" charset="-120"/>
              </a:rPr>
              <a:t>探討</a:t>
            </a:r>
            <a:endParaRPr lang="zh-TW" altLang="en-US" sz="4400" dirty="0">
              <a:latin typeface="細明體" pitchFamily="49" charset="-120"/>
              <a:ea typeface="細明體" pitchFamily="49" charset="-120"/>
            </a:endParaRPr>
          </a:p>
        </p:txBody>
      </p:sp>
      <p:pic>
        <p:nvPicPr>
          <p:cNvPr id="4099" name="Picture 3" descr="D:\蝸牛小論文\1\154103982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964358"/>
            <a:ext cx="2232248" cy="1696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1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>
                <a:latin typeface="細明體" pitchFamily="49" charset="-120"/>
                <a:ea typeface="細明體" pitchFamily="49" charset="-120"/>
              </a:rPr>
              <a:t>五、文獻</a:t>
            </a:r>
            <a:r>
              <a:rPr lang="zh-TW" altLang="en-US" sz="4400" dirty="0" smtClean="0">
                <a:latin typeface="細明體" pitchFamily="49" charset="-120"/>
                <a:ea typeface="細明體" pitchFamily="49" charset="-120"/>
              </a:rPr>
              <a:t>探討</a:t>
            </a:r>
            <a:endParaRPr lang="zh-TW" altLang="en-US" sz="4400" dirty="0">
              <a:latin typeface="細明體" pitchFamily="49" charset="-120"/>
              <a:ea typeface="細明體" pitchFamily="49" charset="-120"/>
            </a:endParaRPr>
          </a:p>
        </p:txBody>
      </p:sp>
      <p:pic>
        <p:nvPicPr>
          <p:cNvPr id="5122" name="Picture 2" descr="D:\蝸牛小論文\1\1541039947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988840"/>
            <a:ext cx="2592288" cy="1891171"/>
          </a:xfrm>
          <a:prstGeom prst="rect">
            <a:avLst/>
          </a:prstGeom>
          <a:noFill/>
        </p:spPr>
      </p:pic>
      <p:pic>
        <p:nvPicPr>
          <p:cNvPr id="5123" name="Picture 3" descr="D:\蝸牛小論文\1\15410399875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988840"/>
            <a:ext cx="2443106" cy="1872208"/>
          </a:xfrm>
          <a:prstGeom prst="rect">
            <a:avLst/>
          </a:prstGeom>
          <a:noFill/>
        </p:spPr>
      </p:pic>
      <p:pic>
        <p:nvPicPr>
          <p:cNvPr id="5124" name="Picture 4" descr="D:\蝸牛小論文\1\1541040162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4293096"/>
            <a:ext cx="2626073" cy="1944215"/>
          </a:xfrm>
          <a:prstGeom prst="rect">
            <a:avLst/>
          </a:prstGeom>
          <a:noFill/>
        </p:spPr>
      </p:pic>
      <p:pic>
        <p:nvPicPr>
          <p:cNvPr id="5125" name="Picture 5" descr="D:\蝸牛小論文\1\15410401985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509120"/>
            <a:ext cx="2418978" cy="1885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880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蝸牛小論文\1\1541040337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>
                <a:solidFill>
                  <a:srgbClr val="800080"/>
                </a:solidFill>
              </a:rPr>
              <a:t>什麼樣的動物叫「蝸牛」？</a:t>
            </a:r>
          </a:p>
        </p:txBody>
      </p:sp>
    </p:spTree>
    <p:extLst>
      <p:ext uri="{BB962C8B-B14F-4D97-AF65-F5344CB8AC3E}">
        <p14:creationId xmlns="" xmlns:p14="http://schemas.microsoft.com/office/powerpoint/2010/main" val="1849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華麗">
  <a:themeElements>
    <a:clrScheme name="華麗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華麗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華麗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1957</TotalTime>
  <Words>1111</Words>
  <Application>Microsoft Office PowerPoint</Application>
  <PresentationFormat>如螢幕大小 (4:3)</PresentationFormat>
  <Paragraphs>387</Paragraphs>
  <Slides>28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30" baseType="lpstr">
      <vt:lpstr>華麗</vt:lpstr>
      <vt:lpstr>Glass Layers</vt:lpstr>
      <vt:lpstr>投影片 1</vt:lpstr>
      <vt:lpstr>一、研究動機</vt:lpstr>
      <vt:lpstr>二、研究目的</vt:lpstr>
      <vt:lpstr>三、採集與飼養</vt:lpstr>
      <vt:lpstr>四、觀察與紀錄</vt:lpstr>
      <vt:lpstr>四、觀察與紀錄</vt:lpstr>
      <vt:lpstr>五、文獻探討</vt:lpstr>
      <vt:lpstr>五、文獻探討</vt:lpstr>
      <vt:lpstr>什麼樣的動物叫「蝸牛」？</vt:lpstr>
      <vt:lpstr>軟體動物門</vt:lpstr>
      <vt:lpstr>無殼蝸牛</vt:lpstr>
      <vt:lpstr>螺旋方向</vt:lpstr>
      <vt:lpstr>螺層</vt:lpstr>
      <vt:lpstr>殼色</vt:lpstr>
      <vt:lpstr>殼口</vt:lpstr>
      <vt:lpstr>有無口蓋</vt:lpstr>
      <vt:lpstr>前鰓類的蝸牛</vt:lpstr>
      <vt:lpstr>有肺類的蝸牛</vt:lpstr>
      <vt:lpstr>視覺</vt:lpstr>
      <vt:lpstr>皮膚</vt:lpstr>
      <vt:lpstr>四、研究結果</vt:lpstr>
      <vt:lpstr>四、研究結果</vt:lpstr>
      <vt:lpstr>四、研究結果</vt:lpstr>
      <vt:lpstr>四、研究結果</vt:lpstr>
      <vt:lpstr>四、研究結果</vt:lpstr>
      <vt:lpstr>1</vt:lpstr>
      <vt:lpstr>六、結論</vt:lpstr>
      <vt:lpstr>謝謝聆聽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竹節蟲的偽裝與擬態</dc:title>
  <dc:creator>user</dc:creator>
  <cp:lastModifiedBy>User</cp:lastModifiedBy>
  <cp:revision>210</cp:revision>
  <dcterms:created xsi:type="dcterms:W3CDTF">2017-10-16T04:59:10Z</dcterms:created>
  <dcterms:modified xsi:type="dcterms:W3CDTF">2018-11-01T03:15:53Z</dcterms:modified>
</cp:coreProperties>
</file>