
<file path=[Content_Types].xml><?xml version="1.0" encoding="utf-8"?>
<Types xmlns="http://schemas.openxmlformats.org/package/2006/content-types">
  <Default ContentType="application/xml" Extension="xml"/>
  <Default ContentType="image/jpeg" Extension="jpeg"/>
  <Default ContentType="image/jpeg" Extension="jfif"/>
  <Default ContentType="image/png" Extension="png"/>
  <Default ContentType="application/vnd.openxmlformats-package.relationships+xml" Extension="rels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4.xml"/>
  <Override ContentType="application/vnd.openxmlformats-officedocument.presentationml.notesSlide+xml" PartName="/ppt/notesSlides/notes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2.xml"/>
  <Override ContentType="application/vnd.openxmlformats-officedocument.presentationml.slide+xml" PartName="/ppt/slides/slide9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15.xml"/>
  <Override ContentType="application/vnd.openxmlformats-officedocument.presentationml.slide+xml" PartName="/ppt/slides/slide8.xml"/>
  <Override ContentType="application/vnd.openxmlformats-officedocument.presentationml.slide+xml" PartName="/ppt/slides/slide10.xml"/>
  <Override ContentType="application/vnd.openxmlformats-officedocument.presentationml.slide+xml" PartName="/ppt/slides/slide4.xml"/>
  <Override ContentType="application/vnd.openxmlformats-officedocument.presentationml.slide+xml" PartName="/ppt/slides/slide14.xml"/>
  <Override ContentType="application/vnd.openxmlformats-officedocument.presentationml.slide+xml" PartName="/ppt/slides/slide11.xml"/>
  <Override ContentType="application/vnd.openxmlformats-officedocument.presentationml.slide+xml" PartName="/ppt/slides/slide5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1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2" Type="http://schemas.openxmlformats.org/officeDocument/2006/relationships/slide" Target="slides/slide9.xml"/><Relationship Id="rId2" Type="http://schemas.openxmlformats.org/officeDocument/2006/relationships/presProps" Target="presProps1.xml"/><Relationship Id="rId13" Type="http://schemas.openxmlformats.org/officeDocument/2006/relationships/slide" Target="slides/slide10.xml"/><Relationship Id="rId1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notesMaster" Target="notesMasters/notesMaster1.xml"/><Relationship Id="rId11" Type="http://schemas.openxmlformats.org/officeDocument/2006/relationships/slide" Target="slides/slide8.xml"/><Relationship Id="rId3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8" Type="http://schemas.openxmlformats.org/officeDocument/2006/relationships/slide" Target="slides/slide4.xml"/><Relationship Id="rId7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0058150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514350" y="4012427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標題 28"/>
          <p:cNvSpPr>
            <a:spLocks noGrp="1"/>
          </p:cNvSpPr>
          <p:nvPr>
            <p:ph type="ctrTitle"/>
          </p:nvPr>
        </p:nvSpPr>
        <p:spPr>
          <a:xfrm>
            <a:off x="381000" y="3640059"/>
            <a:ext cx="8458200" cy="916781"/>
          </a:xfrm>
        </p:spPr>
        <p:txBody>
          <a:bodyPr anchor="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381000" y="2914650"/>
            <a:ext cx="8458200" cy="6858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16" name="日期版面配置區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pPr/>
              <a:t>10/31/2018</a:t>
            </a:fld>
            <a:endParaRPr lang="en-US"/>
          </a:p>
        </p:txBody>
      </p:sp>
      <p:sp>
        <p:nvSpPr>
          <p:cNvPr id="2" name="頁尾版面配置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5" name="投影片編號版面配置區 14"/>
          <p:cNvSpPr>
            <a:spLocks noGrp="1"/>
          </p:cNvSpPr>
          <p:nvPr>
            <p:ph type="sldNum" sz="quarter" idx="12"/>
          </p:nvPr>
        </p:nvSpPr>
        <p:spPr>
          <a:xfrm>
            <a:off x="8229600" y="4855464"/>
            <a:ext cx="758952" cy="185166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pPr/>
              <a:t>10/31/2018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58000" y="411957"/>
            <a:ext cx="1828800" cy="4388644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411957"/>
            <a:ext cx="6248400" cy="4388644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pPr/>
              <a:t>10/31/2018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標題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7" name="內容版面配置區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5" name="日期版面配置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pPr/>
              <a:t>10/31/2018</a:t>
            </a:fld>
            <a:endParaRPr 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>
          <a:xfrm>
            <a:off x="3581400" y="57150"/>
            <a:ext cx="2895600" cy="216694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16" name="投影片編號版面配置區 15"/>
          <p:cNvSpPr>
            <a:spLocks noGrp="1"/>
          </p:cNvSpPr>
          <p:nvPr>
            <p:ph type="sldNum" sz="quarter" idx="12"/>
          </p:nvPr>
        </p:nvSpPr>
        <p:spPr>
          <a:xfrm>
            <a:off x="8229600" y="4855464"/>
            <a:ext cx="758952" cy="185166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514350" y="2583677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文字版面配置區 5"/>
          <p:cNvSpPr>
            <a:spLocks noGrp="1"/>
          </p:cNvSpPr>
          <p:nvPr>
            <p:ph type="body" idx="1"/>
          </p:nvPr>
        </p:nvSpPr>
        <p:spPr>
          <a:xfrm>
            <a:off x="381000" y="1257300"/>
            <a:ext cx="8458200" cy="9144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9" name="日期版面配置區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pPr/>
              <a:t>10/31/2018</a:t>
            </a:fld>
            <a:endParaRPr lang="en-US"/>
          </a:p>
        </p:txBody>
      </p:sp>
      <p:sp>
        <p:nvSpPr>
          <p:cNvPr id="11" name="頁尾版面配置區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6" name="投影片編號版面配置區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zh-TW" altLang="en-US"/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>
          <a:xfrm>
            <a:off x="180475" y="2210314"/>
            <a:ext cx="8686800" cy="888619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標題 19"/>
          <p:cNvSpPr>
            <a:spLocks noGrp="1"/>
          </p:cNvSpPr>
          <p:nvPr>
            <p:ph type="title"/>
          </p:nvPr>
        </p:nvSpPr>
        <p:spPr>
          <a:xfrm>
            <a:off x="301752" y="342900"/>
            <a:ext cx="8686800" cy="630936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4" name="內容版面配置區 13"/>
          <p:cNvSpPr>
            <a:spLocks noGrp="1"/>
          </p:cNvSpPr>
          <p:nvPr>
            <p:ph sz="half" idx="1"/>
          </p:nvPr>
        </p:nvSpPr>
        <p:spPr>
          <a:xfrm>
            <a:off x="304800" y="1200150"/>
            <a:ext cx="4191000" cy="3543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343400" cy="3543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pPr/>
              <a:t>10/31/2018</a:t>
            </a:fld>
            <a:endParaRPr 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31" name="投影片編號版面配置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標題 28"/>
          <p:cNvSpPr>
            <a:spLocks noGrp="1"/>
          </p:cNvSpPr>
          <p:nvPr>
            <p:ph type="title"/>
          </p:nvPr>
        </p:nvSpPr>
        <p:spPr>
          <a:xfrm>
            <a:off x="304800" y="4057650"/>
            <a:ext cx="8610600" cy="661988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281444" y="500062"/>
            <a:ext cx="4290556" cy="47982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25" name="文字版面配置區 24"/>
          <p:cNvSpPr>
            <a:spLocks noGrp="1"/>
          </p:cNvSpPr>
          <p:nvPr>
            <p:ph type="body" sz="half" idx="3"/>
          </p:nvPr>
        </p:nvSpPr>
        <p:spPr>
          <a:xfrm>
            <a:off x="4645026" y="500062"/>
            <a:ext cx="4292241" cy="47982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281444" y="987028"/>
            <a:ext cx="4290556" cy="29563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8" name="內容版面配置區 27"/>
          <p:cNvSpPr>
            <a:spLocks noGrp="1"/>
          </p:cNvSpPr>
          <p:nvPr>
            <p:ph sz="quarter" idx="4"/>
          </p:nvPr>
        </p:nvSpPr>
        <p:spPr>
          <a:xfrm>
            <a:off x="4648730" y="987028"/>
            <a:ext cx="4288536" cy="29563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pPr/>
              <a:t>10/31/2018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229600" y="4857750"/>
            <a:ext cx="762000" cy="185166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zh-TW" alt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514350" y="4514850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標題 29"/>
          <p:cNvSpPr>
            <a:spLocks noGrp="1"/>
          </p:cNvSpPr>
          <p:nvPr>
            <p:ph type="title"/>
          </p:nvPr>
        </p:nvSpPr>
        <p:spPr>
          <a:xfrm>
            <a:off x="301752" y="342900"/>
            <a:ext cx="8686800" cy="630936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2" name="日期版面配置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pPr/>
              <a:t>10/31/2018</a:t>
            </a:fld>
            <a:endParaRPr lang="en-US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pPr/>
              <a:t>10/31/2018</a:t>
            </a:fld>
            <a:endParaRPr lang="en-US"/>
          </a:p>
        </p:txBody>
      </p:sp>
      <p:sp>
        <p:nvSpPr>
          <p:cNvPr id="24" name="頁尾版面配置區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514350" y="4386838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標題 11"/>
          <p:cNvSpPr>
            <a:spLocks noGrp="1"/>
          </p:cNvSpPr>
          <p:nvPr>
            <p:ph type="title"/>
          </p:nvPr>
        </p:nvSpPr>
        <p:spPr>
          <a:xfrm>
            <a:off x="457200" y="4114800"/>
            <a:ext cx="8458200" cy="390525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6" name="文字版面配置區 25"/>
          <p:cNvSpPr>
            <a:spLocks noGrp="1"/>
          </p:cNvSpPr>
          <p:nvPr>
            <p:ph type="body" idx="2"/>
          </p:nvPr>
        </p:nvSpPr>
        <p:spPr>
          <a:xfrm>
            <a:off x="457201" y="457200"/>
            <a:ext cx="3008313" cy="360045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4" name="內容版面配置區 13"/>
          <p:cNvSpPr>
            <a:spLocks noGrp="1"/>
          </p:cNvSpPr>
          <p:nvPr>
            <p:ph sz="half" idx="1"/>
          </p:nvPr>
        </p:nvSpPr>
        <p:spPr>
          <a:xfrm>
            <a:off x="3575050" y="457200"/>
            <a:ext cx="5340350" cy="36004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5" name="日期版面配置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pPr/>
              <a:t>10/31/2018</a:t>
            </a:fld>
            <a:endParaRPr lang="en-US"/>
          </a:p>
        </p:txBody>
      </p:sp>
      <p:sp>
        <p:nvSpPr>
          <p:cNvPr id="29" name="頁尾版面配置區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圖片版面配置區 12"/>
          <p:cNvSpPr>
            <a:spLocks noGrp="1"/>
          </p:cNvSpPr>
          <p:nvPr>
            <p:ph type="pic" idx="1"/>
          </p:nvPr>
        </p:nvSpPr>
        <p:spPr>
          <a:xfrm>
            <a:off x="3505200" y="462476"/>
            <a:ext cx="5029200" cy="27432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pPr/>
              <a:t>10/31/2018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31" name="投影片編號版面配置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zh-TW" altLang="en-US"/>
          </a:p>
        </p:txBody>
      </p:sp>
      <p:sp>
        <p:nvSpPr>
          <p:cNvPr id="17" name="標題 16"/>
          <p:cNvSpPr>
            <a:spLocks noGrp="1"/>
          </p:cNvSpPr>
          <p:nvPr>
            <p:ph type="title"/>
          </p:nvPr>
        </p:nvSpPr>
        <p:spPr>
          <a:xfrm>
            <a:off x="381000" y="3745320"/>
            <a:ext cx="5867400" cy="391716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6" name="文字版面配置區 25"/>
          <p:cNvSpPr>
            <a:spLocks noGrp="1"/>
          </p:cNvSpPr>
          <p:nvPr>
            <p:ph type="body" sz="half" idx="2"/>
          </p:nvPr>
        </p:nvSpPr>
        <p:spPr>
          <a:xfrm>
            <a:off x="381000" y="4149913"/>
            <a:ext cx="5867400" cy="576263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514350" y="788174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文字版面配置區 7"/>
          <p:cNvSpPr>
            <a:spLocks noGrp="1"/>
          </p:cNvSpPr>
          <p:nvPr>
            <p:ph type="body" idx="1"/>
          </p:nvPr>
        </p:nvSpPr>
        <p:spPr>
          <a:xfrm>
            <a:off x="304800" y="1165622"/>
            <a:ext cx="8686800" cy="339447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1" name="日期版面配置區 10"/>
          <p:cNvSpPr>
            <a:spLocks noGrp="1"/>
          </p:cNvSpPr>
          <p:nvPr>
            <p:ph type="dt" sz="half" idx="2"/>
          </p:nvPr>
        </p:nvSpPr>
        <p:spPr>
          <a:xfrm>
            <a:off x="6477000" y="57150"/>
            <a:ext cx="2514600" cy="216694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algn="r" eaLnBrk="1" latinLnBrk="0" hangingPunct="1"/>
            <a:fld id="{54AB02A5-4FE5-49D9-9E24-09F23B90C450}" type="datetimeFigureOut">
              <a:rPr lang="en-US" smtClean="0"/>
              <a:pPr algn="r" eaLnBrk="1" latinLnBrk="0" hangingPunct="1"/>
              <a:t>10/31/2018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28" name="頁尾版面配置區 27"/>
          <p:cNvSpPr>
            <a:spLocks noGrp="1"/>
          </p:cNvSpPr>
          <p:nvPr>
            <p:ph type="ftr" sz="quarter" idx="3"/>
          </p:nvPr>
        </p:nvSpPr>
        <p:spPr>
          <a:xfrm>
            <a:off x="3124200" y="57150"/>
            <a:ext cx="3352800" cy="216694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4"/>
          </p:nvPr>
        </p:nvSpPr>
        <p:spPr>
          <a:xfrm>
            <a:off x="8229600" y="4857751"/>
            <a:ext cx="762000" cy="183356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zh-TW" altLang="en-US"/>
          </a:p>
        </p:txBody>
      </p:sp>
      <p:sp>
        <p:nvSpPr>
          <p:cNvPr id="10" name="標題版面配置區 9"/>
          <p:cNvSpPr>
            <a:spLocks noGrp="1"/>
          </p:cNvSpPr>
          <p:nvPr>
            <p:ph type="title"/>
          </p:nvPr>
        </p:nvSpPr>
        <p:spPr>
          <a:xfrm>
            <a:off x="304800" y="342900"/>
            <a:ext cx="8686800" cy="62865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514350" y="788174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514350" y="793490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fif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zh-TW" altLang="en-US" dirty="0"/>
              <a:t>我的壓力誰能知？ 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sz="2400" dirty="0" smtClean="0"/>
              <a:t>花蓮縣</a:t>
            </a:r>
            <a:r>
              <a:rPr lang="zh-TW" altLang="en-US" sz="2400" dirty="0"/>
              <a:t>國中小資優生剛加入資優班壓力之研究</a:t>
            </a:r>
            <a:endParaRPr sz="2400" dirty="0"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dirty="0" smtClean="0"/>
              <a:t>發表者</a:t>
            </a:r>
            <a:r>
              <a:rPr lang="en-US" altLang="zh-TW" dirty="0" smtClean="0"/>
              <a:t>:</a:t>
            </a:r>
            <a:r>
              <a:rPr lang="zh-TW" altLang="en-US" dirty="0" smtClean="0"/>
              <a:t>詹佾雲</a:t>
            </a:r>
            <a:endParaRPr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7752" y="816111"/>
            <a:ext cx="3788664" cy="196296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/>
              <a:t>研究</a:t>
            </a:r>
            <a:r>
              <a:rPr lang="zh-TW" altLang="en-US" dirty="0" smtClean="0"/>
              <a:t>結果</a:t>
            </a:r>
            <a:r>
              <a:rPr lang="en-US" altLang="zh-TW" dirty="0" smtClean="0"/>
              <a:t>2</a:t>
            </a:r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加入資優班後親戚們是否會一直問你考幾分？</a:t>
            </a: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7682" y="2029967"/>
            <a:ext cx="5868219" cy="2632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940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/>
              <a:t>研究</a:t>
            </a:r>
            <a:r>
              <a:rPr lang="zh-TW" altLang="en-US" dirty="0" smtClean="0"/>
              <a:t>結果</a:t>
            </a:r>
            <a:r>
              <a:rPr lang="en-US" altLang="zh-TW" dirty="0" smtClean="0"/>
              <a:t>3</a:t>
            </a:r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加入資優班後是否覺得同學們對你的目光不同了？</a:t>
            </a: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434" y="1767839"/>
            <a:ext cx="5432155" cy="2821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851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/>
              <a:t>研究</a:t>
            </a:r>
            <a:r>
              <a:rPr lang="zh-TW" altLang="en-US" dirty="0" smtClean="0"/>
              <a:t>結果</a:t>
            </a:r>
            <a:r>
              <a:rPr lang="en-US" altLang="zh-TW" dirty="0" smtClean="0"/>
              <a:t>4</a:t>
            </a:r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17796" y="1195147"/>
            <a:ext cx="8520600" cy="3416400"/>
          </a:xfrm>
        </p:spPr>
        <p:txBody>
          <a:bodyPr/>
          <a:lstStyle/>
          <a:p>
            <a:r>
              <a:rPr lang="zh-TW" altLang="en-US" dirty="0"/>
              <a:t>給你一次機會你還會加入資優班嗎？</a:t>
            </a: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1313" y="2146192"/>
            <a:ext cx="5077534" cy="2448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7404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/>
              <a:t>研究</a:t>
            </a:r>
            <a:r>
              <a:rPr lang="zh-TW" altLang="en-US" dirty="0" smtClean="0"/>
              <a:t>結果 最終</a:t>
            </a:r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大部分資優生並沒有</a:t>
            </a:r>
            <a:r>
              <a:rPr lang="zh-TW" altLang="en-US" dirty="0" smtClean="0"/>
              <a:t>感覺到壓力</a:t>
            </a:r>
            <a:endParaRPr lang="en-US" altLang="zh-TW" dirty="0" smtClean="0"/>
          </a:p>
          <a:p>
            <a:r>
              <a:rPr lang="zh-TW" altLang="en-US" dirty="0"/>
              <a:t>少</a:t>
            </a:r>
            <a:r>
              <a:rPr lang="zh-TW" altLang="en-US" dirty="0" smtClean="0"/>
              <a:t>部分</a:t>
            </a:r>
            <a:r>
              <a:rPr lang="zh-TW" altLang="en-US" dirty="0"/>
              <a:t>資優生</a:t>
            </a:r>
            <a:r>
              <a:rPr lang="zh-TW" altLang="en-US" dirty="0" smtClean="0"/>
              <a:t>被放大並且誤認</a:t>
            </a:r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312" y="2498598"/>
            <a:ext cx="2133600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551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/>
              <a:t>研究建議與檢討</a:t>
            </a:r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zh-TW" altLang="en-US" dirty="0" smtClean="0"/>
              <a:t>問卷數量太少</a:t>
            </a:r>
            <a:endParaRPr lang="en-US" altLang="zh-TW" dirty="0" smtClean="0"/>
          </a:p>
          <a:p>
            <a:pPr marL="114300" indent="0">
              <a:buNone/>
            </a:pPr>
            <a:r>
              <a:rPr lang="zh-TW" altLang="en-US" dirty="0"/>
              <a:t>範圍太</a:t>
            </a:r>
            <a:r>
              <a:rPr lang="zh-TW" altLang="en-US" dirty="0" smtClean="0"/>
              <a:t>小</a:t>
            </a:r>
            <a:endParaRPr lang="en-US" altLang="zh-TW" dirty="0" smtClean="0"/>
          </a:p>
          <a:p>
            <a:pPr marL="114300" indent="0">
              <a:buNone/>
            </a:pPr>
            <a:r>
              <a:rPr lang="zh-TW" altLang="en-US" dirty="0"/>
              <a:t>加入</a:t>
            </a:r>
            <a:r>
              <a:rPr lang="zh-TW" altLang="en-US" dirty="0" smtClean="0"/>
              <a:t>花蓮擁有資優方案的學校</a:t>
            </a:r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0805" y="2319718"/>
            <a:ext cx="2114550" cy="2162175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/>
              <a:t>報告完畢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816" y="1207768"/>
            <a:ext cx="4578096" cy="3074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6227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/>
              <a:t>看過這種新聞</a:t>
            </a:r>
            <a:r>
              <a:rPr lang="zh-TW" altLang="en-US" dirty="0"/>
              <a:t>畫面嗎？</a:t>
            </a:r>
          </a:p>
        </p:txBody>
      </p:sp>
      <p:sp>
        <p:nvSpPr>
          <p:cNvPr id="6" name="文字版面配置區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856" y="1227028"/>
            <a:ext cx="4328160" cy="2951018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3248" y="1348948"/>
            <a:ext cx="3352800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4880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/>
              <a:t>真的全部都是這樣</a:t>
            </a:r>
            <a:r>
              <a:rPr lang="zh-TW" altLang="en-US" dirty="0"/>
              <a:t>嗎？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620" y="1199579"/>
            <a:ext cx="3102483" cy="214875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6775" y="1895094"/>
            <a:ext cx="2595563" cy="25955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334887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/>
              <a:t>研究流程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51" y="1282068"/>
            <a:ext cx="1086002" cy="2676899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0553" y="1256632"/>
            <a:ext cx="5200697" cy="2727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627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/>
              <a:t>專業名詞解釋</a:t>
            </a:r>
            <a:r>
              <a:rPr lang="en-US" altLang="zh-TW" dirty="0"/>
              <a:t>------</a:t>
            </a:r>
            <a:r>
              <a:rPr lang="zh-TW" altLang="en-US" dirty="0" smtClean="0"/>
              <a:t>資優生</a:t>
            </a:r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政府鑑定</a:t>
            </a:r>
            <a:endParaRPr lang="en-US" altLang="zh-TW" dirty="0" smtClean="0"/>
          </a:p>
          <a:p>
            <a:r>
              <a:rPr lang="zh-TW" altLang="en-US" dirty="0" smtClean="0"/>
              <a:t>智商前百分之三</a:t>
            </a:r>
            <a:endParaRPr lang="en-US" altLang="zh-TW" dirty="0"/>
          </a:p>
          <a:p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2896" y="2590800"/>
            <a:ext cx="3503788" cy="1819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854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/>
              <a:t>專業名詞解釋</a:t>
            </a:r>
            <a:r>
              <a:rPr lang="en-US" altLang="zh-TW" dirty="0" smtClean="0"/>
              <a:t>------</a:t>
            </a:r>
            <a:r>
              <a:rPr lang="zh-TW" altLang="en-US" dirty="0" smtClean="0"/>
              <a:t>壓力</a:t>
            </a:r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心理學</a:t>
            </a:r>
            <a:endParaRPr lang="en-US" altLang="zh-TW" dirty="0" smtClean="0"/>
          </a:p>
          <a:p>
            <a:r>
              <a:rPr lang="zh-TW" altLang="en-US" dirty="0"/>
              <a:t>一種心情</a:t>
            </a:r>
            <a:r>
              <a:rPr lang="zh-TW" altLang="en-US" dirty="0" smtClean="0"/>
              <a:t>感覺</a:t>
            </a:r>
            <a:endParaRPr lang="en-US" altLang="zh-TW" dirty="0" smtClean="0"/>
          </a:p>
          <a:p>
            <a:r>
              <a:rPr lang="zh-TW" altLang="en-US" dirty="0" smtClean="0"/>
              <a:t>黃以謙醫師</a:t>
            </a:r>
            <a:endParaRPr lang="en-US" altLang="zh-TW" dirty="0" smtClean="0"/>
          </a:p>
          <a:p>
            <a:r>
              <a:rPr lang="zh-TW" altLang="en-US" dirty="0" smtClean="0"/>
              <a:t>壓力有</a:t>
            </a:r>
            <a:r>
              <a:rPr lang="zh-TW" altLang="en-US" dirty="0" smtClean="0"/>
              <a:t>分好壞</a:t>
            </a:r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3450" y="1574062"/>
            <a:ext cx="3461766" cy="2747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2307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/>
              <a:t>網路問卷發送方法</a:t>
            </a:r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702" y="1176528"/>
            <a:ext cx="3656838" cy="3656838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8636" y="1411986"/>
            <a:ext cx="2678430" cy="2678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9453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/>
              <a:t>研究</a:t>
            </a:r>
            <a:r>
              <a:rPr lang="zh-TW" altLang="en-US" dirty="0" smtClean="0"/>
              <a:t>結果</a:t>
            </a:r>
            <a:r>
              <a:rPr lang="en-US" altLang="zh-TW" dirty="0" smtClean="0"/>
              <a:t>1</a:t>
            </a:r>
            <a:br>
              <a:rPr lang="en-US" altLang="zh-TW" dirty="0" smtClean="0"/>
            </a:br>
            <a:endParaRPr lang="zh-TW" alt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zh-TW" altLang="en-US" dirty="0"/>
              <a:t>加入資優班時有沒有感覺到老師們盯著你一舉一動的眼光？</a:t>
            </a:r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2555" y="2237232"/>
            <a:ext cx="4868882" cy="2529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0821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旅程">
  <a:themeElements>
    <a:clrScheme name="旅程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旅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旅程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