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4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华文行楷" charset="-12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微軟正黑體" pitchFamily="34" charset="-120"/>
      <p:regular r:id="rId20"/>
      <p:bold r:id="rId21"/>
    </p:embeddedFont>
    <p:embeddedFont>
      <p:font typeface="標楷體" pitchFamily="65" charset="-120"/>
      <p:regular r:id="rId22"/>
    </p:embeddedFont>
    <p:embeddedFont>
      <p:font typeface="Cambria" pitchFamily="18" charset="0"/>
      <p:regular r:id="rId23"/>
      <p:bold r:id="rId24"/>
      <p:italic r:id="rId25"/>
      <p:boldItalic r:id="rId26"/>
    </p:embeddedFont>
    <p:embeddedFont>
      <p:font typeface="Wingdings 2" pitchFamily="18" charset="2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6" d="100"/>
          <a:sy n="156" d="100"/>
        </p:scale>
        <p:origin x="-324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7771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5d63621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5d63621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dedfe6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ddedfe6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85900"/>
            <a:ext cx="7772400" cy="1407321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893221"/>
            <a:ext cx="6400800" cy="13149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5ED3-1E31-4A3D-9121-EE90313099EE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5ED3-1E31-4A3D-9121-EE90313099EE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05980"/>
            <a:ext cx="1400156" cy="4388644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829444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5ED3-1E31-4A3D-9121-EE90313099EE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5ED3-1E31-4A3D-9121-EE90313099EE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890612"/>
            <a:ext cx="7772400" cy="139563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767321"/>
            <a:ext cx="7772400" cy="11259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5ED3-1E31-4A3D-9121-EE90313099EE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5ED3-1E31-4A3D-9121-EE90313099EE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5ED3-1E31-4A3D-9121-EE90313099EE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5ED3-1E31-4A3D-9121-EE90313099EE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5ED3-1E31-4A3D-9121-EE90313099EE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285750"/>
            <a:ext cx="2667000" cy="1375166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285750"/>
            <a:ext cx="5410200" cy="43088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1660915"/>
            <a:ext cx="2667000" cy="29341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5ED3-1E31-4A3D-9121-EE90313099EE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415301"/>
            <a:ext cx="7349244" cy="3556148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459583"/>
            <a:ext cx="7215238" cy="3451631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46472"/>
            <a:ext cx="1357290" cy="4268420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4111243"/>
            <a:ext cx="7215238" cy="603647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5ED3-1E31-4A3D-9121-EE90313099EE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4862998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05ED3-1E31-4A3D-9121-EE90313099EE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862998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4862998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宜昌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國小</a:t>
            </a:r>
            <a:r>
              <a:rPr 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對</a:t>
            </a:r>
            <a:r>
              <a:rPr 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補習</a:t>
            </a:r>
            <a:r>
              <a:rPr 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看法的</a:t>
            </a:r>
            <a:r>
              <a:rPr 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差異性</a:t>
            </a:r>
            <a:endParaRPr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報告者：陳于</a:t>
            </a:r>
            <a:r>
              <a:rPr 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軒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指導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老師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劉佳麟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七、研究結論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Clr>
                <a:srgbClr val="0070C0"/>
              </a:buClr>
            </a:pPr>
            <a:endParaRPr lang="en-US" altLang="zh-TW" sz="2000" dirty="0"/>
          </a:p>
          <a:p>
            <a:pPr>
              <a:buClr>
                <a:srgbClr val="0070C0"/>
              </a:buClr>
            </a:pPr>
            <a:r>
              <a:rPr lang="zh-TW" altLang="zh-TW" sz="9600" dirty="0">
                <a:latin typeface="標楷體" pitchFamily="65" charset="-120"/>
                <a:ea typeface="標楷體" pitchFamily="65" charset="-120"/>
              </a:rPr>
              <a:t>宜昌國小學生各年級補習比例差異不大，最多人補英文，有六成以上學生願意繼續補習，不補習的學生也有規劃時間的方法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endParaRPr lang="en-US" altLang="zh-TW" sz="96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r>
              <a:rPr lang="zh-TW" altLang="zh-TW" sz="9600" dirty="0">
                <a:latin typeface="標楷體" pitchFamily="65" charset="-120"/>
                <a:ea typeface="標楷體" pitchFamily="65" charset="-120"/>
              </a:rPr>
              <a:t>宜昌國小學生每周補習時數大多超過五個小時，多數學生是因為家長安排而去補習班，學生對補習班持正反面不同看法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endParaRPr lang="en-US" altLang="zh-TW" sz="96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r>
              <a:rPr lang="zh-TW" altLang="zh-TW" sz="9600" dirty="0">
                <a:latin typeface="標楷體" pitchFamily="65" charset="-120"/>
                <a:ea typeface="標楷體" pitchFamily="65" charset="-120"/>
              </a:rPr>
              <a:t>宜昌國小有八成學生在補習後學業成績有進步，但多數卻認為補習跟成績間無相關，另有近半學生覺得雖有壓力但補習很好，十分矛盾。</a:t>
            </a:r>
          </a:p>
          <a:p>
            <a:pPr>
              <a:buClr>
                <a:srgbClr val="0070C0"/>
              </a:buClr>
            </a:pPr>
            <a:endParaRPr lang="zh-TW" altLang="zh-TW" sz="2000" dirty="0"/>
          </a:p>
          <a:p>
            <a:pPr>
              <a:buClr>
                <a:srgbClr val="0070C0"/>
              </a:buClr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113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八、研究建議</a:t>
            </a:r>
            <a:endParaRPr lang="zh-TW" altLang="en-US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0070C0"/>
              </a:buClr>
            </a:pP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研究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過程過於倉促而導致有一些原可避免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的錯誤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發生，未來有後續研究時應進行修正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500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>
              <a:buClr>
                <a:srgbClr val="0070C0"/>
              </a:buClr>
              <a:buNone/>
            </a:pPr>
            <a:endParaRPr lang="en-US" altLang="zh-TW" sz="35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家長應該關心學生心裡的想法，而非強制孩子進行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補習</a:t>
            </a:r>
            <a:endParaRPr lang="en-US" altLang="zh-TW" sz="3500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>
              <a:buClr>
                <a:srgbClr val="0070C0"/>
              </a:buClr>
              <a:buNone/>
            </a:pPr>
            <a:endParaRPr lang="en-US" altLang="zh-TW" sz="35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家長應該跟學校保持溝通，了解學生的學習問題。</a:t>
            </a:r>
          </a:p>
          <a:p>
            <a:pPr>
              <a:buClr>
                <a:srgbClr val="0070C0"/>
              </a:buClr>
            </a:pPr>
            <a:endParaRPr lang="en-US" altLang="zh-TW" sz="2000" dirty="0" smtClean="0">
              <a:latin typeface="+mn-ea"/>
            </a:endParaRPr>
          </a:p>
          <a:p>
            <a:endParaRPr lang="en-US" altLang="zh-TW" sz="2000" dirty="0"/>
          </a:p>
          <a:p>
            <a:endParaRPr lang="zh-TW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741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3518"/>
            <a:ext cx="6840760" cy="454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一、研究動機</a:t>
            </a:r>
            <a:endParaRPr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altLang="zh-TW"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altLang="zh-TW" sz="1100" dirty="0" smtClean="0">
              <a:solidFill>
                <a:schemeClr val="dk1"/>
              </a:solidFill>
            </a:endParaRPr>
          </a:p>
          <a:p>
            <a:pPr marL="342900">
              <a:buClr>
                <a:srgbClr val="0070C0"/>
              </a:buClr>
              <a:buSzPct val="55000"/>
              <a:buFont typeface="Wingdings" pitchFamily="2" charset="2"/>
              <a:buChar char="l"/>
            </a:pPr>
            <a:r>
              <a:rPr lang="zh-TW" altLang="en-US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自己</a:t>
            </a:r>
            <a:r>
              <a:rPr lang="zh-TW" altLang="en-US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非常不喜歡上</a:t>
            </a:r>
            <a:r>
              <a:rPr lang="zh-TW" altLang="en-US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補習班</a:t>
            </a:r>
            <a:endParaRPr lang="en-US" altLang="zh-TW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>
              <a:buClr>
                <a:srgbClr val="0070C0"/>
              </a:buClr>
              <a:buSzPct val="55000"/>
              <a:buFont typeface="Wingdings" pitchFamily="2" charset="2"/>
              <a:buChar char="l"/>
            </a:pPr>
            <a:endParaRPr lang="en-US" altLang="zh-TW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>
              <a:buClr>
                <a:srgbClr val="0070C0"/>
              </a:buClr>
              <a:buSzPct val="55000"/>
              <a:buFont typeface="Wingdings" pitchFamily="2" charset="2"/>
              <a:buChar char="l"/>
            </a:pPr>
            <a:r>
              <a:rPr lang="zh-TW" altLang="en-US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家長是否希望</a:t>
            </a:r>
            <a:r>
              <a:rPr lang="zh-TW" altLang="en-US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學生上</a:t>
            </a:r>
            <a:r>
              <a:rPr lang="zh-TW" altLang="en-US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補習班</a:t>
            </a:r>
            <a:endParaRPr lang="en-US" altLang="zh-TW" dirty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>
              <a:buClr>
                <a:srgbClr val="0070C0"/>
              </a:buClr>
              <a:buSzPct val="55000"/>
              <a:buFont typeface="Wingdings" pitchFamily="2" charset="2"/>
              <a:buChar char="l"/>
            </a:pPr>
            <a:endParaRPr lang="en-US" altLang="zh-TW" dirty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>
              <a:buClr>
                <a:srgbClr val="0070C0"/>
              </a:buClr>
              <a:buSzPct val="55000"/>
              <a:buFont typeface="Wingdings" pitchFamily="2" charset="2"/>
              <a:buChar char="l"/>
            </a:pPr>
            <a:r>
              <a:rPr lang="zh-TW" altLang="en-US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lang="zh-TW" altLang="en-US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常</a:t>
            </a:r>
            <a:r>
              <a:rPr lang="zh-TW" altLang="en-US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抱怨上補習班很累</a:t>
            </a:r>
            <a:endParaRPr lang="en-US" altLang="zh-TW" dirty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altLang="zh-TW"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altLang="zh-TW" sz="11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altLang="zh-TW" sz="11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二、研究目的</a:t>
            </a:r>
            <a:endParaRPr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zh-TW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宜昌</a:t>
            </a:r>
            <a:r>
              <a:rPr lang="zh-TW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國小學生參加補習班的比例</a:t>
            </a:r>
            <a:endParaRPr dirty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100"/>
              <a:buFont typeface="Arial" pitchFamily="34" charset="0"/>
              <a:buChar char="•"/>
            </a:pPr>
            <a:endParaRPr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zh-TW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影響</a:t>
            </a:r>
            <a:r>
              <a:rPr lang="zh-TW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宜昌國小學生補習的</a:t>
            </a:r>
            <a:r>
              <a:rPr lang="zh-TW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因素</a:t>
            </a:r>
            <a:endParaRPr lang="en-US" altLang="zh-TW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</a:pPr>
            <a:endParaRPr lang="en-US" dirty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>
              <a:buClr>
                <a:srgbClr val="0070C0"/>
              </a:buClr>
              <a:buFont typeface="Arial" pitchFamily="34" charset="0"/>
              <a:buChar char="•"/>
            </a:pPr>
            <a:r>
              <a:rPr lang="zh-TW" altLang="en-US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宜昌國小學生與家長對補習的看法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</a:pPr>
            <a:endParaRPr sz="2400" dirty="0">
              <a:solidFill>
                <a:schemeClr val="dk1"/>
              </a:solidFill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100"/>
              <a:buFont typeface="Arial" pitchFamily="34" charset="0"/>
              <a:buChar char="•"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三、文獻探討</a:t>
            </a:r>
            <a:endParaRPr lang="zh-TW" altLang="en-US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補習班的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定義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學生對補習班的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看法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補習對學生生活與學習發展的優缺點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>
              <a:buClr>
                <a:srgbClr val="0070C0"/>
              </a:buClr>
              <a:buNone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 algn="ctr">
              <a:buClr>
                <a:srgbClr val="0070C0"/>
              </a:buClr>
              <a:buNone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5382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四、研究流程</a:t>
            </a:r>
            <a:endParaRPr lang="zh-TW" altLang="en-US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發想、選擇主題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 algn="ctr">
              <a:buNone/>
            </a:pPr>
            <a:endParaRPr lang="en-US" altLang="zh-TW" sz="2000" dirty="0"/>
          </a:p>
          <a:p>
            <a:pPr marL="114300" indent="0" algn="ctr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查詢相關資料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 algn="ctr">
              <a:buNone/>
            </a:pPr>
            <a:endParaRPr lang="en-US" altLang="zh-TW" sz="2000" dirty="0" smtClean="0"/>
          </a:p>
          <a:p>
            <a:pPr marL="114300" indent="0" algn="ctr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發問卷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 algn="ctr">
              <a:buNone/>
            </a:pPr>
            <a:endParaRPr lang="en-US" altLang="zh-TW" sz="2000" dirty="0"/>
          </a:p>
          <a:p>
            <a:pPr marL="114300" indent="0" algn="ctr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撰寫報告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4572000" y="170765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4584976" y="24978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584976" y="336383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69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五、研究方法及對象、研究工具</a:t>
            </a:r>
            <a:endParaRPr lang="zh-TW" altLang="en-US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問卷調查法</a:t>
            </a:r>
            <a:endParaRPr lang="en-US" altLang="zh-TW" sz="51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51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發放人數</a:t>
            </a:r>
            <a:endParaRPr lang="en-US" altLang="zh-TW" sz="5100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>
              <a:buNone/>
            </a:pPr>
            <a:endParaRPr lang="en-US" altLang="zh-TW" sz="2000" dirty="0" smtClean="0"/>
          </a:p>
          <a:p>
            <a:pPr marL="114300" indent="0">
              <a:buNone/>
            </a:pP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 三年級</a:t>
            </a:r>
            <a:r>
              <a:rPr lang="en-US" altLang="zh-TW" sz="5100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5100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>
              <a:buNone/>
            </a:pPr>
            <a:r>
              <a:rPr lang="zh-TW" altLang="en-US" sz="51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四年級</a:t>
            </a:r>
            <a:r>
              <a:rPr lang="en-US" altLang="zh-TW" sz="5100" dirty="0" smtClean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5100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>
              <a:buNone/>
            </a:pP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 五年級</a:t>
            </a:r>
            <a:r>
              <a:rPr lang="en-US" altLang="zh-TW" sz="5100" dirty="0" smtClean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5100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>
              <a:buNone/>
            </a:pP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 六年級</a:t>
            </a:r>
            <a:r>
              <a:rPr lang="en-US" altLang="zh-TW" sz="5100" dirty="0" smtClean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51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51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8240" y="1491630"/>
            <a:ext cx="5328592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問卷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發放給學生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影印機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影印問卷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撰寫報告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筆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紀錄問卷錯誤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六、研究結果</a:t>
            </a:r>
            <a:endParaRPr lang="zh-TW" altLang="en-US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33%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補習的科目是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英語</a:t>
            </a:r>
            <a:endParaRPr lang="en-US" altLang="zh-TW" sz="25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35%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去補習班是因為家長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安排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32%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如果重新選擇，應該會繼續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補習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74%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認為補習對自己很有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幫助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>
              <a:buClr>
                <a:srgbClr val="0070C0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45%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認為補習班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很好</a:t>
            </a:r>
            <a:endParaRPr lang="en-US" altLang="zh-TW" sz="2000" dirty="0"/>
          </a:p>
          <a:p>
            <a:pPr>
              <a:buClr>
                <a:srgbClr val="0070C0"/>
              </a:buClr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616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六、研究結果</a:t>
            </a:r>
            <a:endParaRPr lang="zh-TW" altLang="en-US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1059582"/>
            <a:ext cx="8520600" cy="3416400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23%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認為有幫助的是，可以先教課堂上沒教到的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事情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endParaRPr lang="en-US" altLang="zh-TW" sz="25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42%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認為補習有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壓力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endParaRPr lang="en-US" altLang="zh-TW" sz="25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42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認為壓力來源，是因為補習班老師要求太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高</a:t>
            </a:r>
            <a:endParaRPr lang="en-US" altLang="zh-TW" sz="25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endParaRPr lang="en-US" altLang="zh-TW" sz="25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46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認為補習後對成績有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幫助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62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認為補習跟成績沒有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關連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78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六、研究結果</a:t>
            </a:r>
            <a:endParaRPr lang="zh-TW" altLang="en-US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正面的內容有：因為老師會幫他複習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(S451)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、因為平時都會一直寫評量，所以忘不了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(S653)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較為負面的內容有：因為補習班老師很兇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(S522)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、平常都會留到很晚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(S545)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、因為都是抄答案，所以什麼都不會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(S431)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70C0"/>
              </a:buClr>
            </a:pP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如果不去補習班，能夠安排好自己時間的方法是在家裡複習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(S314)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、上課認真聽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(S541)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、自己寫評量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(S653)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、請家教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(S631)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、跟同學一起複習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(S344)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書卷 (水平) 4"/>
          <p:cNvSpPr/>
          <p:nvPr/>
        </p:nvSpPr>
        <p:spPr>
          <a:xfrm>
            <a:off x="1547664" y="1419622"/>
            <a:ext cx="5688632" cy="295232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上面這些學生的回答雖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然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不能</a:t>
            </a:r>
            <a:r>
              <a:rPr lang="zh-TW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代表多數人的意見，但是從目前的填答中可以發現，其實學生可以有自主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性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、自我管理的能力</a:t>
            </a: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127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260</TotalTime>
  <Words>579</Words>
  <Application>Microsoft Office PowerPoint</Application>
  <PresentationFormat>如螢幕大小 (16:9)</PresentationFormat>
  <Paragraphs>91</Paragraphs>
  <Slides>12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2" baseType="lpstr">
      <vt:lpstr>Arial</vt:lpstr>
      <vt:lpstr>新細明體</vt:lpstr>
      <vt:lpstr>华文行楷</vt:lpstr>
      <vt:lpstr>Calibri</vt:lpstr>
      <vt:lpstr>微軟正黑體</vt:lpstr>
      <vt:lpstr>Wingdings</vt:lpstr>
      <vt:lpstr>標楷體</vt:lpstr>
      <vt:lpstr>Cambria</vt:lpstr>
      <vt:lpstr>Wingdings 2</vt:lpstr>
      <vt:lpstr>行雲流水</vt:lpstr>
      <vt:lpstr>宜昌國小學生 對補習看法的差異性</vt:lpstr>
      <vt:lpstr>一、研究動機</vt:lpstr>
      <vt:lpstr>二、研究目的</vt:lpstr>
      <vt:lpstr>三、文獻探討</vt:lpstr>
      <vt:lpstr>四、研究流程</vt:lpstr>
      <vt:lpstr>五、研究方法及對象、研究工具</vt:lpstr>
      <vt:lpstr>六、研究結果</vt:lpstr>
      <vt:lpstr>六、研究結果</vt:lpstr>
      <vt:lpstr>六、研究結果</vt:lpstr>
      <vt:lpstr>七、研究結論  </vt:lpstr>
      <vt:lpstr>八、研究建議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宜昌國中及宜昌國小學生對補習看法的差異性</dc:title>
  <dc:creator>www</dc:creator>
  <cp:lastModifiedBy>USER</cp:lastModifiedBy>
  <cp:revision>38</cp:revision>
  <dcterms:modified xsi:type="dcterms:W3CDTF">2018-10-31T06:16:13Z</dcterms:modified>
</cp:coreProperties>
</file>