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A709C-918B-4B64-87AD-8005FBDA91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0A605-A831-47FE-9E50-3675DD271D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18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題目跟送件的題目一樣嗎</a:t>
            </a:r>
            <a:r>
              <a:rPr lang="en-US" altLang="zh-TW" dirty="0" smtClean="0"/>
              <a:t>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4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1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619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57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itchFamily="34" charset="0"/>
              <a:buNone/>
            </a:pPr>
            <a:endParaRPr lang="zh-TW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508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95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29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605-A831-47FE-9E50-3675DD271D9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20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50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13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57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38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06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38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64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73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2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97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F86E-8710-4559-998C-F23F3A342E5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78C6-3B05-4D35-B000-82553C8B21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92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r="4924"/>
          <a:stretch/>
        </p:blipFill>
        <p:spPr>
          <a:xfrm>
            <a:off x="8710" y="2216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49564" y="2213836"/>
            <a:ext cx="11092871" cy="1556983"/>
          </a:xfrm>
        </p:spPr>
        <p:txBody>
          <a:bodyPr>
            <a:normAutofit fontScale="90000"/>
          </a:bodyPr>
          <a:lstStyle/>
          <a:p>
            <a:r>
              <a:rPr lang="zh-TW" altLang="zh-TW" sz="6600" dirty="0"/>
              <a:t>乩童真的好神奇</a:t>
            </a:r>
            <a:r>
              <a:rPr lang="en-US" altLang="zh-TW" sz="6600" dirty="0" smtClean="0"/>
              <a:t>?</a:t>
            </a:r>
            <a:r>
              <a:rPr lang="zh-TW" altLang="zh-TW" sz="5400" dirty="0"/>
              <a:t/>
            </a:r>
            <a:br>
              <a:rPr lang="zh-TW" altLang="zh-TW" sz="5400" dirty="0"/>
            </a:b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5492" y="4110036"/>
            <a:ext cx="9144000" cy="1655763"/>
          </a:xfrm>
        </p:spPr>
        <p:txBody>
          <a:bodyPr/>
          <a:lstStyle/>
          <a:p>
            <a:r>
              <a:rPr lang="zh-TW" altLang="en-US" dirty="0" smtClean="0"/>
              <a:t>研究者：宜昌國中  </a:t>
            </a:r>
            <a:r>
              <a:rPr lang="zh-TW" altLang="en-US" dirty="0"/>
              <a:t>七</a:t>
            </a:r>
            <a:r>
              <a:rPr lang="zh-TW" altLang="en-US" dirty="0" smtClean="0"/>
              <a:t>年級  何冠穎</a:t>
            </a:r>
            <a:endParaRPr lang="en-US" altLang="zh-TW" dirty="0" smtClean="0"/>
          </a:p>
          <a:p>
            <a:r>
              <a:rPr lang="zh-TW" altLang="en-US" dirty="0" smtClean="0"/>
              <a:t>指導老師：邵治家、曾元科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28801" y="3200789"/>
            <a:ext cx="875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初探</a:t>
            </a:r>
            <a:r>
              <a:rPr lang="zh-TW" altLang="zh-TW" sz="4400" dirty="0"/>
              <a:t>乩童的養成方法</a:t>
            </a:r>
            <a:r>
              <a:rPr lang="zh-TW" altLang="zh-TW" sz="4400" dirty="0" smtClean="0"/>
              <a:t>及</a:t>
            </a:r>
            <a:r>
              <a:rPr lang="zh-TW" altLang="en-US" sz="4400" dirty="0" smtClean="0"/>
              <a:t>其</a:t>
            </a:r>
            <a:r>
              <a:rPr lang="zh-TW" altLang="zh-TW" sz="4400" dirty="0" smtClean="0"/>
              <a:t>文化</a:t>
            </a:r>
            <a:r>
              <a:rPr lang="zh-TW" altLang="zh-TW" sz="4400" dirty="0"/>
              <a:t>地位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670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0" y="-4621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四、</a:t>
            </a:r>
            <a:r>
              <a:rPr lang="zh-TW" altLang="zh-TW" dirty="0" smtClean="0"/>
              <a:t>了解</a:t>
            </a:r>
            <a:r>
              <a:rPr lang="zh-TW" altLang="zh-TW" dirty="0"/>
              <a:t>乩童在台灣文化中的</a:t>
            </a:r>
            <a:r>
              <a:rPr lang="zh-TW" altLang="zh-TW" dirty="0" smtClean="0"/>
              <a:t>地位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57651" y="2178061"/>
            <a:ext cx="4902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 smtClean="0"/>
              <a:t>騙人、怪力亂神</a:t>
            </a:r>
            <a:endParaRPr lang="en-US" altLang="zh-TW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 smtClean="0"/>
              <a:t>迷信</a:t>
            </a:r>
            <a:endParaRPr lang="en-US" altLang="zh-TW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 smtClean="0"/>
              <a:t>不可被驗證、無稽之談</a:t>
            </a:r>
            <a:endParaRPr lang="en-US" altLang="zh-TW" sz="3200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807237" y="1475715"/>
            <a:ext cx="242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</a:rPr>
              <a:t>科學角度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86255" y="1466627"/>
            <a:ext cx="324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</a:rPr>
              <a:t>台灣文化角度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618507" y="2156024"/>
            <a:ext cx="524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 smtClean="0"/>
              <a:t>必要存在</a:t>
            </a:r>
            <a:endParaRPr lang="en-US" altLang="zh-TW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 smtClean="0"/>
              <a:t>人們心靈的寄託</a:t>
            </a:r>
            <a:endParaRPr lang="en-US" altLang="zh-TW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 smtClean="0"/>
              <a:t>成就台灣文化的重要奠基</a:t>
            </a:r>
            <a:endParaRPr lang="en-US" altLang="zh-TW" sz="3200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5545640" y="2685583"/>
            <a:ext cx="74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/>
              <a:t>V.S</a:t>
            </a:r>
            <a:endParaRPr lang="zh-TW" altLang="en-US" sz="3600" b="1" dirty="0"/>
          </a:p>
        </p:txBody>
      </p:sp>
      <p:sp>
        <p:nvSpPr>
          <p:cNvPr id="9" name="書卷 (水平) 8"/>
          <p:cNvSpPr/>
          <p:nvPr/>
        </p:nvSpPr>
        <p:spPr>
          <a:xfrm>
            <a:off x="757650" y="3726625"/>
            <a:ext cx="10957895" cy="171123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台灣文</a:t>
            </a:r>
            <a:r>
              <a:rPr lang="zh-TW" altLang="en-US" sz="3200" dirty="0">
                <a:solidFill>
                  <a:schemeClr val="tx1"/>
                </a:solidFill>
              </a:rPr>
              <a:t>化</a:t>
            </a:r>
            <a:r>
              <a:rPr lang="zh-TW" altLang="en-US" sz="3200" dirty="0" smtClean="0">
                <a:solidFill>
                  <a:schemeClr val="tx1"/>
                </a:solidFill>
              </a:rPr>
              <a:t>：</a:t>
            </a:r>
            <a:r>
              <a:rPr lang="zh-TW" altLang="zh-TW" sz="3200" dirty="0" smtClean="0">
                <a:solidFill>
                  <a:schemeClr val="tx1"/>
                </a:solidFill>
              </a:rPr>
              <a:t>地位</a:t>
            </a:r>
            <a:r>
              <a:rPr lang="zh-TW" altLang="en-US" sz="3200" dirty="0" smtClean="0">
                <a:solidFill>
                  <a:schemeClr val="tx1"/>
                </a:solidFill>
              </a:rPr>
              <a:t>無可取代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科學</a:t>
            </a:r>
            <a:r>
              <a:rPr lang="zh-TW" altLang="en-US" sz="3200" dirty="0">
                <a:solidFill>
                  <a:schemeClr val="tx1"/>
                </a:solidFill>
              </a:rPr>
              <a:t>角度</a:t>
            </a:r>
            <a:r>
              <a:rPr lang="zh-TW" altLang="en-US" sz="3200" dirty="0" smtClean="0">
                <a:solidFill>
                  <a:schemeClr val="tx1"/>
                </a:solidFill>
              </a:rPr>
              <a:t>：社會地位</a:t>
            </a:r>
            <a:r>
              <a:rPr lang="zh-TW" altLang="en-US" sz="3200" dirty="0">
                <a:solidFill>
                  <a:schemeClr val="tx1"/>
                </a:solidFill>
              </a:rPr>
              <a:t>低</a:t>
            </a:r>
          </a:p>
        </p:txBody>
      </p:sp>
    </p:spTree>
    <p:extLst>
      <p:ext uri="{BB962C8B-B14F-4D97-AF65-F5344CB8AC3E}">
        <p14:creationId xmlns:p14="http://schemas.microsoft.com/office/powerpoint/2010/main" val="34824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五、</a:t>
            </a:r>
            <a:r>
              <a:rPr lang="zh-TW" altLang="zh-TW" dirty="0"/>
              <a:t>了解乩童在被遴選中之後的心路</a:t>
            </a:r>
            <a:r>
              <a:rPr lang="zh-TW" altLang="zh-TW" dirty="0" smtClean="0"/>
              <a:t>歷程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54097" y="2327564"/>
            <a:ext cx="172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吃檳榔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31727" y="3868173"/>
            <a:ext cx="172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刺</a:t>
            </a:r>
            <a:r>
              <a:rPr lang="zh-TW" altLang="en-US" sz="3200" dirty="0" smtClean="0"/>
              <a:t>青</a:t>
            </a:r>
            <a:endParaRPr lang="en-US" altLang="zh-TW" sz="3200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3763316" y="2884209"/>
            <a:ext cx="220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打架鬧</a:t>
            </a:r>
            <a:r>
              <a:rPr lang="zh-TW" altLang="en-US" sz="3200" dirty="0"/>
              <a:t>事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771312" y="1785305"/>
            <a:ext cx="172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小混</a:t>
            </a:r>
            <a:r>
              <a:rPr lang="zh-TW" altLang="en-US" sz="3200" dirty="0"/>
              <a:t>混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308109" y="3560218"/>
            <a:ext cx="344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薪資低、不穩定</a:t>
            </a:r>
            <a:endParaRPr lang="zh-TW" altLang="en-US" sz="3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160899" y="4419596"/>
            <a:ext cx="240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社會觀感差</a:t>
            </a:r>
            <a:endParaRPr lang="zh-TW" altLang="en-US" sz="3200" dirty="0"/>
          </a:p>
        </p:txBody>
      </p:sp>
      <p:sp>
        <p:nvSpPr>
          <p:cNvPr id="5" name="爆炸 1 4"/>
          <p:cNvSpPr/>
          <p:nvPr/>
        </p:nvSpPr>
        <p:spPr>
          <a:xfrm>
            <a:off x="897704" y="1275199"/>
            <a:ext cx="9960767" cy="463264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200" dirty="0" smtClean="0">
                <a:solidFill>
                  <a:schemeClr val="tx1"/>
                </a:solidFill>
              </a:rPr>
              <a:t>乩童</a:t>
            </a:r>
            <a:r>
              <a:rPr lang="zh-TW" altLang="en-US" sz="3200" dirty="0" smtClean="0">
                <a:solidFill>
                  <a:schemeClr val="tx1"/>
                </a:solidFill>
              </a:rPr>
              <a:t>的</a:t>
            </a:r>
            <a:r>
              <a:rPr lang="zh-TW" altLang="zh-TW" sz="3200" dirty="0" smtClean="0">
                <a:solidFill>
                  <a:schemeClr val="tx1"/>
                </a:solidFill>
              </a:rPr>
              <a:t>外在</a:t>
            </a:r>
            <a:r>
              <a:rPr lang="zh-TW" altLang="zh-TW" sz="3200" dirty="0">
                <a:solidFill>
                  <a:schemeClr val="tx1"/>
                </a:solidFill>
              </a:rPr>
              <a:t>條件較受</a:t>
            </a:r>
            <a:r>
              <a:rPr lang="zh-TW" altLang="zh-TW" sz="3200" dirty="0" smtClean="0">
                <a:solidFill>
                  <a:schemeClr val="tx1"/>
                </a:solidFill>
              </a:rPr>
              <a:t>人</a:t>
            </a:r>
            <a:r>
              <a:rPr lang="zh-TW" altLang="en-US" sz="3200" dirty="0" smtClean="0">
                <a:solidFill>
                  <a:schemeClr val="tx1"/>
                </a:solidFill>
              </a:rPr>
              <a:t>歧視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12" name="爆炸 1 11"/>
          <p:cNvSpPr/>
          <p:nvPr/>
        </p:nvSpPr>
        <p:spPr>
          <a:xfrm>
            <a:off x="1683723" y="1288308"/>
            <a:ext cx="8388730" cy="4674331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400" dirty="0" smtClean="0">
              <a:solidFill>
                <a:schemeClr val="bg1"/>
              </a:solidFill>
            </a:endParaRPr>
          </a:p>
          <a:p>
            <a:pPr algn="ctr"/>
            <a:r>
              <a:rPr lang="zh-TW" altLang="zh-TW" sz="3200" dirty="0" smtClean="0">
                <a:solidFill>
                  <a:schemeClr val="bg1"/>
                </a:solidFill>
              </a:rPr>
              <a:t>大部分</a:t>
            </a:r>
            <a:r>
              <a:rPr lang="zh-TW" altLang="zh-TW" sz="3200" dirty="0">
                <a:solidFill>
                  <a:schemeClr val="bg1"/>
                </a:solidFill>
              </a:rPr>
              <a:t>的人在最終選擇在成為乩童並接受訓練時的心境為心不甘情</a:t>
            </a:r>
            <a:r>
              <a:rPr lang="zh-TW" altLang="zh-TW" sz="3200" dirty="0" smtClean="0">
                <a:solidFill>
                  <a:schemeClr val="bg1"/>
                </a:solidFill>
              </a:rPr>
              <a:t>不願</a:t>
            </a:r>
            <a:r>
              <a:rPr lang="zh-TW" altLang="en-US" sz="3200" dirty="0" smtClean="0">
                <a:solidFill>
                  <a:schemeClr val="bg1"/>
                </a:solidFill>
              </a:rPr>
              <a:t>！</a:t>
            </a:r>
            <a:endParaRPr lang="zh-TW" altLang="zh-TW" sz="3200" dirty="0">
              <a:solidFill>
                <a:schemeClr val="bg1"/>
              </a:solidFill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96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3473" y="21196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～研究結論～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110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</a:t>
            </a:r>
            <a:r>
              <a:rPr lang="zh-TW" altLang="zh-TW" dirty="0"/>
              <a:t>乩童在被選上後</a:t>
            </a:r>
            <a:r>
              <a:rPr lang="zh-TW" altLang="zh-TW" dirty="0" smtClean="0"/>
              <a:t>不</a:t>
            </a:r>
            <a:r>
              <a:rPr lang="zh-TW" altLang="en-US" dirty="0"/>
              <a:t>斷</a:t>
            </a:r>
            <a:r>
              <a:rPr lang="zh-TW" altLang="zh-TW" dirty="0" smtClean="0"/>
              <a:t>掙扎</a:t>
            </a:r>
            <a:r>
              <a:rPr lang="zh-TW" altLang="zh-TW" dirty="0"/>
              <a:t>的心路歷程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224789" y="1643214"/>
            <a:ext cx="7946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3600" dirty="0" smtClean="0"/>
              <a:t>社會地位低</a:t>
            </a:r>
            <a:endParaRPr lang="en-US" altLang="zh-TW" sz="3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3600" dirty="0" smtClean="0"/>
              <a:t>薪資微薄</a:t>
            </a:r>
            <a:endParaRPr lang="en-US" altLang="zh-TW" sz="3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3600" dirty="0" smtClean="0"/>
              <a:t>外在條件差</a:t>
            </a:r>
            <a:endParaRPr lang="en-US" altLang="zh-TW" sz="3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3600" dirty="0" smtClean="0"/>
              <a:t>要受皮肉痛</a:t>
            </a:r>
            <a:endParaRPr lang="en-US" altLang="zh-TW" sz="3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3600" dirty="0" smtClean="0"/>
              <a:t>飽受他人的異樣眼光</a:t>
            </a:r>
            <a:endParaRPr lang="en-US" altLang="zh-TW" sz="3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3600" dirty="0" smtClean="0"/>
              <a:t>乩童無法被驗證，容易被說是騙人的</a:t>
            </a:r>
            <a:endParaRPr lang="en-US" altLang="zh-TW" sz="36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15939" r="7929" b="20509"/>
          <a:stretch/>
        </p:blipFill>
        <p:spPr>
          <a:xfrm>
            <a:off x="8432848" y="1769725"/>
            <a:ext cx="2937164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二、</a:t>
            </a:r>
            <a:r>
              <a:rPr lang="zh-TW" altLang="zh-TW" dirty="0"/>
              <a:t>像辨別說謊者一樣去找出乩童的</a:t>
            </a:r>
            <a:r>
              <a:rPr lang="zh-TW" altLang="zh-TW" dirty="0" smtClean="0"/>
              <a:t>真偽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39943" y="2222584"/>
            <a:ext cx="81512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3200" dirty="0" smtClean="0"/>
              <a:t>乩童濫用</a:t>
            </a:r>
            <a:r>
              <a:rPr lang="zh-TW" altLang="zh-TW" sz="3200" dirty="0" smtClean="0"/>
              <a:t>信</a:t>
            </a:r>
            <a:r>
              <a:rPr lang="zh-TW" altLang="zh-TW" sz="3200" dirty="0"/>
              <a:t>眾對自己、廟宇的信任</a:t>
            </a:r>
            <a:r>
              <a:rPr lang="zh-TW" altLang="zh-TW" sz="3200" dirty="0" smtClean="0"/>
              <a:t>去騙錢</a:t>
            </a:r>
            <a:endParaRPr lang="en-US" altLang="zh-TW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/>
              <a:t>觀察</a:t>
            </a:r>
            <a:r>
              <a:rPr lang="zh-TW" altLang="zh-TW" sz="3200" dirty="0"/>
              <a:t>乩童的眼神、說話是否有道理</a:t>
            </a:r>
            <a:r>
              <a:rPr lang="zh-TW" altLang="zh-TW" sz="3200" dirty="0" smtClean="0"/>
              <a:t>、是否</a:t>
            </a:r>
            <a:r>
              <a:rPr lang="zh-TW" altLang="zh-TW" sz="3200" dirty="0"/>
              <a:t>合乎邏輯來試著保住自己的</a:t>
            </a:r>
            <a:r>
              <a:rPr lang="zh-TW" altLang="zh-TW" sz="3200" dirty="0" smtClean="0"/>
              <a:t>荷包</a:t>
            </a:r>
            <a:endParaRPr lang="en-US" altLang="zh-TW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/>
              <a:t>去</a:t>
            </a:r>
            <a:r>
              <a:rPr lang="zh-TW" altLang="zh-TW" sz="3200" dirty="0"/>
              <a:t>正常、有公信力的廟宇拜拜來</a:t>
            </a:r>
            <a:r>
              <a:rPr lang="zh-TW" altLang="zh-TW" sz="3200" dirty="0" smtClean="0"/>
              <a:t>確保乩</a:t>
            </a:r>
            <a:r>
              <a:rPr lang="zh-TW" altLang="zh-TW" sz="3200" dirty="0"/>
              <a:t>童的信</a:t>
            </a:r>
            <a:r>
              <a:rPr lang="zh-TW" altLang="zh-TW" sz="3200" dirty="0" smtClean="0"/>
              <a:t>度</a:t>
            </a:r>
            <a:endParaRPr lang="zh-TW" altLang="zh-TW" sz="3200" dirty="0"/>
          </a:p>
          <a:p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3" y="1690692"/>
            <a:ext cx="3268584" cy="34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三、</a:t>
            </a:r>
            <a:r>
              <a:rPr lang="zh-TW" altLang="zh-TW" dirty="0"/>
              <a:t>早期在台灣文化中的崇高</a:t>
            </a:r>
            <a:r>
              <a:rPr lang="zh-TW" altLang="zh-TW" dirty="0" smtClean="0"/>
              <a:t>地位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41636" y="1764714"/>
            <a:ext cx="10335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zh-TW" sz="3200" dirty="0" smtClean="0"/>
              <a:t>人民</a:t>
            </a:r>
            <a:r>
              <a:rPr lang="zh-TW" altLang="zh-TW" sz="3200" dirty="0"/>
              <a:t>心中不可或缺的心靈</a:t>
            </a:r>
            <a:r>
              <a:rPr lang="zh-TW" altLang="zh-TW" sz="3200" dirty="0" smtClean="0"/>
              <a:t>寄託</a:t>
            </a:r>
            <a:endParaRPr lang="en-US" altLang="zh-TW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200" dirty="0" smtClean="0"/>
              <a:t>乩童</a:t>
            </a:r>
            <a:r>
              <a:rPr lang="zh-TW" altLang="en-US" sz="3200" dirty="0" smtClean="0"/>
              <a:t>：</a:t>
            </a:r>
            <a:r>
              <a:rPr lang="zh-TW" altLang="zh-TW" sz="3200" dirty="0" smtClean="0"/>
              <a:t>不</a:t>
            </a:r>
            <a:r>
              <a:rPr lang="zh-TW" altLang="zh-TW" sz="3200" dirty="0"/>
              <a:t>明確、無法被科學</a:t>
            </a:r>
            <a:r>
              <a:rPr lang="zh-TW" altLang="zh-TW" sz="3200" dirty="0" smtClean="0"/>
              <a:t>證明</a:t>
            </a:r>
            <a:r>
              <a:rPr lang="zh-TW" altLang="en-US" sz="3200" dirty="0" smtClean="0"/>
              <a:t>，</a:t>
            </a:r>
            <a:r>
              <a:rPr lang="zh-TW" altLang="zh-TW" sz="3200" dirty="0" smtClean="0"/>
              <a:t>無法被</a:t>
            </a:r>
            <a:r>
              <a:rPr lang="zh-TW" altLang="zh-TW" sz="3200" dirty="0"/>
              <a:t>取代，但是又不太信任他們，十分的</a:t>
            </a:r>
            <a:r>
              <a:rPr lang="zh-TW" altLang="zh-TW" sz="3200" dirty="0" smtClean="0"/>
              <a:t>矛盾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25469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0419" y="2193931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5400" dirty="0" smtClean="0"/>
              <a:t>～研究建議～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262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18" y="365128"/>
            <a:ext cx="11563927" cy="13255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一、</a:t>
            </a:r>
            <a:r>
              <a:rPr lang="zh-TW" altLang="zh-TW" dirty="0"/>
              <a:t>乩童應提升個人素質，反轉他人</a:t>
            </a:r>
            <a:r>
              <a:rPr lang="zh-TW" altLang="zh-TW" dirty="0" smtClean="0"/>
              <a:t>錯誤看法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49924" y="1898406"/>
            <a:ext cx="10528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zh-TW" sz="4000" dirty="0" smtClean="0"/>
              <a:t>乩</a:t>
            </a:r>
            <a:r>
              <a:rPr lang="zh-TW" altLang="zh-TW" sz="4000" dirty="0"/>
              <a:t>童文化盛載著台灣一百多年的</a:t>
            </a:r>
            <a:r>
              <a:rPr lang="zh-TW" altLang="zh-TW" sz="4000" dirty="0" smtClean="0"/>
              <a:t>歷史</a:t>
            </a:r>
            <a:endParaRPr lang="en-US" altLang="zh-TW" sz="4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4000" dirty="0" smtClean="0"/>
              <a:t>為什麼</a:t>
            </a:r>
            <a:r>
              <a:rPr lang="zh-TW" altLang="zh-TW" sz="4000" dirty="0"/>
              <a:t>乩童的威望變低了</a:t>
            </a:r>
            <a:r>
              <a:rPr lang="zh-TW" altLang="zh-TW" sz="4000" dirty="0" smtClean="0"/>
              <a:t>？</a:t>
            </a:r>
            <a:endParaRPr lang="en-US" altLang="zh-TW" sz="4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4000" dirty="0" smtClean="0"/>
              <a:t>現</a:t>
            </a:r>
            <a:r>
              <a:rPr lang="zh-TW" altLang="zh-TW" sz="4000" dirty="0"/>
              <a:t>乩童能夠做好自身的素質提高，</a:t>
            </a:r>
            <a:r>
              <a:rPr lang="zh-TW" altLang="zh-TW" sz="4000" dirty="0" smtClean="0"/>
              <a:t>就能</a:t>
            </a:r>
            <a:r>
              <a:rPr lang="zh-TW" altLang="zh-TW" sz="4000" dirty="0"/>
              <a:t>反轉外人對乩童的不解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517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383" y="365128"/>
            <a:ext cx="11591636" cy="1325563"/>
          </a:xfrm>
        </p:spPr>
        <p:txBody>
          <a:bodyPr/>
          <a:lstStyle/>
          <a:p>
            <a:pPr lvl="0"/>
            <a:r>
              <a:rPr lang="zh-TW" altLang="en-US" dirty="0" smtClean="0"/>
              <a:t>二、</a:t>
            </a:r>
            <a:r>
              <a:rPr lang="zh-TW" altLang="zh-TW" dirty="0"/>
              <a:t>人民應尊重乩童文化，包容多元</a:t>
            </a:r>
            <a:r>
              <a:rPr lang="zh-TW" altLang="zh-TW" dirty="0" smtClean="0"/>
              <a:t>民間習俗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46362" y="1845108"/>
            <a:ext cx="6697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/>
              <a:t>接納</a:t>
            </a:r>
            <a:r>
              <a:rPr lang="zh-TW" altLang="zh-TW" sz="3200" dirty="0"/>
              <a:t>與你不同文化的</a:t>
            </a:r>
            <a:r>
              <a:rPr lang="zh-TW" altLang="zh-TW" sz="3200" dirty="0" smtClean="0"/>
              <a:t>事物</a:t>
            </a:r>
            <a:endParaRPr lang="en-US" altLang="zh-TW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/>
              <a:t>對</a:t>
            </a:r>
            <a:r>
              <a:rPr lang="zh-TW" altLang="en-US" sz="3200" dirty="0" smtClean="0"/>
              <a:t>一</a:t>
            </a:r>
            <a:r>
              <a:rPr lang="zh-TW" altLang="en-US" sz="3200" dirty="0"/>
              <a:t>個</a:t>
            </a:r>
            <a:r>
              <a:rPr lang="zh-TW" altLang="zh-TW" sz="3200" dirty="0" smtClean="0"/>
              <a:t>東西</a:t>
            </a:r>
            <a:r>
              <a:rPr lang="zh-TW" altLang="zh-TW" sz="3200" dirty="0"/>
              <a:t>了解的不夠透徹，就不</a:t>
            </a:r>
            <a:r>
              <a:rPr lang="zh-TW" altLang="zh-TW" sz="3200" dirty="0" smtClean="0"/>
              <a:t>應該去批評</a:t>
            </a:r>
            <a:endParaRPr lang="en-US" altLang="zh-TW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/>
              <a:t>每一</a:t>
            </a:r>
            <a:r>
              <a:rPr lang="zh-TW" altLang="zh-TW" sz="3200" dirty="0"/>
              <a:t>個人的宗教選擇，都是他們的自由</a:t>
            </a:r>
            <a:endParaRPr lang="zh-TW" altLang="en-US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57" l="0" r="100000">
                        <a14:foregroundMark x1="39037" y1="22305" x2="37968" y2="0"/>
                        <a14:foregroundMark x1="39572" y1="23420" x2="0" y2="23048"/>
                        <a14:foregroundMark x1="61497" y1="1115" x2="62032" y2="21933"/>
                        <a14:foregroundMark x1="62032" y1="23048" x2="97861" y2="22677"/>
                        <a14:foregroundMark x1="37433" y1="40892" x2="0" y2="40149"/>
                        <a14:foregroundMark x1="37968" y1="42007" x2="39037" y2="98141"/>
                        <a14:foregroundMark x1="62032" y1="40149" x2="62032" y2="98885"/>
                        <a14:foregroundMark x1="63636" y1="40892" x2="99465" y2="40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87" y="1699401"/>
            <a:ext cx="1155599" cy="16623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4604" r="4015"/>
          <a:stretch/>
        </p:blipFill>
        <p:spPr>
          <a:xfrm>
            <a:off x="8236216" y="2845089"/>
            <a:ext cx="1508693" cy="210060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34486" r="24982"/>
          <a:stretch/>
        </p:blipFill>
        <p:spPr>
          <a:xfrm>
            <a:off x="9884891" y="1589647"/>
            <a:ext cx="1566883" cy="15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</a:t>
            </a:r>
            <a:r>
              <a:rPr lang="zh-TW" altLang="zh-TW" dirty="0"/>
              <a:t>國家應重視乩童文化的保存與</a:t>
            </a:r>
            <a:r>
              <a:rPr lang="zh-TW" altLang="zh-TW" dirty="0" smtClean="0"/>
              <a:t>推廣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54191" y="2983666"/>
            <a:ext cx="718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/>
              <a:t>我們應該</a:t>
            </a:r>
            <a:r>
              <a:rPr lang="zh-TW" altLang="zh-TW" sz="3200" dirty="0"/>
              <a:t>去保留</a:t>
            </a:r>
            <a:r>
              <a:rPr lang="zh-TW" altLang="zh-TW" sz="3200" dirty="0" smtClean="0"/>
              <a:t>住舊</a:t>
            </a:r>
            <a:r>
              <a:rPr lang="zh-TW" altLang="zh-TW" sz="3200" dirty="0"/>
              <a:t>有的古老</a:t>
            </a:r>
            <a:r>
              <a:rPr lang="zh-TW" altLang="zh-TW" sz="3200" dirty="0" smtClean="0"/>
              <a:t>記憶</a:t>
            </a:r>
            <a:endParaRPr lang="en-US" altLang="zh-TW" sz="3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8141" r="4202"/>
          <a:stretch/>
        </p:blipFill>
        <p:spPr>
          <a:xfrm>
            <a:off x="8048363" y="2136638"/>
            <a:ext cx="3612499" cy="27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3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研究動機</a:t>
            </a:r>
            <a:endParaRPr lang="zh-TW" altLang="en-US" sz="5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27499" y="1762269"/>
            <a:ext cx="10482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zh-TW" sz="4000" dirty="0" smtClean="0"/>
              <a:t>專題課</a:t>
            </a:r>
            <a:r>
              <a:rPr lang="zh-TW" altLang="en-US" sz="4000" dirty="0" smtClean="0"/>
              <a:t>的勝安宮校外實際練習</a:t>
            </a:r>
            <a:endParaRPr lang="en-US" altLang="zh-TW" sz="4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4000" dirty="0" smtClean="0"/>
              <a:t>心中產生疑問</a:t>
            </a:r>
            <a:endParaRPr lang="en-US" altLang="zh-TW" sz="4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4000" dirty="0" smtClean="0"/>
              <a:t>研究</a:t>
            </a:r>
            <a:r>
              <a:rPr lang="zh-TW" altLang="en-US" sz="4000" dirty="0"/>
              <a:t>乩童</a:t>
            </a:r>
            <a:r>
              <a:rPr lang="zh-TW" altLang="en-US" sz="4000" dirty="0" smtClean="0"/>
              <a:t>相關主題的文獻少之又少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27001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5837" y="2509307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zh-TW" altLang="en-US" sz="6600" dirty="0" smtClean="0"/>
              <a:t>我的報告到此結束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en-US" sz="6600" dirty="0" smtClean="0"/>
              <a:t>謝謝聆聽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2973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研究目的</a:t>
            </a:r>
            <a:endParaRPr lang="zh-TW" altLang="en-US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80293" y="1792614"/>
            <a:ext cx="76947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zh-TW" altLang="zh-TW" sz="3200" dirty="0" smtClean="0"/>
              <a:t>了解</a:t>
            </a:r>
            <a:r>
              <a:rPr lang="zh-TW" altLang="zh-TW" sz="3200" dirty="0"/>
              <a:t>乩童的遴選方式、如何辨別</a:t>
            </a:r>
            <a:r>
              <a:rPr lang="zh-TW" altLang="zh-TW" sz="3200" dirty="0" smtClean="0"/>
              <a:t>真假</a:t>
            </a:r>
            <a:endParaRPr lang="en-US" altLang="zh-TW" sz="3200" dirty="0" smtClean="0"/>
          </a:p>
          <a:p>
            <a:pPr marL="342900" lvl="0" indent="-342900"/>
            <a:r>
              <a:rPr lang="en-US" altLang="zh-TW" sz="3200" dirty="0" smtClean="0"/>
              <a:t>    </a:t>
            </a:r>
            <a:r>
              <a:rPr lang="zh-TW" altLang="zh-TW" sz="3200" dirty="0" smtClean="0"/>
              <a:t>乩</a:t>
            </a:r>
            <a:r>
              <a:rPr lang="zh-TW" altLang="zh-TW" sz="3200" dirty="0"/>
              <a:t>童</a:t>
            </a:r>
            <a:r>
              <a:rPr lang="zh-TW" altLang="zh-TW" sz="3200" dirty="0" smtClean="0"/>
              <a:t>及其</a:t>
            </a:r>
            <a:r>
              <a:rPr lang="zh-TW" altLang="zh-TW" sz="3200" dirty="0"/>
              <a:t>成為乩童的養成</a:t>
            </a:r>
            <a:r>
              <a:rPr lang="zh-TW" altLang="zh-TW" sz="3200" dirty="0" smtClean="0"/>
              <a:t>訓練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zh-TW" altLang="zh-TW" sz="3200" dirty="0" smtClean="0"/>
              <a:t>了解乩童在台灣文化中的地位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zh-TW" altLang="zh-TW" sz="3200" dirty="0" smtClean="0"/>
              <a:t>了解</a:t>
            </a:r>
            <a:r>
              <a:rPr lang="zh-TW" altLang="zh-TW" sz="3200" dirty="0"/>
              <a:t>乩</a:t>
            </a:r>
            <a:r>
              <a:rPr lang="zh-TW" altLang="zh-TW" sz="3200" dirty="0" smtClean="0"/>
              <a:t>童在</a:t>
            </a:r>
            <a:r>
              <a:rPr lang="zh-TW" altLang="zh-TW" sz="3200" dirty="0"/>
              <a:t>被選中</a:t>
            </a:r>
            <a:r>
              <a:rPr lang="zh-TW" altLang="zh-TW" sz="3200" dirty="0" smtClean="0"/>
              <a:t>之後</a:t>
            </a:r>
            <a:r>
              <a:rPr lang="zh-TW" altLang="en-US" sz="3200" dirty="0"/>
              <a:t>的</a:t>
            </a:r>
            <a:r>
              <a:rPr lang="zh-TW" altLang="zh-TW" sz="3200" dirty="0" smtClean="0"/>
              <a:t>心路</a:t>
            </a:r>
            <a:r>
              <a:rPr lang="zh-TW" altLang="zh-TW" sz="3200" dirty="0"/>
              <a:t>歷程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32"/>
          <a:stretch/>
        </p:blipFill>
        <p:spPr>
          <a:xfrm>
            <a:off x="8183706" y="1414595"/>
            <a:ext cx="3405908" cy="34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-17417" y="8709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研究方法與對象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8569" y="2061673"/>
            <a:ext cx="7621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3600" dirty="0"/>
              <a:t>研究方法：訪談</a:t>
            </a:r>
            <a:r>
              <a:rPr lang="zh-TW" altLang="en-US" sz="3600" dirty="0" smtClean="0"/>
              <a:t>法</a:t>
            </a:r>
            <a:endParaRPr lang="en-US" altLang="zh-TW" sz="3600" dirty="0"/>
          </a:p>
          <a:p>
            <a:endParaRPr lang="en-US" altLang="zh-TW" sz="3600" dirty="0"/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600" dirty="0"/>
              <a:t>訪談對象：丁國芳</a:t>
            </a:r>
            <a:r>
              <a:rPr lang="zh-TW" altLang="en-US" sz="3600" dirty="0" smtClean="0"/>
              <a:t>先生</a:t>
            </a:r>
            <a:endParaRPr lang="en-US" altLang="zh-TW" sz="3600" dirty="0"/>
          </a:p>
          <a:p>
            <a:r>
              <a:rPr lang="en-US" altLang="zh-TW" sz="3600" dirty="0"/>
              <a:t>                      </a:t>
            </a:r>
            <a:r>
              <a:rPr lang="zh-TW" altLang="en-US" sz="3600" dirty="0" smtClean="0"/>
              <a:t>     林明華先生</a:t>
            </a:r>
            <a:endParaRPr lang="zh-TW" altLang="en-US" sz="3600" dirty="0"/>
          </a:p>
        </p:txBody>
      </p:sp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25" y="838134"/>
            <a:ext cx="3283759" cy="2509387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2"/>
          <a:stretch/>
        </p:blipFill>
        <p:spPr>
          <a:xfrm>
            <a:off x="8292483" y="2571185"/>
            <a:ext cx="3187311" cy="23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研究流程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519386" y="1598776"/>
            <a:ext cx="11184939" cy="3539283"/>
            <a:chOff x="414878" y="1563940"/>
            <a:chExt cx="11362247" cy="3730120"/>
          </a:xfrm>
        </p:grpSpPr>
        <p:sp>
          <p:nvSpPr>
            <p:cNvPr id="23" name="手繪多邊形 22"/>
            <p:cNvSpPr/>
            <p:nvPr/>
          </p:nvSpPr>
          <p:spPr>
            <a:xfrm>
              <a:off x="5118704" y="1563940"/>
              <a:ext cx="1863346" cy="1504767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43" tIns="235643" rIns="235643" bIns="235643" numCol="1" spcCol="1270" anchor="ctr" anchorCtr="0">
              <a:noAutofit/>
            </a:bodyPr>
            <a:lstStyle/>
            <a:p>
              <a:pPr algn="ctr" defTabSz="23113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/>
                <a:t>預約、進行訪談</a:t>
              </a:r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7073357" y="2005339"/>
              <a:ext cx="430266" cy="621970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9" bIns="105905" numCol="1" spcCol="1270" anchor="ctr" anchorCtr="0">
              <a:noAutofit/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200"/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7540154" y="1584594"/>
              <a:ext cx="1850076" cy="1504767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43" tIns="235643" rIns="235643" bIns="235643" numCol="1" spcCol="1270" anchor="ctr" anchorCtr="0">
              <a:noAutofit/>
            </a:bodyPr>
            <a:lstStyle/>
            <a:p>
              <a:pPr algn="ctr" defTabSz="23113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/>
                <a:t>整理訪談</a:t>
              </a:r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9483608" y="2019114"/>
              <a:ext cx="430266" cy="621970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9" bIns="105905" numCol="1" spcCol="1270" anchor="ctr" anchorCtr="0">
              <a:noAutofit/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200"/>
            </a:p>
          </p:txBody>
        </p:sp>
        <p:sp>
          <p:nvSpPr>
            <p:cNvPr id="27" name="手繪多邊形 26"/>
            <p:cNvSpPr/>
            <p:nvPr/>
          </p:nvSpPr>
          <p:spPr>
            <a:xfrm>
              <a:off x="2757567" y="1585763"/>
              <a:ext cx="1836463" cy="1504767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43" tIns="235643" rIns="235643" bIns="235643" numCol="1" spcCol="1270" anchor="ctr" anchorCtr="0">
              <a:noAutofit/>
            </a:bodyPr>
            <a:lstStyle/>
            <a:p>
              <a:pPr algn="ctr" defTabSz="23113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/>
                <a:t>尋找文獻</a:t>
              </a:r>
            </a:p>
          </p:txBody>
        </p:sp>
        <p:sp>
          <p:nvSpPr>
            <p:cNvPr id="28" name="手繪多邊形 27"/>
            <p:cNvSpPr/>
            <p:nvPr/>
          </p:nvSpPr>
          <p:spPr>
            <a:xfrm>
              <a:off x="414878" y="1585763"/>
              <a:ext cx="1822317" cy="1504767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43" tIns="235643" rIns="235643" bIns="235643" numCol="1" spcCol="1270" anchor="ctr" anchorCtr="0">
              <a:noAutofit/>
            </a:bodyPr>
            <a:lstStyle/>
            <a:p>
              <a:pPr algn="ctr" defTabSz="23113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/>
                <a:t>擬定主題</a:t>
              </a:r>
            </a:p>
          </p:txBody>
        </p:sp>
        <p:sp>
          <p:nvSpPr>
            <p:cNvPr id="29" name="手繪多邊形 28"/>
            <p:cNvSpPr/>
            <p:nvPr/>
          </p:nvSpPr>
          <p:spPr>
            <a:xfrm>
              <a:off x="4674001" y="2019114"/>
              <a:ext cx="430266" cy="621970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9" bIns="105905" numCol="1" spcCol="1270" anchor="ctr" anchorCtr="0">
              <a:noAutofit/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200"/>
            </a:p>
          </p:txBody>
        </p:sp>
        <p:sp>
          <p:nvSpPr>
            <p:cNvPr id="30" name="手繪多邊形 29"/>
            <p:cNvSpPr/>
            <p:nvPr/>
          </p:nvSpPr>
          <p:spPr>
            <a:xfrm>
              <a:off x="9940662" y="1563940"/>
              <a:ext cx="1822317" cy="1504767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43" tIns="235643" rIns="235643" bIns="235643" numCol="1" spcCol="1270" anchor="ctr" anchorCtr="0">
              <a:noAutofit/>
            </a:bodyPr>
            <a:lstStyle/>
            <a:p>
              <a:pPr algn="ctr" defTabSz="23113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/>
                <a:t>撰寫論文</a:t>
              </a:r>
            </a:p>
          </p:txBody>
        </p:sp>
        <p:sp>
          <p:nvSpPr>
            <p:cNvPr id="31" name="手繪多邊形 30"/>
            <p:cNvSpPr/>
            <p:nvPr/>
          </p:nvSpPr>
          <p:spPr>
            <a:xfrm>
              <a:off x="2301331" y="2005339"/>
              <a:ext cx="430266" cy="621970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9" bIns="105905" numCol="1" spcCol="1270" anchor="ctr" anchorCtr="0">
              <a:noAutofit/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200"/>
            </a:p>
          </p:txBody>
        </p:sp>
        <p:sp>
          <p:nvSpPr>
            <p:cNvPr id="32" name="手繪多邊形 31"/>
            <p:cNvSpPr/>
            <p:nvPr/>
          </p:nvSpPr>
          <p:spPr>
            <a:xfrm rot="16200000">
              <a:off x="1060195" y="3152611"/>
              <a:ext cx="531684" cy="503330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9" bIns="105905" numCol="1" spcCol="1270" anchor="ctr" anchorCtr="0">
              <a:noAutofit/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200"/>
            </a:p>
          </p:txBody>
        </p:sp>
        <p:sp>
          <p:nvSpPr>
            <p:cNvPr id="33" name="手繪多邊形 32"/>
            <p:cNvSpPr/>
            <p:nvPr/>
          </p:nvSpPr>
          <p:spPr>
            <a:xfrm rot="16200000">
              <a:off x="3409957" y="3152611"/>
              <a:ext cx="531684" cy="503330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9" bIns="105905" numCol="1" spcCol="1270" anchor="ctr" anchorCtr="0">
              <a:noAutofit/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200"/>
            </a:p>
          </p:txBody>
        </p:sp>
        <p:sp>
          <p:nvSpPr>
            <p:cNvPr id="34" name="手繪多邊形 33"/>
            <p:cNvSpPr/>
            <p:nvPr/>
          </p:nvSpPr>
          <p:spPr>
            <a:xfrm rot="16200000">
              <a:off x="5784535" y="3152610"/>
              <a:ext cx="531684" cy="503330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9" bIns="105905" numCol="1" spcCol="1270" anchor="ctr" anchorCtr="0">
              <a:noAutofit/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200"/>
            </a:p>
          </p:txBody>
        </p:sp>
        <p:sp>
          <p:nvSpPr>
            <p:cNvPr id="35" name="手繪多邊形 34"/>
            <p:cNvSpPr/>
            <p:nvPr/>
          </p:nvSpPr>
          <p:spPr>
            <a:xfrm rot="16200000">
              <a:off x="8199350" y="3152611"/>
              <a:ext cx="531684" cy="503330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9" bIns="105905" numCol="1" spcCol="1270" anchor="ctr" anchorCtr="0">
              <a:noAutofit/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200"/>
            </a:p>
          </p:txBody>
        </p:sp>
        <p:sp>
          <p:nvSpPr>
            <p:cNvPr id="36" name="手繪多邊形 35"/>
            <p:cNvSpPr/>
            <p:nvPr/>
          </p:nvSpPr>
          <p:spPr>
            <a:xfrm rot="16200000">
              <a:off x="10585979" y="3152610"/>
              <a:ext cx="531684" cy="503330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9" bIns="105905" numCol="1" spcCol="1270" anchor="ctr" anchorCtr="0">
              <a:noAutofit/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200"/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414878" y="3767473"/>
              <a:ext cx="1836463" cy="1504767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43" tIns="235643" rIns="235643" bIns="235643" numCol="1" spcCol="1270" anchor="ctr" anchorCtr="0">
              <a:noAutofit/>
            </a:bodyPr>
            <a:lstStyle/>
            <a:p>
              <a:pPr algn="ctr" defTabSz="23113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/>
                <a:t>擬訂要研究的主題</a:t>
              </a:r>
            </a:p>
          </p:txBody>
        </p:sp>
        <p:sp>
          <p:nvSpPr>
            <p:cNvPr id="38" name="手繪多邊形 37"/>
            <p:cNvSpPr/>
            <p:nvPr/>
          </p:nvSpPr>
          <p:spPr>
            <a:xfrm>
              <a:off x="2757566" y="3767473"/>
              <a:ext cx="1836463" cy="1504767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43" tIns="235643" rIns="235643" bIns="235643" numCol="1" spcCol="1270" anchor="ctr" anchorCtr="0">
              <a:noAutofit/>
            </a:bodyPr>
            <a:lstStyle/>
            <a:p>
              <a:pPr algn="ctr" defTabSz="23113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/>
                <a:t>閱讀網路資料和書籍資料，掌握先備</a:t>
              </a:r>
              <a:r>
                <a:rPr lang="zh-TW" altLang="en-US" sz="2000" dirty="0" smtClean="0"/>
                <a:t>知識</a:t>
              </a:r>
              <a:endParaRPr lang="zh-TW" altLang="en-US" sz="2000" dirty="0"/>
            </a:p>
          </p:txBody>
        </p:sp>
        <p:sp>
          <p:nvSpPr>
            <p:cNvPr id="39" name="手繪多邊形 38"/>
            <p:cNvSpPr/>
            <p:nvPr/>
          </p:nvSpPr>
          <p:spPr>
            <a:xfrm>
              <a:off x="5145587" y="3789293"/>
              <a:ext cx="1836463" cy="1504767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43" tIns="235643" rIns="235643" bIns="235643" numCol="1" spcCol="1270" anchor="ctr" anchorCtr="0">
              <a:noAutofit/>
            </a:bodyPr>
            <a:lstStyle/>
            <a:p>
              <a:pPr algn="ctr" defTabSz="23113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/>
                <a:t>預約訪談對象、擬定題目並進行訪談</a:t>
              </a:r>
              <a:r>
                <a:rPr lang="zh-TW" altLang="en-US" sz="2000" dirty="0" smtClean="0"/>
                <a:t>工作</a:t>
              </a:r>
              <a:endParaRPr lang="zh-TW" altLang="en-US" sz="2000" dirty="0"/>
            </a:p>
          </p:txBody>
        </p:sp>
        <p:sp>
          <p:nvSpPr>
            <p:cNvPr id="40" name="手繪多邊形 39"/>
            <p:cNvSpPr/>
            <p:nvPr/>
          </p:nvSpPr>
          <p:spPr>
            <a:xfrm>
              <a:off x="7553766" y="3767473"/>
              <a:ext cx="1836463" cy="1504767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43" tIns="235643" rIns="235643" bIns="235643" numCol="1" spcCol="1270" anchor="ctr" anchorCtr="0">
              <a:noAutofit/>
            </a:bodyPr>
            <a:lstStyle/>
            <a:p>
              <a:pPr algn="ctr" defTabSz="23113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/>
                <a:t>將訪談時的錄音檔打成文字，並一一</a:t>
              </a:r>
              <a:r>
                <a:rPr lang="zh-TW" altLang="en-US" sz="2000" dirty="0" smtClean="0"/>
                <a:t>分析</a:t>
              </a:r>
              <a:endParaRPr lang="zh-TW" altLang="en-US" sz="2000" dirty="0"/>
            </a:p>
          </p:txBody>
        </p:sp>
        <p:sp>
          <p:nvSpPr>
            <p:cNvPr id="41" name="手繪多邊形 40"/>
            <p:cNvSpPr/>
            <p:nvPr/>
          </p:nvSpPr>
          <p:spPr>
            <a:xfrm>
              <a:off x="9940662" y="3789293"/>
              <a:ext cx="1836463" cy="1504767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43" tIns="235643" rIns="235643" bIns="235643" numCol="1" spcCol="1270" anchor="ctr" anchorCtr="0">
              <a:noAutofit/>
            </a:bodyPr>
            <a:lstStyle/>
            <a:p>
              <a:pPr algn="ctr" defTabSz="23113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/>
                <a:t>將文獻及訪談匯集、統整成一篇完整的</a:t>
              </a:r>
              <a:r>
                <a:rPr lang="zh-TW" altLang="en-US" sz="2000" dirty="0" smtClean="0"/>
                <a:t>論文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63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2666" y="2175093"/>
            <a:ext cx="6654296" cy="1325563"/>
          </a:xfrm>
        </p:spPr>
        <p:txBody>
          <a:bodyPr>
            <a:noAutofit/>
          </a:bodyPr>
          <a:lstStyle/>
          <a:p>
            <a:r>
              <a:rPr lang="zh-TW" altLang="en-US" sz="5400" dirty="0"/>
              <a:t>～</a:t>
            </a:r>
            <a:r>
              <a:rPr lang="zh-TW" altLang="en-US" sz="5400" dirty="0" smtClean="0"/>
              <a:t>研究結果</a:t>
            </a:r>
            <a:r>
              <a:rPr lang="zh-TW" altLang="en-US" sz="5400" dirty="0"/>
              <a:t>與討論～</a:t>
            </a:r>
          </a:p>
        </p:txBody>
      </p:sp>
    </p:spTree>
    <p:extLst>
      <p:ext uri="{BB962C8B-B14F-4D97-AF65-F5344CB8AC3E}">
        <p14:creationId xmlns:p14="http://schemas.microsoft.com/office/powerpoint/2010/main" val="11040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0" y="6927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/>
              <a:t>一、乩童的遴選方式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854491" y="1686819"/>
            <a:ext cx="9491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乩童的遴選方式：</a:t>
            </a:r>
            <a:r>
              <a:rPr lang="en-US" altLang="zh-TW" sz="3200" dirty="0" smtClean="0"/>
              <a:t>1.</a:t>
            </a:r>
            <a:r>
              <a:rPr lang="zh-TW" altLang="en-US" sz="3200" dirty="0" smtClean="0"/>
              <a:t>  神明直接抓乩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                      </a:t>
            </a:r>
            <a:r>
              <a:rPr lang="en-US" altLang="zh-TW" sz="3200" dirty="0" smtClean="0"/>
              <a:t>2.</a:t>
            </a:r>
            <a:r>
              <a:rPr lang="zh-TW" altLang="en-US" sz="3200" dirty="0" smtClean="0"/>
              <a:t> 原乩童指定下一任 </a:t>
            </a:r>
            <a:endParaRPr lang="en-US" altLang="zh-TW" sz="3200" dirty="0" smtClean="0"/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                                  3.</a:t>
            </a:r>
            <a:r>
              <a:rPr lang="zh-TW" altLang="en-US" sz="3200" dirty="0" smtClean="0"/>
              <a:t> 自願當乩童</a:t>
            </a:r>
            <a:endParaRPr lang="zh-TW" altLang="en-US" sz="3200" dirty="0"/>
          </a:p>
        </p:txBody>
      </p:sp>
      <p:sp>
        <p:nvSpPr>
          <p:cNvPr id="4" name="圓角矩形 3"/>
          <p:cNvSpPr/>
          <p:nvPr/>
        </p:nvSpPr>
        <p:spPr>
          <a:xfrm>
            <a:off x="928256" y="3425425"/>
            <a:ext cx="2733963" cy="172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神明直接抓乩童</a:t>
            </a:r>
            <a:endParaRPr lang="zh-TW" altLang="en-US" sz="2400" dirty="0"/>
          </a:p>
        </p:txBody>
      </p:sp>
      <p:sp>
        <p:nvSpPr>
          <p:cNvPr id="6" name="圓角矩形 5"/>
          <p:cNvSpPr/>
          <p:nvPr/>
        </p:nvSpPr>
        <p:spPr>
          <a:xfrm>
            <a:off x="4724401" y="3425425"/>
            <a:ext cx="2733963" cy="172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原乩童指定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下一任</a:t>
            </a:r>
            <a:endParaRPr lang="zh-TW" altLang="en-US" sz="2400" dirty="0"/>
          </a:p>
        </p:txBody>
      </p:sp>
      <p:sp>
        <p:nvSpPr>
          <p:cNvPr id="7" name="圓角矩形 6"/>
          <p:cNvSpPr/>
          <p:nvPr/>
        </p:nvSpPr>
        <p:spPr>
          <a:xfrm>
            <a:off x="8455892" y="3400244"/>
            <a:ext cx="2733963" cy="172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自願當乩童</a:t>
            </a:r>
            <a:endParaRPr lang="zh-TW" altLang="en-US" sz="2400" dirty="0"/>
          </a:p>
        </p:txBody>
      </p:sp>
      <p:sp>
        <p:nvSpPr>
          <p:cNvPr id="9" name="L-圖案 8"/>
          <p:cNvSpPr/>
          <p:nvPr/>
        </p:nvSpPr>
        <p:spPr>
          <a:xfrm rot="13420443">
            <a:off x="3782913" y="3984948"/>
            <a:ext cx="645331" cy="608151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L-圖案 9"/>
          <p:cNvSpPr/>
          <p:nvPr/>
        </p:nvSpPr>
        <p:spPr>
          <a:xfrm rot="13420443">
            <a:off x="7555969" y="3989572"/>
            <a:ext cx="645331" cy="608151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十二角星形 10"/>
          <p:cNvSpPr/>
          <p:nvPr/>
        </p:nvSpPr>
        <p:spPr>
          <a:xfrm>
            <a:off x="488888" y="2788467"/>
            <a:ext cx="1702052" cy="136707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</a:rPr>
              <a:t>最多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二、</a:t>
            </a:r>
            <a:r>
              <a:rPr lang="zh-TW" altLang="zh-TW" dirty="0"/>
              <a:t>辨別真假乩</a:t>
            </a:r>
            <a:r>
              <a:rPr lang="zh-TW" altLang="zh-TW" dirty="0" smtClean="0"/>
              <a:t>童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79282" y="1699401"/>
            <a:ext cx="1139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 smtClean="0"/>
              <a:t>只有道士、法師、乩童（通靈人）才能一眼辨別乩童真假</a:t>
            </a:r>
            <a:endParaRPr lang="en-US" altLang="zh-TW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200" dirty="0" smtClean="0"/>
              <a:t>一般</a:t>
            </a:r>
            <a:r>
              <a:rPr lang="zh-TW" altLang="zh-TW" sz="3200" dirty="0"/>
              <a:t>人是無法直接辨別乩童是真是</a:t>
            </a:r>
            <a:r>
              <a:rPr lang="zh-TW" altLang="zh-TW" sz="3200" dirty="0" smtClean="0"/>
              <a:t>假</a:t>
            </a:r>
            <a:r>
              <a:rPr lang="zh-TW" altLang="en-US" sz="3200" dirty="0" smtClean="0"/>
              <a:t>  </a:t>
            </a:r>
            <a:endParaRPr lang="en-US" altLang="zh-TW" sz="320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r="13098" b="7070"/>
          <a:stretch/>
        </p:blipFill>
        <p:spPr>
          <a:xfrm>
            <a:off x="982815" y="3129848"/>
            <a:ext cx="1960686" cy="257690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4221" r="13124" b="30954"/>
          <a:stretch/>
        </p:blipFill>
        <p:spPr>
          <a:xfrm>
            <a:off x="4977805" y="3121140"/>
            <a:ext cx="1945509" cy="254892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730631" y="3796756"/>
            <a:ext cx="68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/>
              <a:t>or</a:t>
            </a:r>
            <a:endParaRPr lang="zh-TW" altLang="en-US" sz="4000" b="1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84" y="3483446"/>
            <a:ext cx="2672979" cy="1958824"/>
          </a:xfrm>
          <a:prstGeom prst="rect">
            <a:avLst/>
          </a:prstGeom>
        </p:spPr>
      </p:pic>
      <p:sp>
        <p:nvSpPr>
          <p:cNvPr id="16" name="禁止標誌 15"/>
          <p:cNvSpPr/>
          <p:nvPr/>
        </p:nvSpPr>
        <p:spPr>
          <a:xfrm>
            <a:off x="8107359" y="3209943"/>
            <a:ext cx="2621607" cy="2371671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8464" r="7918" b="9409"/>
          <a:stretch/>
        </p:blipFill>
        <p:spPr>
          <a:xfrm>
            <a:off x="0" y="17062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三、</a:t>
            </a:r>
            <a:r>
              <a:rPr lang="zh-TW" altLang="zh-TW" dirty="0"/>
              <a:t>乩童的養成</a:t>
            </a:r>
            <a:r>
              <a:rPr lang="zh-TW" altLang="zh-TW" dirty="0" smtClean="0"/>
              <a:t>訓練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94655" y="2188386"/>
            <a:ext cx="73706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/>
              <a:t>神明</a:t>
            </a:r>
            <a:r>
              <a:rPr lang="zh-TW" altLang="zh-TW" sz="3200" dirty="0"/>
              <a:t>附身並將乩童的靈魂抽出</a:t>
            </a:r>
            <a:r>
              <a:rPr lang="zh-TW" altLang="zh-TW" sz="3200" dirty="0" smtClean="0"/>
              <a:t>來</a:t>
            </a:r>
            <a:endParaRPr lang="en-US" altLang="zh-TW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/>
              <a:t>關</a:t>
            </a:r>
            <a:r>
              <a:rPr lang="zh-TW" altLang="zh-TW" sz="3200" dirty="0"/>
              <a:t>小房間坐禁四十九天， 透過</a:t>
            </a:r>
            <a:r>
              <a:rPr lang="zh-TW" altLang="zh-TW" sz="3200" dirty="0" smtClean="0"/>
              <a:t>神明</a:t>
            </a:r>
            <a:endParaRPr lang="en-US" altLang="zh-TW" sz="3200" dirty="0" smtClean="0"/>
          </a:p>
          <a:p>
            <a:pPr marL="342900" indent="-342900"/>
            <a:r>
              <a:rPr lang="zh-TW" altLang="en-US" sz="3200" dirty="0" smtClean="0"/>
              <a:t>    </a:t>
            </a:r>
            <a:r>
              <a:rPr lang="zh-TW" altLang="zh-TW" sz="3200" dirty="0" smtClean="0"/>
              <a:t>附</a:t>
            </a:r>
            <a:r>
              <a:rPr lang="zh-TW" altLang="zh-TW" sz="3200" dirty="0"/>
              <a:t>身來</a:t>
            </a:r>
            <a:r>
              <a:rPr lang="zh-TW" altLang="zh-TW" sz="3200" dirty="0" smtClean="0"/>
              <a:t>驗收</a:t>
            </a:r>
            <a:endParaRPr lang="en-US" altLang="zh-TW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/>
              <a:t>睡</a:t>
            </a:r>
            <a:r>
              <a:rPr lang="zh-TW" altLang="zh-TW" sz="3200" dirty="0"/>
              <a:t>神桌下面藉由神明託夢來</a:t>
            </a:r>
            <a:r>
              <a:rPr lang="zh-TW" altLang="zh-TW" sz="3200" dirty="0" smtClean="0"/>
              <a:t>學習</a:t>
            </a:r>
            <a:endParaRPr lang="en-US" altLang="zh-TW" sz="3200" dirty="0"/>
          </a:p>
        </p:txBody>
      </p:sp>
      <p:sp>
        <p:nvSpPr>
          <p:cNvPr id="12" name="矩形 11"/>
          <p:cNvSpPr/>
          <p:nvPr/>
        </p:nvSpPr>
        <p:spPr>
          <a:xfrm rot="16200000" flipV="1">
            <a:off x="9424957" y="2708780"/>
            <a:ext cx="512842" cy="76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燕尾形向右箭號 12"/>
          <p:cNvSpPr/>
          <p:nvPr/>
        </p:nvSpPr>
        <p:spPr>
          <a:xfrm flipH="1" flipV="1">
            <a:off x="7061915" y="3889835"/>
            <a:ext cx="2364510" cy="124696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燕尾形向右箭號 13"/>
          <p:cNvSpPr/>
          <p:nvPr/>
        </p:nvSpPr>
        <p:spPr>
          <a:xfrm flipH="1">
            <a:off x="7042097" y="2463105"/>
            <a:ext cx="2677735" cy="134151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 rot="10800000" flipV="1">
            <a:off x="9716950" y="2675649"/>
            <a:ext cx="307788" cy="1015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燕尾形向右箭號 14"/>
          <p:cNvSpPr/>
          <p:nvPr/>
        </p:nvSpPr>
        <p:spPr>
          <a:xfrm flipH="1" flipV="1">
            <a:off x="7942217" y="2878952"/>
            <a:ext cx="1777615" cy="161643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0017226" y="2455863"/>
            <a:ext cx="135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傳統</a:t>
            </a:r>
            <a:endParaRPr lang="zh-TW" altLang="en-US" sz="3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619129" y="3669096"/>
            <a:ext cx="107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新式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574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1907</TotalTime>
  <Words>733</Words>
  <Application>Microsoft Office PowerPoint</Application>
  <PresentationFormat>自訂</PresentationFormat>
  <Paragraphs>120</Paragraphs>
  <Slides>20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乩童真的好神奇? </vt:lpstr>
      <vt:lpstr>研究動機</vt:lpstr>
      <vt:lpstr>研究目的</vt:lpstr>
      <vt:lpstr>研究方法與對象</vt:lpstr>
      <vt:lpstr>研究流程</vt:lpstr>
      <vt:lpstr>～研究結果與討論～</vt:lpstr>
      <vt:lpstr>一、乩童的遴選方式</vt:lpstr>
      <vt:lpstr>二、辨別真假乩童</vt:lpstr>
      <vt:lpstr>三、乩童的養成訓練</vt:lpstr>
      <vt:lpstr>四、了解乩童在台灣文化中的地位</vt:lpstr>
      <vt:lpstr>五、了解乩童在被遴選中之後的心路歷程</vt:lpstr>
      <vt:lpstr>～研究結論～</vt:lpstr>
      <vt:lpstr>一、乩童在被選上後不斷掙扎的心路歷程</vt:lpstr>
      <vt:lpstr>二、像辨別說謊者一樣去找出乩童的真偽</vt:lpstr>
      <vt:lpstr>三、早期在台灣文化中的崇高地位</vt:lpstr>
      <vt:lpstr>～研究建議～</vt:lpstr>
      <vt:lpstr>一、乩童應提升個人素質，反轉他人錯誤看法</vt:lpstr>
      <vt:lpstr>二、人民應尊重乩童文化，包容多元民間習俗</vt:lpstr>
      <vt:lpstr>三、國家應重視乩童文化的保存與推廣</vt:lpstr>
      <vt:lpstr>我的報告到此結束 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www</dc:creator>
  <cp:lastModifiedBy>USER</cp:lastModifiedBy>
  <cp:revision>96</cp:revision>
  <dcterms:created xsi:type="dcterms:W3CDTF">2018-06-25T08:28:47Z</dcterms:created>
  <dcterms:modified xsi:type="dcterms:W3CDTF">2018-10-31T06:00:59Z</dcterms:modified>
</cp:coreProperties>
</file>