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1"/>
  </p:notesMasterIdLst>
  <p:sldIdLst>
    <p:sldId id="257" r:id="rId2"/>
    <p:sldId id="259" r:id="rId3"/>
    <p:sldId id="262" r:id="rId4"/>
    <p:sldId id="274" r:id="rId5"/>
    <p:sldId id="266" r:id="rId6"/>
    <p:sldId id="287" r:id="rId7"/>
    <p:sldId id="301" r:id="rId8"/>
    <p:sldId id="280" r:id="rId9"/>
    <p:sldId id="294" r:id="rId10"/>
    <p:sldId id="295" r:id="rId11"/>
    <p:sldId id="296" r:id="rId12"/>
    <p:sldId id="298" r:id="rId13"/>
    <p:sldId id="297" r:id="rId14"/>
    <p:sldId id="299" r:id="rId15"/>
    <p:sldId id="300" r:id="rId16"/>
    <p:sldId id="293" r:id="rId17"/>
    <p:sldId id="302" r:id="rId18"/>
    <p:sldId id="273" r:id="rId19"/>
    <p:sldId id="29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4" autoAdjust="0"/>
    <p:restoredTop sz="98903" autoAdjust="0"/>
  </p:normalViewPr>
  <p:slideViewPr>
    <p:cSldViewPr>
      <p:cViewPr>
        <p:scale>
          <a:sx n="100" d="100"/>
          <a:sy n="100" d="100"/>
        </p:scale>
        <p:origin x="684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08540-CCEC-4666-ABFE-A1FA1766FFB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0266BB-CA97-425F-BA48-BB92D3DC05F4}">
      <dgm:prSet/>
      <dgm:spPr/>
      <dgm:t>
        <a:bodyPr/>
        <a:lstStyle/>
        <a:p>
          <a:pPr rtl="0"/>
          <a:r>
            <a:rPr lang="zh-TW" dirty="0" smtClean="0"/>
            <a:t>蠅虎跳躍及降落行為</a:t>
          </a:r>
          <a:endParaRPr lang="zh-TW" b="1" baseline="0" dirty="0">
            <a:latin typeface="標楷體" pitchFamily="65" charset="-120"/>
            <a:ea typeface="標楷體" pitchFamily="65" charset="-120"/>
          </a:endParaRPr>
        </a:p>
      </dgm:t>
    </dgm:pt>
    <dgm:pt modelId="{D3296B44-D3E7-41F4-AC6A-204C9D4B639C}" type="parTrans" cxnId="{B89F0179-DDD4-46CC-AC6F-A06DE49EE38C}">
      <dgm:prSet/>
      <dgm:spPr/>
      <dgm:t>
        <a:bodyPr/>
        <a:lstStyle/>
        <a:p>
          <a:endParaRPr lang="zh-TW" altLang="en-US"/>
        </a:p>
      </dgm:t>
    </dgm:pt>
    <dgm:pt modelId="{212A81BE-E044-4519-9F77-0BE9C3B48425}" type="sibTrans" cxnId="{B89F0179-DDD4-46CC-AC6F-A06DE49EE38C}">
      <dgm:prSet/>
      <dgm:spPr/>
      <dgm:t>
        <a:bodyPr/>
        <a:lstStyle/>
        <a:p>
          <a:endParaRPr lang="zh-TW" altLang="en-US"/>
        </a:p>
      </dgm:t>
    </dgm:pt>
    <dgm:pt modelId="{5C02D1FA-458D-4D83-A307-3FB970C8E010}" type="pres">
      <dgm:prSet presAssocID="{BFC08540-CCEC-4666-ABFE-A1FA1766FF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5E7E0B0-2879-4F6A-BA1E-A0ED54DBC843}" type="pres">
      <dgm:prSet presAssocID="{4A0266BB-CA97-425F-BA48-BB92D3DC05F4}" presName="linNode" presStyleCnt="0"/>
      <dgm:spPr/>
    </dgm:pt>
    <dgm:pt modelId="{C1EEA728-51CE-4257-9227-8BE30BB2E8AF}" type="pres">
      <dgm:prSet presAssocID="{4A0266BB-CA97-425F-BA48-BB92D3DC05F4}" presName="parentText" presStyleLbl="node1" presStyleIdx="0" presStyleCnt="1" custScaleX="277778" custLinFactNeighborX="10381" custLinFactNeighborY="-114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7CDAB8-124F-4AA2-A038-8E7CBF4A137B}" type="presOf" srcId="{BFC08540-CCEC-4666-ABFE-A1FA1766FFB9}" destId="{5C02D1FA-458D-4D83-A307-3FB970C8E010}" srcOrd="0" destOrd="0" presId="urn:microsoft.com/office/officeart/2005/8/layout/vList5"/>
    <dgm:cxn modelId="{EDA17869-DE27-44F2-8B2C-D31C30F1C2AA}" type="presOf" srcId="{4A0266BB-CA97-425F-BA48-BB92D3DC05F4}" destId="{C1EEA728-51CE-4257-9227-8BE30BB2E8AF}" srcOrd="0" destOrd="0" presId="urn:microsoft.com/office/officeart/2005/8/layout/vList5"/>
    <dgm:cxn modelId="{B89F0179-DDD4-46CC-AC6F-A06DE49EE38C}" srcId="{BFC08540-CCEC-4666-ABFE-A1FA1766FFB9}" destId="{4A0266BB-CA97-425F-BA48-BB92D3DC05F4}" srcOrd="0" destOrd="0" parTransId="{D3296B44-D3E7-41F4-AC6A-204C9D4B639C}" sibTransId="{212A81BE-E044-4519-9F77-0BE9C3B48425}"/>
    <dgm:cxn modelId="{33C8E1A3-3C9E-4127-9AB6-19CEB7A3E8BF}" type="presParOf" srcId="{5C02D1FA-458D-4D83-A307-3FB970C8E010}" destId="{55E7E0B0-2879-4F6A-BA1E-A0ED54DBC843}" srcOrd="0" destOrd="0" presId="urn:microsoft.com/office/officeart/2005/8/layout/vList5"/>
    <dgm:cxn modelId="{D76AE3A6-652D-4526-B43F-1D5896AA4093}" type="presParOf" srcId="{55E7E0B0-2879-4F6A-BA1E-A0ED54DBC843}" destId="{C1EEA728-51CE-4257-9227-8BE30BB2E8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EA728-51CE-4257-9227-8BE30BB2E8AF}">
      <dsp:nvSpPr>
        <dsp:cNvPr id="0" name=""/>
        <dsp:cNvSpPr/>
      </dsp:nvSpPr>
      <dsp:spPr>
        <a:xfrm>
          <a:off x="7063" y="0"/>
          <a:ext cx="7231936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200" kern="1200" dirty="0" smtClean="0"/>
            <a:t>蠅虎跳躍及降落行為</a:t>
          </a:r>
          <a:endParaRPr lang="zh-TW" sz="4200" b="1" kern="1200" baseline="0" dirty="0">
            <a:latin typeface="標楷體" pitchFamily="65" charset="-120"/>
            <a:ea typeface="標楷體" pitchFamily="65" charset="-120"/>
          </a:endParaRPr>
        </a:p>
      </dsp:txBody>
      <dsp:txXfrm>
        <a:off x="62860" y="55797"/>
        <a:ext cx="7120342" cy="103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94B8-2E59-4604-9890-DBE5502BDFB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46521-2D00-43EF-B8CD-4801857B75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64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6521-2D00-43EF-B8CD-4801857B75F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6521-2D00-43EF-B8CD-4801857B75F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03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hyperlink" Target="https://youtu.be/uZmi4XAlHY0" TargetMode="External"/><Relationship Id="rId2" Type="http://schemas.openxmlformats.org/officeDocument/2006/relationships/hyperlink" Target="https://youtu.be/TJLE5aGU7w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62575013"/>
              </p:ext>
            </p:extLst>
          </p:nvPr>
        </p:nvGraphicFramePr>
        <p:xfrm>
          <a:off x="467544" y="116632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5896" y="6165304"/>
            <a:ext cx="1203616" cy="5000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zh-TW" dirty="0"/>
              <a:t>葉子祈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zh-TW" altLang="en-US" dirty="0"/>
          </a:p>
        </p:txBody>
      </p:sp>
      <p:pic>
        <p:nvPicPr>
          <p:cNvPr id="1026" name="Picture 2" descr="H:\跳蛛\種類\實驗設備\DSC05085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" y="1484784"/>
            <a:ext cx="8172398" cy="45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/>
              <a:t>安德遜</a:t>
            </a:r>
            <a:r>
              <a:rPr lang="zh-TW" altLang="zh-TW" sz="4000" dirty="0" smtClean="0"/>
              <a:t>蠅虎</a:t>
            </a:r>
            <a:r>
              <a:rPr lang="zh-TW" altLang="zh-TW" dirty="0"/>
              <a:t>雌</a:t>
            </a:r>
            <a:r>
              <a:rPr lang="zh-TW" altLang="zh-TW" dirty="0" smtClean="0"/>
              <a:t>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2124940"/>
            <a:ext cx="3736871" cy="3384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zh-TW" dirty="0" smtClean="0"/>
              <a:t>雌</a:t>
            </a:r>
            <a:r>
              <a:rPr lang="zh-TW" altLang="zh-TW" dirty="0"/>
              <a:t>蛛體長</a:t>
            </a:r>
            <a:r>
              <a:rPr lang="en-US" altLang="zh-TW" dirty="0"/>
              <a:t>6-8mm</a:t>
            </a:r>
            <a:r>
              <a:rPr lang="zh-TW" altLang="zh-TW" dirty="0"/>
              <a:t>，體型大於雄蛛，腹部比例也明顯較大，頭胸部為褐色、眼域偏黑，上有黃色及橙色細毛，腹部密佈棕色、灰色細毛</a:t>
            </a:r>
            <a:r>
              <a:rPr lang="zh-TW" altLang="zh-TW" dirty="0" smtClean="0"/>
              <a:t>。</a:t>
            </a:r>
            <a:r>
              <a:rPr lang="zh-TW" altLang="zh-TW" dirty="0"/>
              <a:t>分佈於平地、低海拔，常見於住家，也容易在戶外發現、植株或枯枝落葉</a:t>
            </a:r>
            <a:r>
              <a:rPr lang="zh-TW" altLang="zh-TW" dirty="0" smtClean="0"/>
              <a:t>間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zh-TW" altLang="en-US" dirty="0"/>
          </a:p>
        </p:txBody>
      </p:sp>
      <p:pic>
        <p:nvPicPr>
          <p:cNvPr id="4098" name="Picture 2" descr="H:\跳蛛\活動集\縮圖\雌安德遜蠅虎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t="751" r="5588" b="-751"/>
          <a:stretch/>
        </p:blipFill>
        <p:spPr bwMode="auto">
          <a:xfrm>
            <a:off x="680042" y="2132856"/>
            <a:ext cx="32800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/>
              <a:t>褐條</a:t>
            </a:r>
            <a:r>
              <a:rPr lang="zh-TW" altLang="zh-TW" sz="4000" dirty="0" smtClean="0"/>
              <a:t>斑蠅虎</a:t>
            </a:r>
            <a:r>
              <a:rPr lang="zh-TW" altLang="zh-TW" dirty="0"/>
              <a:t>雄</a:t>
            </a:r>
            <a:r>
              <a:rPr lang="zh-TW" altLang="zh-TW" dirty="0" smtClean="0"/>
              <a:t>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4341" y="2276872"/>
            <a:ext cx="3736871" cy="30463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sz="2000" dirty="0"/>
              <a:t>雄蛛體長約</a:t>
            </a:r>
            <a:r>
              <a:rPr lang="en-US" altLang="zh-TW" sz="2000" dirty="0"/>
              <a:t>9~10mm</a:t>
            </a:r>
            <a:r>
              <a:rPr lang="zh-TW" altLang="zh-TW" sz="2000" dirty="0"/>
              <a:t>，外型與雌蛛明顯不同。背甲黑色，側緣和貫穿中央之縱帶為白色。步足灰褐色，第</a:t>
            </a:r>
            <a:r>
              <a:rPr lang="en-US" altLang="zh-TW" sz="2000" dirty="0"/>
              <a:t>I</a:t>
            </a:r>
            <a:r>
              <a:rPr lang="zh-TW" altLang="zh-TW" sz="2000" dirty="0"/>
              <a:t>、</a:t>
            </a:r>
            <a:r>
              <a:rPr lang="en-US" altLang="zh-TW" sz="2000" dirty="0"/>
              <a:t>II</a:t>
            </a:r>
            <a:r>
              <a:rPr lang="zh-TW" altLang="zh-TW" sz="2000" dirty="0"/>
              <a:t>步足脛節和蹠節黑色。腹部背面為黑褐色，中央白色縱帶至中部以後變寬，顏色亦轉成灰褐色，直到體後，腹部側緣為灰褐色。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7" y="2348880"/>
            <a:ext cx="3600400" cy="23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/>
              <a:t>褐條</a:t>
            </a:r>
            <a:r>
              <a:rPr lang="zh-TW" altLang="zh-TW" sz="4000" dirty="0" smtClean="0"/>
              <a:t>斑蠅虎</a:t>
            </a:r>
            <a:r>
              <a:rPr lang="zh-TW" altLang="zh-TW" dirty="0"/>
              <a:t>雌</a:t>
            </a:r>
            <a:r>
              <a:rPr lang="zh-TW" altLang="zh-TW" dirty="0" smtClean="0"/>
              <a:t>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2276872"/>
            <a:ext cx="3596158" cy="281622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altLang="zh-TW" dirty="0"/>
              <a:t> </a:t>
            </a:r>
            <a:r>
              <a:rPr lang="zh-TW" altLang="zh-TW" dirty="0"/>
              <a:t>雌蛛體長約</a:t>
            </a:r>
            <a:r>
              <a:rPr lang="en-US" altLang="zh-TW" dirty="0"/>
              <a:t>9 ~12 </a:t>
            </a:r>
            <a:r>
              <a:rPr lang="en-US" altLang="zh-TW" dirty="0" smtClean="0"/>
              <a:t>mm</a:t>
            </a:r>
            <a:r>
              <a:rPr lang="zh-TW" altLang="zh-TW" dirty="0"/>
              <a:t> ，</a:t>
            </a:r>
            <a:r>
              <a:rPr lang="zh-TW" altLang="zh-TW" dirty="0" smtClean="0"/>
              <a:t>背</a:t>
            </a:r>
            <a:r>
              <a:rPr lang="zh-TW" altLang="zh-TW" dirty="0"/>
              <a:t>甲黑褐色，眼域後方中央有一灰白色縱帶，背甲兩側為灰褐色。胸板黃褐色，周緣褐色。步足淺褐色，腿節有黑褐色縱條斑，其餘各節遠端為黑褐色橫帶。腹部卵圓形，背面黑褐色，中央有一條灰白色或淡黃褐色縱帶，後方較寬，此中央帶在後端向側方突出，或形成兩個白圓斑，腹部兩側邊緣為淺褐色。</a:t>
            </a:r>
          </a:p>
        </p:txBody>
      </p:sp>
      <p:pic>
        <p:nvPicPr>
          <p:cNvPr id="6146" name="Picture 2" descr="H:\跳蛛\活動集\縮圖\雌褐條斑蠅虎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676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/>
              <a:t>眼鏡黑條</a:t>
            </a:r>
            <a:r>
              <a:rPr lang="zh-TW" altLang="zh-TW" sz="4000" dirty="0" smtClean="0"/>
              <a:t>蠅虎</a:t>
            </a:r>
            <a:r>
              <a:rPr lang="zh-TW" altLang="zh-TW" dirty="0" smtClean="0"/>
              <a:t>雄蛛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2083" y="2492896"/>
            <a:ext cx="3736871" cy="281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雄蛛體型略小，約</a:t>
            </a:r>
            <a:r>
              <a:rPr lang="en-US" altLang="zh-TW" dirty="0"/>
              <a:t>4-6mm</a:t>
            </a:r>
            <a:r>
              <a:rPr lang="zh-TW" altLang="zh-TW" dirty="0"/>
              <a:t>，背甲則為黑褐色，側緣與後緣具有白邊，腹部背面黃褐色，中央具有一條寬大的縱帶。</a:t>
            </a:r>
            <a:endParaRPr lang="zh-TW" altLang="en-US" dirty="0"/>
          </a:p>
        </p:txBody>
      </p:sp>
      <p:pic>
        <p:nvPicPr>
          <p:cNvPr id="7170" name="Picture 2" descr="H:\跳蛛\活動集\縮圖\雄眼鏡黑條蠅虎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724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/>
              <a:t>眼鏡黑條</a:t>
            </a:r>
            <a:r>
              <a:rPr lang="zh-TW" altLang="zh-TW" sz="4000" dirty="0" smtClean="0"/>
              <a:t>蠅虎</a:t>
            </a:r>
            <a:r>
              <a:rPr lang="zh-TW" altLang="zh-TW" dirty="0"/>
              <a:t>雌</a:t>
            </a:r>
            <a:r>
              <a:rPr lang="zh-TW" altLang="zh-TW" dirty="0" smtClean="0"/>
              <a:t>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2624733"/>
            <a:ext cx="3736871" cy="242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dirty="0"/>
              <a:t>雌蛛體長約</a:t>
            </a:r>
            <a:r>
              <a:rPr lang="en-US" altLang="zh-TW" sz="2400" dirty="0"/>
              <a:t>5-6mm</a:t>
            </a:r>
            <a:r>
              <a:rPr lang="zh-TW" altLang="zh-TW" sz="2400" dirty="0"/>
              <a:t>。背甲白色或乳白色，胸部背面具有明顯眼鏡狀斑紋，非常容易</a:t>
            </a:r>
            <a:r>
              <a:rPr lang="zh-TW" altLang="zh-TW" sz="2400" dirty="0" smtClean="0"/>
              <a:t>辨認</a:t>
            </a:r>
            <a:r>
              <a:rPr lang="zh-TW" altLang="zh-TW" sz="2400" dirty="0"/>
              <a:t>，</a:t>
            </a:r>
            <a:r>
              <a:rPr lang="zh-TW" altLang="zh-TW" sz="2400" dirty="0" smtClean="0"/>
              <a:t>雌雄</a:t>
            </a:r>
            <a:r>
              <a:rPr lang="zh-TW" altLang="zh-TW" sz="2400" dirty="0"/>
              <a:t>蛛因體色差異大，常被誤認為不同種</a:t>
            </a:r>
            <a:r>
              <a:rPr lang="zh-TW" altLang="zh-TW" sz="2400" dirty="0" smtClean="0"/>
              <a:t>。</a:t>
            </a:r>
            <a:endParaRPr lang="zh-TW" altLang="en-US" dirty="0"/>
          </a:p>
        </p:txBody>
      </p:sp>
      <p:pic>
        <p:nvPicPr>
          <p:cNvPr id="8194" name="Picture 2" descr="H:\跳蛛\活動集\縮圖\雌眼鏡黑條蠅虎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256806" cy="22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7864" y="490454"/>
            <a:ext cx="1296144" cy="626328"/>
          </a:xfrm>
        </p:spPr>
        <p:txBody>
          <a:bodyPr/>
          <a:lstStyle/>
          <a:p>
            <a:r>
              <a:rPr lang="zh-TW" altLang="zh-TW" dirty="0" smtClean="0"/>
              <a:t>實驗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1" y="4040025"/>
            <a:ext cx="2900721" cy="28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11560" y="1124744"/>
            <a:ext cx="73507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一</a:t>
            </a:r>
            <a:r>
              <a:rPr lang="zh-TW" altLang="zh-TW" dirty="0" smtClean="0"/>
              <a:t>、</a:t>
            </a: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zh-TW" dirty="0"/>
              <a:t>製作跳台：</a:t>
            </a:r>
          </a:p>
          <a:p>
            <a:r>
              <a:rPr lang="en-US" altLang="zh-TW" dirty="0"/>
              <a:t>1.</a:t>
            </a:r>
            <a:r>
              <a:rPr lang="zh-TW" altLang="zh-TW" dirty="0"/>
              <a:t>直接使用輪傘莎草的莖部及葉片，模仿大自然中之枯枝樹木，使跳</a:t>
            </a:r>
            <a:r>
              <a:rPr lang="zh-TW" altLang="zh-TW" dirty="0" smtClean="0"/>
              <a:t>台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zh-TW" dirty="0" smtClean="0"/>
              <a:t>更加</a:t>
            </a:r>
            <a:r>
              <a:rPr lang="zh-TW" altLang="zh-TW" dirty="0"/>
              <a:t>接近蠅虎在野外情況。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水平跳台：使用輪傘莎草的</a:t>
            </a:r>
            <a:r>
              <a:rPr lang="zh-TW" altLang="zh-TW" dirty="0" smtClean="0"/>
              <a:t>葉片</a:t>
            </a:r>
            <a:endParaRPr lang="en-US" altLang="zh-TW" dirty="0" smtClean="0"/>
          </a:p>
          <a:p>
            <a:r>
              <a:rPr lang="en-US" altLang="zh-TW" dirty="0"/>
              <a:t>3. </a:t>
            </a:r>
            <a:r>
              <a:rPr lang="zh-TW" altLang="zh-TW" dirty="0"/>
              <a:t>垂直跳台：使用輪傘莎草的莖部</a:t>
            </a:r>
          </a:p>
          <a:p>
            <a:r>
              <a:rPr lang="zh-TW" altLang="zh-TW" dirty="0" smtClean="0"/>
              <a:t>二、</a:t>
            </a:r>
            <a:r>
              <a:rPr lang="zh-TW" altLang="en-US" dirty="0" smtClean="0"/>
              <a:t>實驗</a:t>
            </a:r>
            <a:r>
              <a:rPr lang="zh-TW" altLang="en-US" dirty="0"/>
              <a:t>拍攝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en-US" altLang="zh-TW" dirty="0"/>
              <a:t> </a:t>
            </a:r>
            <a:r>
              <a:rPr lang="zh-TW" altLang="en-US" dirty="0"/>
              <a:t>器材</a:t>
            </a:r>
            <a:r>
              <a:rPr lang="zh-TW" altLang="zh-TW" dirty="0"/>
              <a:t>： </a:t>
            </a:r>
            <a:r>
              <a:rPr lang="en-US" altLang="zh-TW" dirty="0"/>
              <a:t>Sony </a:t>
            </a:r>
            <a:r>
              <a:rPr lang="en-US" altLang="zh-TW" dirty="0"/>
              <a:t>DSC-RX10II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靜態</a:t>
            </a:r>
            <a:r>
              <a:rPr lang="zh-TW" altLang="zh-TW" dirty="0" smtClean="0"/>
              <a:t>：</a:t>
            </a:r>
            <a:r>
              <a:rPr lang="zh-TW" altLang="en-US" dirty="0" smtClean="0"/>
              <a:t>微距拍攝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動態</a:t>
            </a:r>
            <a:r>
              <a:rPr lang="zh-TW" altLang="zh-TW" dirty="0" smtClean="0"/>
              <a:t>：</a:t>
            </a:r>
            <a:r>
              <a:rPr lang="zh-TW" altLang="zh-TW" dirty="0"/>
              <a:t>高速</a:t>
            </a:r>
            <a:r>
              <a:rPr lang="zh-TW" altLang="zh-TW" dirty="0" smtClean="0"/>
              <a:t>攝影，</a:t>
            </a:r>
            <a:r>
              <a:rPr lang="zh-TW" altLang="zh-TW" dirty="0"/>
              <a:t>以每</a:t>
            </a:r>
            <a:r>
              <a:rPr lang="zh-TW" altLang="zh-TW" dirty="0" smtClean="0"/>
              <a:t>秒</a:t>
            </a:r>
            <a:r>
              <a:rPr lang="en-US" altLang="zh-TW" dirty="0" smtClean="0"/>
              <a:t>960</a:t>
            </a:r>
            <a:r>
              <a:rPr lang="zh-TW" altLang="zh-TW" dirty="0" smtClean="0"/>
              <a:t>張</a:t>
            </a:r>
            <a:r>
              <a:rPr lang="zh-TW" altLang="zh-TW" dirty="0"/>
              <a:t>照片的速度拍攝</a:t>
            </a:r>
            <a:endParaRPr lang="zh-TW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497079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四、研究結果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2309" y="1620185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/>
              <a:t>水平</a:t>
            </a:r>
            <a:r>
              <a:rPr lang="zh-TW" altLang="zh-TW" sz="2800" dirty="0"/>
              <a:t>跳躍與</a:t>
            </a:r>
            <a:r>
              <a:rPr lang="zh-TW" altLang="zh-TW" sz="2800" dirty="0" smtClean="0"/>
              <a:t>降落</a:t>
            </a:r>
            <a:endParaRPr lang="en-US" altLang="zh-TW" sz="2800" dirty="0"/>
          </a:p>
        </p:txBody>
      </p:sp>
      <p:pic>
        <p:nvPicPr>
          <p:cNvPr id="6" name="圖片 5" descr="H:\跳蛛\活動集\跳9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7"/>
            <a:ext cx="1857375" cy="124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:\跳蛛\活動集\跳9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"/>
          <a:stretch/>
        </p:blipFill>
        <p:spPr bwMode="auto">
          <a:xfrm>
            <a:off x="2324919" y="2420887"/>
            <a:ext cx="1933575" cy="124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H:\跳蛛\活動集\跳9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4" y="2420887"/>
            <a:ext cx="1914525" cy="124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16" y="2418028"/>
            <a:ext cx="19319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018508" y="4019153"/>
            <a:ext cx="273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/>
              <a:t>垂直跳躍</a:t>
            </a:r>
            <a:r>
              <a:rPr lang="zh-TW" altLang="zh-TW" sz="2800" dirty="0"/>
              <a:t>與降落</a:t>
            </a:r>
            <a:endParaRPr lang="en-US" altLang="zh-TW" sz="2800" dirty="0"/>
          </a:p>
        </p:txBody>
      </p:sp>
      <p:pic>
        <p:nvPicPr>
          <p:cNvPr id="12" name="圖片 11" descr="H:\跳蛛\活動集\跳5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5624"/>
            <a:ext cx="1839342" cy="128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H:\跳蛛\活動集\跳6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94" y="4755624"/>
            <a:ext cx="1933575" cy="128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H:\跳蛛\活動集\跳7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69" y="4742794"/>
            <a:ext cx="1933575" cy="12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H:\跳蛛\活動集\跳8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44" y="4742794"/>
            <a:ext cx="1861459" cy="1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四、研究結果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9452" y="1484784"/>
            <a:ext cx="953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solidFill>
                  <a:prstClr val="black"/>
                </a:solidFill>
              </a:rPr>
              <a:t>垂降</a:t>
            </a:r>
            <a:endParaRPr lang="en-US" altLang="zh-TW" sz="28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/>
          <a:stretch/>
        </p:blipFill>
        <p:spPr bwMode="auto">
          <a:xfrm>
            <a:off x="4005990" y="4496286"/>
            <a:ext cx="2356119" cy="20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H:\跳蛛\活動集\縮圖\垂降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3405"/>
            <a:ext cx="2275656" cy="21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跳蛛\活動集\縮圖\垂降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25" y="2143405"/>
            <a:ext cx="2265580" cy="21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:\跳蛛\活動集\縮圖\垂降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31" y="4509120"/>
            <a:ext cx="2320290" cy="20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五、</a:t>
            </a:r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結論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7239000" cy="496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一</a:t>
            </a:r>
            <a:r>
              <a:rPr lang="zh-TW" altLang="zh-TW" dirty="0" smtClean="0"/>
              <a:t>、</a:t>
            </a:r>
            <a:r>
              <a:rPr lang="zh-TW" altLang="en-US" dirty="0" smtClean="0"/>
              <a:t>從文獻中發現</a:t>
            </a:r>
            <a:r>
              <a:rPr lang="zh-TW" altLang="zh-TW" dirty="0" smtClean="0"/>
              <a:t>，蠅虎的</a:t>
            </a:r>
            <a:r>
              <a:rPr lang="zh-TW" altLang="en-US" dirty="0" smtClean="0"/>
              <a:t>相關研究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多以</a:t>
            </a:r>
            <a:r>
              <a:rPr lang="zh-TW" altLang="zh-TW" dirty="0"/>
              <a:t>安</a:t>
            </a:r>
            <a:r>
              <a:rPr lang="zh-TW" altLang="zh-TW" dirty="0" smtClean="0"/>
              <a:t>德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zh-TW" altLang="zh-TW" dirty="0" smtClean="0"/>
              <a:t>遜蠅虎</a:t>
            </a:r>
            <a:r>
              <a:rPr lang="zh-TW" altLang="en-US" dirty="0" smtClean="0"/>
              <a:t>作為研究對象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但由</a:t>
            </a:r>
            <a:r>
              <a:rPr lang="zh-TW" altLang="en-US" dirty="0"/>
              <a:t>本</a:t>
            </a:r>
            <a:r>
              <a:rPr lang="zh-TW" altLang="en-US" dirty="0" smtClean="0"/>
              <a:t>實驗中發現三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種常見的蠅虎及雌雄間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其在</a:t>
            </a:r>
            <a:r>
              <a:rPr lang="zh-TW" altLang="en-US" dirty="0"/>
              <a:t>高處</a:t>
            </a:r>
            <a:r>
              <a:rPr lang="zh-TW" altLang="zh-TW" dirty="0"/>
              <a:t>跳躍</a:t>
            </a:r>
            <a:r>
              <a:rPr lang="zh-TW" altLang="en-US" dirty="0" smtClean="0"/>
              <a:t>時有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不同的偏好運動模式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二、</a:t>
            </a:r>
            <a:r>
              <a:rPr lang="zh-TW" altLang="zh-TW" dirty="0" smtClean="0"/>
              <a:t>蠅虎</a:t>
            </a:r>
            <a:r>
              <a:rPr lang="zh-TW" altLang="en-US" dirty="0" smtClean="0"/>
              <a:t>在高處</a:t>
            </a:r>
            <a:r>
              <a:rPr lang="zh-TW" altLang="zh-TW" dirty="0"/>
              <a:t>跳躍</a:t>
            </a:r>
            <a:r>
              <a:rPr lang="zh-TW" altLang="en-US" dirty="0" smtClean="0"/>
              <a:t>時可以歸納為三種</a:t>
            </a:r>
            <a:r>
              <a:rPr lang="zh-TW" altLang="en-US" dirty="0"/>
              <a:t>運動</a:t>
            </a:r>
            <a:r>
              <a:rPr lang="zh-TW" altLang="en-US" dirty="0" smtClean="0"/>
              <a:t>模式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zh-TW" altLang="en-US" dirty="0">
                <a:latin typeface="新細明體"/>
                <a:ea typeface="新細明體"/>
              </a:rPr>
              <a:t> </a:t>
            </a:r>
            <a:r>
              <a:rPr lang="zh-TW" altLang="en-US" dirty="0" smtClean="0">
                <a:latin typeface="新細明體"/>
                <a:ea typeface="新細明體"/>
              </a:rPr>
              <a:t>      </a:t>
            </a:r>
            <a:r>
              <a:rPr lang="en-US" altLang="zh-TW" dirty="0" smtClean="0">
                <a:latin typeface="新細明體"/>
                <a:ea typeface="新細明體"/>
              </a:rPr>
              <a:t>1.</a:t>
            </a:r>
            <a:r>
              <a:rPr lang="zh-TW" altLang="zh-TW" dirty="0" smtClean="0"/>
              <a:t>水平</a:t>
            </a:r>
            <a:r>
              <a:rPr lang="zh-TW" altLang="en-US" dirty="0" smtClean="0"/>
              <a:t>面</a:t>
            </a:r>
            <a:r>
              <a:rPr lang="zh-TW" altLang="zh-TW" dirty="0" smtClean="0"/>
              <a:t>跳躍</a:t>
            </a:r>
            <a:r>
              <a:rPr lang="zh-TW" altLang="zh-TW" dirty="0"/>
              <a:t>與</a:t>
            </a:r>
            <a:r>
              <a:rPr lang="zh-TW" altLang="zh-TW" dirty="0" smtClean="0"/>
              <a:t>降落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       </a:t>
            </a:r>
            <a:r>
              <a:rPr lang="en-US" altLang="zh-TW" dirty="0" smtClean="0">
                <a:latin typeface="新細明體"/>
                <a:ea typeface="新細明體"/>
              </a:rPr>
              <a:t>2.</a:t>
            </a:r>
            <a:r>
              <a:rPr lang="zh-TW" altLang="zh-TW" dirty="0" smtClean="0"/>
              <a:t>垂直</a:t>
            </a:r>
            <a:r>
              <a:rPr lang="zh-TW" altLang="en-US" dirty="0" smtClean="0"/>
              <a:t>面</a:t>
            </a:r>
            <a:r>
              <a:rPr lang="zh-TW" altLang="zh-TW" dirty="0" smtClean="0"/>
              <a:t>跳躍</a:t>
            </a:r>
            <a:r>
              <a:rPr lang="zh-TW" altLang="zh-TW" dirty="0"/>
              <a:t>與</a:t>
            </a:r>
            <a:r>
              <a:rPr lang="zh-TW" altLang="zh-TW" dirty="0" smtClean="0"/>
              <a:t>降落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       </a:t>
            </a:r>
            <a:r>
              <a:rPr lang="en-US" altLang="zh-TW" dirty="0" smtClean="0">
                <a:latin typeface="新細明體"/>
                <a:ea typeface="新細明體"/>
              </a:rPr>
              <a:t>3.</a:t>
            </a:r>
            <a:r>
              <a:rPr lang="zh-TW" altLang="zh-TW" dirty="0" smtClean="0"/>
              <a:t>垂</a:t>
            </a:r>
            <a:r>
              <a:rPr lang="zh-TW" altLang="en-US" dirty="0" smtClean="0"/>
              <a:t>降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 smtClean="0"/>
              <a:t>三、</a:t>
            </a:r>
            <a:r>
              <a:rPr lang="zh-TW" altLang="zh-TW" dirty="0"/>
              <a:t>蠅虎</a:t>
            </a:r>
            <a:r>
              <a:rPr lang="zh-TW" altLang="zh-TW" dirty="0" smtClean="0"/>
              <a:t>跳躍</a:t>
            </a:r>
            <a:r>
              <a:rPr lang="zh-TW" altLang="en-US" dirty="0" smtClean="0"/>
              <a:t>前會舉起第一對步足偵測跳躍距離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zh-TW" altLang="zh-TW" dirty="0" smtClean="0"/>
              <a:t>，降落</a:t>
            </a:r>
            <a:r>
              <a:rPr lang="zh-TW" altLang="en-US" dirty="0" smtClean="0"/>
              <a:t>時</a:t>
            </a:r>
            <a:r>
              <a:rPr lang="zh-TW" altLang="zh-TW" dirty="0" smtClean="0"/>
              <a:t>蠅虎</a:t>
            </a:r>
            <a:r>
              <a:rPr lang="zh-TW" altLang="en-US" dirty="0"/>
              <a:t>身上的曳絲則可輔助</a:t>
            </a:r>
            <a:r>
              <a:rPr lang="zh-TW" altLang="en-US" dirty="0" smtClean="0"/>
              <a:t>其</a:t>
            </a:r>
            <a:r>
              <a:rPr lang="zh-TW" altLang="zh-TW" dirty="0" smtClean="0"/>
              <a:t>降落</a:t>
            </a:r>
            <a:r>
              <a:rPr lang="zh-TW" altLang="en-US" dirty="0" smtClean="0"/>
              <a:t>。</a:t>
            </a:r>
            <a:endParaRPr lang="zh-TW" altLang="en-US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820122"/>
          </a:xfrm>
        </p:spPr>
        <p:txBody>
          <a:bodyPr/>
          <a:lstStyle/>
          <a:p>
            <a:pPr algn="ctr"/>
            <a:r>
              <a:rPr lang="zh-TW" altLang="en-US" dirty="0" smtClean="0"/>
              <a:t>謝謝聆聽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61381"/>
            <a:ext cx="4972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細明體" pitchFamily="49" charset="-120"/>
                <a:ea typeface="細明體" pitchFamily="49" charset="-120"/>
              </a:rPr>
              <a:t>一、研究動機</a:t>
            </a:r>
            <a:endParaRPr lang="zh-TW" altLang="en-US" sz="48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2143116"/>
            <a:ext cx="7400948" cy="4071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/>
              <a:t>       </a:t>
            </a:r>
            <a:r>
              <a:rPr lang="zh-TW" altLang="zh-TW" sz="2800" dirty="0" smtClean="0"/>
              <a:t>雖然</a:t>
            </a:r>
            <a:r>
              <a:rPr lang="zh-TW" altLang="zh-TW" sz="2800" dirty="0"/>
              <a:t>大多數的人們</a:t>
            </a:r>
            <a:r>
              <a:rPr lang="zh-TW" altLang="zh-TW" sz="2800" dirty="0" smtClean="0"/>
              <a:t>並</a:t>
            </a:r>
            <a:r>
              <a:rPr lang="zh-TW" altLang="en-US" sz="2800" dirty="0" smtClean="0"/>
              <a:t>不</a:t>
            </a:r>
            <a:r>
              <a:rPr lang="zh-TW" altLang="zh-TW" sz="2800" dirty="0" smtClean="0"/>
              <a:t>喜歡</a:t>
            </a:r>
            <a:r>
              <a:rPr lang="zh-TW" altLang="zh-TW" sz="2800" dirty="0"/>
              <a:t>蜘蛛，甚至感到困擾或噁心，但是有一種蜘蛛</a:t>
            </a:r>
            <a:r>
              <a:rPr lang="en-US" altLang="zh-TW" sz="2800" dirty="0"/>
              <a:t>-</a:t>
            </a:r>
            <a:r>
              <a:rPr lang="zh-TW" altLang="zh-TW" sz="2800" dirty="0" smtClean="0"/>
              <a:t>蠅虎</a:t>
            </a:r>
            <a:r>
              <a:rPr lang="zh-TW" altLang="zh-TW" sz="2800" dirty="0"/>
              <a:t>，</a:t>
            </a:r>
            <a:r>
              <a:rPr lang="zh-TW" altLang="zh-TW" sz="2800" dirty="0" smtClean="0"/>
              <a:t>卻</a:t>
            </a:r>
            <a:r>
              <a:rPr lang="zh-TW" altLang="zh-TW" sz="2800" dirty="0"/>
              <a:t>經常出現在居家的窗戶邊、牆角，利用跳躍的方式來捕獵獵物，全世界有上千種色彩繽紛的蠅虎，靠著視覺主動定位獵物，牠們優越的跳躍能力引起我的興趣，因此我想要飼養並研究蠅虎跳躍及降落行為。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細明體" pitchFamily="49" charset="-120"/>
                <a:ea typeface="細明體" pitchFamily="49" charset="-120"/>
              </a:rPr>
              <a:t>二、研究目的</a:t>
            </a:r>
            <a:endParaRPr lang="zh-TW" altLang="en-US" sz="48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204864"/>
            <a:ext cx="5976664" cy="2808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一</a:t>
            </a:r>
            <a:r>
              <a:rPr lang="en-US" altLang="zh-TW" sz="2800" dirty="0"/>
              <a:t>)</a:t>
            </a:r>
            <a:r>
              <a:rPr lang="zh-TW" altLang="zh-TW" sz="2800" dirty="0"/>
              <a:t>了解日常生活中常見的蠅虎並</a:t>
            </a:r>
            <a:r>
              <a:rPr lang="zh-TW" altLang="zh-TW" sz="2800" dirty="0" smtClean="0"/>
              <a:t>採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</a:t>
            </a:r>
            <a:r>
              <a:rPr lang="zh-TW" altLang="zh-TW" sz="2800" dirty="0" smtClean="0"/>
              <a:t>集</a:t>
            </a:r>
            <a:r>
              <a:rPr lang="zh-TW" altLang="zh-TW" sz="2800" dirty="0"/>
              <a:t>、飼養</a:t>
            </a:r>
          </a:p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二</a:t>
            </a:r>
            <a:r>
              <a:rPr lang="en-US" altLang="zh-TW" sz="2800" dirty="0"/>
              <a:t>)</a:t>
            </a:r>
            <a:r>
              <a:rPr lang="zh-TW" altLang="zh-TW" sz="2800" dirty="0"/>
              <a:t>藉由實際觀察及飼養了解蠅虎</a:t>
            </a:r>
            <a:r>
              <a:rPr lang="zh-TW" altLang="zh-TW" sz="2800" dirty="0" smtClean="0"/>
              <a:t>的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</a:t>
            </a:r>
            <a:r>
              <a:rPr lang="zh-TW" altLang="zh-TW" sz="2800" dirty="0" smtClean="0"/>
              <a:t>習性</a:t>
            </a:r>
            <a:endParaRPr lang="zh-TW" altLang="zh-TW" sz="2800" dirty="0"/>
          </a:p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三</a:t>
            </a:r>
            <a:r>
              <a:rPr lang="en-US" altLang="zh-TW" sz="2800" dirty="0"/>
              <a:t>)</a:t>
            </a:r>
            <a:r>
              <a:rPr lang="zh-TW" altLang="zh-TW" sz="2800" dirty="0"/>
              <a:t>藉由實際的觀測了解蠅虎跳躍</a:t>
            </a:r>
            <a:r>
              <a:rPr lang="zh-TW" altLang="zh-TW" sz="2800" dirty="0" smtClean="0"/>
              <a:t>及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</a:t>
            </a:r>
            <a:r>
              <a:rPr lang="zh-TW" altLang="zh-TW" sz="2800" dirty="0" smtClean="0"/>
              <a:t>降落</a:t>
            </a:r>
            <a:r>
              <a:rPr lang="zh-TW" altLang="zh-TW" sz="2800" dirty="0"/>
              <a:t>行為及能力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細明體" pitchFamily="49" charset="-120"/>
                <a:ea typeface="細明體" pitchFamily="49" charset="-120"/>
              </a:rPr>
              <a:t>三、研究方法 </a:t>
            </a:r>
            <a:endParaRPr lang="en-US" altLang="zh-TW" sz="48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204864"/>
            <a:ext cx="4104456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（一）</a:t>
            </a:r>
            <a:r>
              <a:rPr lang="zh-TW" altLang="en-US" sz="2800" dirty="0"/>
              <a:t>相關資料探討</a:t>
            </a:r>
            <a:endParaRPr lang="en-US" altLang="zh-TW" sz="2800" dirty="0"/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（二）</a:t>
            </a:r>
            <a:r>
              <a:rPr lang="zh-TW" altLang="zh-TW" sz="2800" dirty="0" smtClean="0"/>
              <a:t>採集</a:t>
            </a:r>
            <a:r>
              <a:rPr lang="en-US" altLang="zh-TW" sz="2800" dirty="0" smtClean="0">
                <a:latin typeface="細明體"/>
                <a:ea typeface="細明體"/>
              </a:rPr>
              <a:t>﹑</a:t>
            </a:r>
            <a:r>
              <a:rPr lang="zh-TW" altLang="zh-TW" sz="2800" dirty="0"/>
              <a:t>飼養</a:t>
            </a:r>
            <a:r>
              <a:rPr lang="zh-TW" altLang="en-US" sz="2800" dirty="0"/>
              <a:t>觀察</a:t>
            </a:r>
            <a:endParaRPr lang="en-US" altLang="zh-TW" sz="2800" dirty="0"/>
          </a:p>
          <a:p>
            <a:pPr>
              <a:buNone/>
            </a:pP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（三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）</a:t>
            </a:r>
            <a:r>
              <a:rPr lang="zh-TW" altLang="zh-TW" sz="2800" dirty="0"/>
              <a:t>跳躍</a:t>
            </a:r>
            <a:r>
              <a:rPr lang="zh-TW" altLang="zh-TW" sz="2800" dirty="0"/>
              <a:t>及</a:t>
            </a:r>
            <a:r>
              <a:rPr lang="zh-TW" altLang="zh-TW" sz="2800" dirty="0"/>
              <a:t>降落</a:t>
            </a:r>
            <a:r>
              <a:rPr lang="zh-TW" altLang="en-US" sz="2800" dirty="0"/>
              <a:t>實驗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560840" cy="854968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跳蛛空中平衡全靠絲 興大生物力學</a:t>
            </a:r>
            <a:r>
              <a:rPr lang="zh-TW" altLang="zh-TW" sz="3200" dirty="0" smtClean="0"/>
              <a:t>研究</a:t>
            </a:r>
            <a:r>
              <a:rPr lang="zh-TW" altLang="en-US" sz="3200" dirty="0" smtClean="0">
                <a:latin typeface="細明體" pitchFamily="49" charset="-120"/>
                <a:ea typeface="細明體" pitchFamily="49" charset="-120"/>
              </a:rPr>
              <a:t> </a:t>
            </a:r>
            <a:endParaRPr lang="zh-TW" altLang="en-US" sz="32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76872"/>
            <a:ext cx="7056784" cy="2664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zh-TW" sz="2800" dirty="0"/>
              <a:t>利用高速攝影機，以每秒</a:t>
            </a:r>
            <a:r>
              <a:rPr lang="en-US" altLang="zh-TW" sz="2800" dirty="0"/>
              <a:t>1000</a:t>
            </a:r>
            <a:r>
              <a:rPr lang="zh-TW" altLang="zh-TW" sz="2800" dirty="0"/>
              <a:t>張照片的速度拍攝台灣常見的跳蛛「安德遜蠅虎</a:t>
            </a:r>
            <a:r>
              <a:rPr lang="zh-TW" altLang="zh-TW" sz="2800" dirty="0" smtClean="0"/>
              <a:t>」完整</a:t>
            </a:r>
            <a:r>
              <a:rPr lang="zh-TW" altLang="zh-TW" sz="2800" dirty="0"/>
              <a:t>的跳躍及降落行為。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.</a:t>
            </a:r>
            <a:r>
              <a:rPr lang="zh-TW" altLang="zh-TW" sz="2800" dirty="0"/>
              <a:t>探討曳絲如何幫助跳蛛穩定跳躍，以及在快速運動時，絲的作用與調控機制。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/>
              <a:t>採集</a:t>
            </a:r>
            <a:endParaRPr lang="zh-TW" altLang="en-US" sz="44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28800"/>
            <a:ext cx="7239000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.</a:t>
            </a:r>
            <a:r>
              <a:rPr lang="zh-TW" altLang="zh-TW" sz="2800" dirty="0"/>
              <a:t>採集地點：居家室內﹑庭院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zh-TW" sz="2800" dirty="0"/>
              <a:t>採集種類：安德遜蠅虎﹑褐條斑蠅虎﹑眼鏡黑條蠅虎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  <p:pic>
        <p:nvPicPr>
          <p:cNvPr id="4" name="Picture 3" descr="H:\跳蛛\活動集\縮圖\採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" y="3573016"/>
            <a:ext cx="4321307" cy="31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跳蛛\活動集\縮圖\室內窗邊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r="15347"/>
          <a:stretch/>
        </p:blipFill>
        <p:spPr bwMode="auto">
          <a:xfrm>
            <a:off x="4366320" y="3573016"/>
            <a:ext cx="3806080" cy="31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飼養</a:t>
            </a:r>
            <a:endParaRPr lang="zh-TW" altLang="en-US" sz="44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28800"/>
            <a:ext cx="7239000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.</a:t>
            </a:r>
            <a:r>
              <a:rPr lang="zh-TW" altLang="en-US" sz="2800" dirty="0" smtClean="0"/>
              <a:t>餵食食物</a:t>
            </a:r>
            <a:r>
              <a:rPr lang="zh-TW" altLang="en-US" sz="2800" dirty="0"/>
              <a:t>：果蠅</a:t>
            </a:r>
            <a:r>
              <a:rPr lang="zh-TW" altLang="en-US" sz="2800" dirty="0" smtClean="0"/>
              <a:t>、蛾類、</a:t>
            </a:r>
            <a:r>
              <a:rPr lang="zh-TW" altLang="en-US" sz="2800" dirty="0"/>
              <a:t>蛾蚋</a:t>
            </a:r>
            <a:r>
              <a:rPr lang="zh-TW" altLang="en-US" sz="2800" dirty="0" smtClean="0"/>
              <a:t>、德國蟑螂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等</a:t>
            </a:r>
            <a:endParaRPr lang="en-US" altLang="zh-TW" sz="2800" dirty="0" smtClean="0"/>
          </a:p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en-US" sz="2800" dirty="0"/>
              <a:t>巢</a:t>
            </a:r>
            <a:r>
              <a:rPr lang="zh-TW" altLang="en-US" sz="2800" dirty="0" smtClean="0"/>
              <a:t>網</a:t>
            </a:r>
            <a:r>
              <a:rPr lang="zh-TW" altLang="en-US" sz="2800" dirty="0"/>
              <a:t>：</a:t>
            </a:r>
            <a:r>
              <a:rPr lang="zh-TW" altLang="en-US" sz="2800" dirty="0" smtClean="0"/>
              <a:t>提供</a:t>
            </a:r>
            <a:r>
              <a:rPr lang="zh-TW" altLang="en-US" sz="2800" dirty="0"/>
              <a:t>休息之用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0" y="3934722"/>
            <a:ext cx="4125312" cy="29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12" y="3933056"/>
            <a:ext cx="402694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採集</a:t>
            </a:r>
            <a:r>
              <a:rPr lang="zh-TW" altLang="zh-TW" sz="4400" dirty="0" smtClean="0"/>
              <a:t>種類</a:t>
            </a:r>
            <a:r>
              <a:rPr lang="zh-TW" altLang="zh-TW" sz="4400" dirty="0"/>
              <a:t>介紹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12761"/>
              </p:ext>
            </p:extLst>
          </p:nvPr>
        </p:nvGraphicFramePr>
        <p:xfrm>
          <a:off x="179512" y="1546377"/>
          <a:ext cx="7920880" cy="5184576"/>
        </p:xfrm>
        <a:graphic>
          <a:graphicData uri="http://schemas.openxmlformats.org/drawingml/2006/table">
            <a:tbl>
              <a:tblPr/>
              <a:tblGrid>
                <a:gridCol w="2616334"/>
                <a:gridCol w="2617800"/>
                <a:gridCol w="2686746"/>
              </a:tblGrid>
              <a:tr h="1962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雄安德遜蠅虎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雌安德遜蠅虎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雄褐條斑蠅虎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6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雌褐條斑蠅虎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雄</a:t>
                      </a:r>
                      <a:r>
                        <a:rPr kumimoji="1" lang="zh-TW" altLang="zh-TW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眼鏡</a:t>
                      </a:r>
                      <a:r>
                        <a:rPr kumimoji="1" lang="zh-TW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黑條蠅虎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雌</a:t>
                      </a:r>
                      <a:r>
                        <a:rPr kumimoji="1" lang="zh-TW" altLang="zh-TW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眼鏡黑條蠅虎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:\跳蛛\活動集\縮圖\雄安德遜蠅虎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9"/>
          <a:stretch/>
        </p:blipFill>
        <p:spPr bwMode="auto">
          <a:xfrm>
            <a:off x="179511" y="1556792"/>
            <a:ext cx="261747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跳蛛\活動集\縮圖\雌安德遜蠅虎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"/>
          <a:stretch/>
        </p:blipFill>
        <p:spPr bwMode="auto">
          <a:xfrm>
            <a:off x="2796988" y="1558080"/>
            <a:ext cx="2603351" cy="19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跳蛛\活動集\縮圖\雄褐條斑蠅虎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20119" b="18864"/>
          <a:stretch/>
        </p:blipFill>
        <p:spPr bwMode="auto">
          <a:xfrm>
            <a:off x="5400339" y="1558080"/>
            <a:ext cx="2710927" cy="19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跳蛛\活動集\縮圖\雌褐條斑蠅虎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7" b="7608"/>
          <a:stretch/>
        </p:blipFill>
        <p:spPr bwMode="auto">
          <a:xfrm>
            <a:off x="179511" y="4005064"/>
            <a:ext cx="2617477" cy="19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跳蛛\活動集\縮圖\雄眼鏡黑條蠅虎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2865" b="14156"/>
          <a:stretch/>
        </p:blipFill>
        <p:spPr bwMode="auto">
          <a:xfrm>
            <a:off x="2797177" y="4005063"/>
            <a:ext cx="2635624" cy="19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跳蛛\活動集\縮圖\雌眼鏡黑條蠅虎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5" t="-390" r="3309" b="20879"/>
          <a:stretch/>
        </p:blipFill>
        <p:spPr bwMode="auto">
          <a:xfrm>
            <a:off x="5437535" y="4005065"/>
            <a:ext cx="2673732" cy="19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/>
              <a:t>安德遜</a:t>
            </a:r>
            <a:r>
              <a:rPr lang="zh-TW" altLang="zh-TW" sz="4000" dirty="0" smtClean="0"/>
              <a:t>蠅虎</a:t>
            </a:r>
            <a:r>
              <a:rPr lang="zh-TW" altLang="zh-TW" dirty="0"/>
              <a:t>雄蛛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0" y="2060848"/>
            <a:ext cx="3979224" cy="3602800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雄蛛體型</a:t>
            </a:r>
            <a:r>
              <a:rPr lang="en-US" altLang="zh-TW" dirty="0"/>
              <a:t>5-6mm</a:t>
            </a:r>
            <a:r>
              <a:rPr lang="zh-TW" altLang="zh-TW" dirty="0"/>
              <a:t>，體色較深，頭胸部及腹部分別有一新月形橫帶，腹部末端有兩點白斑。觸肢前段白色、端部為黑色</a:t>
            </a:r>
            <a:r>
              <a:rPr lang="zh-TW" altLang="zh-TW" dirty="0" smtClean="0"/>
              <a:t>。</a:t>
            </a:r>
            <a:r>
              <a:rPr lang="zh-TW" altLang="zh-TW" dirty="0"/>
              <a:t>以跳躍的方式避敵與捕食，不會結網捕食，但會吐絲用於保持身體平衡和結巢。</a:t>
            </a:r>
            <a:endParaRPr lang="zh-TW" altLang="en-US" dirty="0"/>
          </a:p>
        </p:txBody>
      </p:sp>
      <p:pic>
        <p:nvPicPr>
          <p:cNvPr id="3074" name="Picture 2" descr="H:\跳蛛\活動集\縮圖\雄安德遜蠅虎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r="15461"/>
          <a:stretch/>
        </p:blipFill>
        <p:spPr bwMode="auto">
          <a:xfrm>
            <a:off x="755576" y="2204864"/>
            <a:ext cx="2861536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1947</TotalTime>
  <Words>885</Words>
  <Application>Microsoft Office PowerPoint</Application>
  <PresentationFormat>如螢幕大小 (4:3)</PresentationFormat>
  <Paragraphs>75</Paragraphs>
  <Slides>19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華麗</vt:lpstr>
      <vt:lpstr>PowerPoint 簡報</vt:lpstr>
      <vt:lpstr>一、研究動機</vt:lpstr>
      <vt:lpstr>二、研究目的</vt:lpstr>
      <vt:lpstr>三、研究方法 </vt:lpstr>
      <vt:lpstr>跳蛛空中平衡全靠絲 興大生物力學研究 </vt:lpstr>
      <vt:lpstr>採集</vt:lpstr>
      <vt:lpstr>飼養</vt:lpstr>
      <vt:lpstr>採集種類介紹</vt:lpstr>
      <vt:lpstr>安德遜蠅虎雄蛛</vt:lpstr>
      <vt:lpstr>安德遜蠅虎雌蛛</vt:lpstr>
      <vt:lpstr>褐條斑蠅虎雄蛛</vt:lpstr>
      <vt:lpstr>褐條斑蠅虎雌蛛</vt:lpstr>
      <vt:lpstr>眼鏡黑條蠅虎雄蛛</vt:lpstr>
      <vt:lpstr>眼鏡黑條蠅虎雌蛛</vt:lpstr>
      <vt:lpstr>實驗</vt:lpstr>
      <vt:lpstr>四、研究結果</vt:lpstr>
      <vt:lpstr>四、研究結果</vt:lpstr>
      <vt:lpstr>五、結論</vt:lpstr>
      <vt:lpstr>謝謝聆聽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竹節蟲的偽裝與擬態</dc:title>
  <dc:creator>user</dc:creator>
  <cp:lastModifiedBy>USER</cp:lastModifiedBy>
  <cp:revision>191</cp:revision>
  <dcterms:created xsi:type="dcterms:W3CDTF">2017-10-16T04:59:10Z</dcterms:created>
  <dcterms:modified xsi:type="dcterms:W3CDTF">2018-10-31T22:11:07Z</dcterms:modified>
</cp:coreProperties>
</file>