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72" r:id="rId6"/>
    <p:sldId id="259" r:id="rId7"/>
    <p:sldId id="273" r:id="rId8"/>
    <p:sldId id="278" r:id="rId9"/>
    <p:sldId id="274" r:id="rId10"/>
    <p:sldId id="275" r:id="rId11"/>
    <p:sldId id="279" r:id="rId12"/>
    <p:sldId id="265" r:id="rId13"/>
    <p:sldId id="267" r:id="rId14"/>
    <p:sldId id="268" r:id="rId15"/>
    <p:sldId id="280" r:id="rId16"/>
    <p:sldId id="269" r:id="rId17"/>
    <p:sldId id="270" r:id="rId18"/>
    <p:sldId id="271" r:id="rId19"/>
    <p:sldId id="277" r:id="rId20"/>
    <p:sldId id="262" r:id="rId21"/>
    <p:sldId id="264" r:id="rId22"/>
    <p:sldId id="263" r:id="rId23"/>
    <p:sldId id="261" r:id="rId24"/>
    <p:sldId id="276" r:id="rId25"/>
    <p:sldId id="266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FF"/>
    <a:srgbClr val="FF0066"/>
    <a:srgbClr val="FF66CC"/>
  </p:clrMru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7" autoAdjust="0"/>
  </p:normalViewPr>
  <p:slideViewPr>
    <p:cSldViewPr>
      <p:cViewPr>
        <p:scale>
          <a:sx n="80" d="100"/>
          <a:sy n="80" d="100"/>
        </p:scale>
        <p:origin x="-502" y="5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3050B6-DCCF-4B4A-B385-78D567AA51FD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045BCF7-96A4-4FE4-AAE1-03B1689F22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ok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ok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刪字、加圖、增加空調。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ok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ok</a:t>
            </a:r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B445C-E4C4-4C4F-A517-A259CD73EFF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ok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ok</a:t>
            </a: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2721FE-96EA-4878-8007-01F4ABEDD51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ok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第一班火車改成第一筆紀錄、時間改阿拉伯數字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第一班火車改成第一筆紀錄、時間改阿拉伯數字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第一班火車改成第一筆紀錄、時間改阿拉伯數字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第一班火車改成第一筆紀錄、時間改阿拉伯數字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第一班火車改成第一筆紀錄、時間改阿拉伯數字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第一班火車改成第一筆紀錄、時間改阿拉伯數字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第一班火車改成第一筆紀錄、時間改阿拉伯數字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表格顏色改淺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F0B6-BA4F-4822-BB4B-5CDB36FE79D8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19F4-ED4E-47E3-A09D-655E02C720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BD32-2379-464D-A48D-D2BED568A567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E347-DBC8-4D07-89A6-E9DBFA01EC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1400-CEB9-46AE-9D3E-757B6A147262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F910-E800-416B-BC82-D2198B36CC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369B-863F-4412-8C84-8D53DD29B832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989CE-23D8-4B4F-9F6C-AFD774E045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A77C-0E64-48A5-8582-7867BCF305CB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C7CD-A67B-4F1C-9264-AF006AA4EE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708-5D0B-4135-BDDB-123C4F8E2F7B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2163-C181-4EF0-8619-8176A7C62A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3927-844F-4ECD-9400-64287431BF28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B1D1-7CC5-41F6-98EF-8D038FF194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52FE-60A7-4953-A257-EE2ECD8226E8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C28C-5784-4F7F-AD8B-1B796EA48D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B558-1CDF-4A28-8547-F3BD45AB492E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531A-18EE-4672-8CBF-323EC03C72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40CB-B4ED-49C2-8D52-EE857B5A95B3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95B6-81B6-44C1-AABA-918279EBD7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8383-64DF-4CEE-A12C-15F3FCB98603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6CDC-035D-4178-8E31-6DD03FB4C2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C16DD2-EBE9-4C29-82FC-28147A1D0946}" type="datetimeFigureOut">
              <a:rPr lang="zh-TW" altLang="en-US"/>
              <a:pPr>
                <a:defRPr/>
              </a:pPr>
              <a:t>2018/11/1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B63626-DAB0-4534-8DA9-D930BCC017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22025;&#29734;\Desktop\&#22122;&#38899;&#23565;&#33457;&#34030;&#32291;&#23452;&#26124;&#22283;&#23567;&#38899;&#37327;&#24433;&#38911;&#20043;&#30740;&#31350;\p7c57-b9xhe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60240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火車</a:t>
            </a:r>
            <a:r>
              <a:rPr lang="zh-TW" altLang="en-US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及飛機</a:t>
            </a:r>
            <a:r>
              <a:rPr lang="zh-TW" altLang="en-US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噪音</a:t>
            </a:r>
            <a:r>
              <a:rPr lang="zh-TW" altLang="en-US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對花蓮縣宜昌國小音量影響之</a:t>
            </a:r>
            <a:r>
              <a:rPr lang="zh-TW" altLang="en-US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endParaRPr lang="zh-TW" altLang="en-US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338" name="副標題 2"/>
          <p:cNvSpPr>
            <a:spLocks noGrp="1"/>
          </p:cNvSpPr>
          <p:nvPr>
            <p:ph type="subTitle" idx="1"/>
          </p:nvPr>
        </p:nvSpPr>
        <p:spPr>
          <a:xfrm>
            <a:off x="755650" y="4508500"/>
            <a:ext cx="7854950" cy="1752600"/>
          </a:xfrm>
        </p:spPr>
        <p:txBody>
          <a:bodyPr/>
          <a:lstStyle/>
          <a:p>
            <a:pPr marR="0"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作者：林有寬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marR="0"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指導老師：林嘉琦、陳怡君</a:t>
            </a:r>
          </a:p>
        </p:txBody>
      </p:sp>
      <p:pic>
        <p:nvPicPr>
          <p:cNvPr id="14339" name="圖片 3" descr="FFFFFFF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4538"/>
            <a:ext cx="40894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圖片 4" descr="20170316175250_3904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60350"/>
            <a:ext cx="3619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飛機研究場域</a:t>
            </a:r>
          </a:p>
        </p:txBody>
      </p:sp>
      <p:pic>
        <p:nvPicPr>
          <p:cNvPr id="24578" name="內容版面配置區 3" descr="位置圖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624" t="6261" r="37875" b="25626"/>
          <a:stretch>
            <a:fillRect/>
          </a:stretch>
        </p:blipFill>
        <p:spPr>
          <a:xfrm>
            <a:off x="539750" y="1989138"/>
            <a:ext cx="7848600" cy="4699000"/>
          </a:xfrm>
        </p:spPr>
      </p:pic>
      <p:sp>
        <p:nvSpPr>
          <p:cNvPr id="5" name="書卷 (水平) 4"/>
          <p:cNvSpPr/>
          <p:nvPr/>
        </p:nvSpPr>
        <p:spPr>
          <a:xfrm>
            <a:off x="1979613" y="4292600"/>
            <a:ext cx="5472112" cy="17287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/>
              <a:t>飛機研究場域在</a:t>
            </a:r>
            <a:r>
              <a:rPr kumimoji="0" lang="zh-TW" altLang="en-US" sz="2400" b="1" dirty="0">
                <a:solidFill>
                  <a:srgbClr val="FFFF00"/>
                </a:solidFill>
              </a:rPr>
              <a:t>資源</a:t>
            </a:r>
            <a:r>
              <a:rPr kumimoji="0" lang="en-US" altLang="zh-TW" sz="2400" b="1" dirty="0">
                <a:solidFill>
                  <a:srgbClr val="FFFF00"/>
                </a:solidFill>
              </a:rPr>
              <a:t>D</a:t>
            </a:r>
            <a:r>
              <a:rPr kumimoji="0" lang="zh-TW" altLang="en-US" sz="2400" b="1" dirty="0">
                <a:solidFill>
                  <a:srgbClr val="FFFF00"/>
                </a:solidFill>
              </a:rPr>
              <a:t>班教室</a:t>
            </a:r>
            <a:r>
              <a:rPr kumimoji="0" lang="zh-TW" altLang="en-US" sz="2400" b="1" dirty="0"/>
              <a:t>裡</a:t>
            </a:r>
          </a:p>
        </p:txBody>
      </p:sp>
      <p:grpSp>
        <p:nvGrpSpPr>
          <p:cNvPr id="24580" name="群組 15"/>
          <p:cNvGrpSpPr>
            <a:grpSpLocks/>
          </p:cNvGrpSpPr>
          <p:nvPr/>
        </p:nvGrpSpPr>
        <p:grpSpPr bwMode="auto">
          <a:xfrm>
            <a:off x="2214563" y="2290763"/>
            <a:ext cx="1428750" cy="638175"/>
            <a:chOff x="467544" y="2276872"/>
            <a:chExt cx="1219200" cy="360040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4675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206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7723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9254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10771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12302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13819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15350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16867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矩形 55"/>
          <p:cNvSpPr/>
          <p:nvPr/>
        </p:nvSpPr>
        <p:spPr>
          <a:xfrm>
            <a:off x="7235825" y="2287588"/>
            <a:ext cx="865188" cy="647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24582" name="群組 56"/>
          <p:cNvGrpSpPr>
            <a:grpSpLocks/>
          </p:cNvGrpSpPr>
          <p:nvPr/>
        </p:nvGrpSpPr>
        <p:grpSpPr bwMode="auto">
          <a:xfrm>
            <a:off x="7235825" y="908050"/>
            <a:ext cx="865188" cy="5949950"/>
            <a:chOff x="7236296" y="908720"/>
            <a:chExt cx="864096" cy="5949280"/>
          </a:xfrm>
        </p:grpSpPr>
        <p:cxnSp>
          <p:nvCxnSpPr>
            <p:cNvPr id="58" name="直線接點 57"/>
            <p:cNvCxnSpPr/>
            <p:nvPr/>
          </p:nvCxnSpPr>
          <p:spPr>
            <a:xfrm>
              <a:off x="7236296" y="908720"/>
              <a:ext cx="0" cy="5949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>
              <a:off x="8100392" y="908720"/>
              <a:ext cx="0" cy="5949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3" name="文字方塊 59"/>
          <p:cNvSpPr txBox="1">
            <a:spLocks noChangeArrowheads="1"/>
          </p:cNvSpPr>
          <p:nvPr/>
        </p:nvSpPr>
        <p:spPr bwMode="auto">
          <a:xfrm>
            <a:off x="7494588" y="3429000"/>
            <a:ext cx="461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b="1"/>
              <a:t>中山路</a:t>
            </a:r>
          </a:p>
        </p:txBody>
      </p:sp>
      <p:grpSp>
        <p:nvGrpSpPr>
          <p:cNvPr id="24584" name="群組 60"/>
          <p:cNvGrpSpPr>
            <a:grpSpLocks/>
          </p:cNvGrpSpPr>
          <p:nvPr/>
        </p:nvGrpSpPr>
        <p:grpSpPr bwMode="auto">
          <a:xfrm>
            <a:off x="571500" y="2286000"/>
            <a:ext cx="1428750" cy="638175"/>
            <a:chOff x="467544" y="2276872"/>
            <a:chExt cx="1219200" cy="360040"/>
          </a:xfrm>
        </p:grpSpPr>
        <p:cxnSp>
          <p:nvCxnSpPr>
            <p:cNvPr id="62" name="直線接點 61"/>
            <p:cNvCxnSpPr/>
            <p:nvPr/>
          </p:nvCxnSpPr>
          <p:spPr>
            <a:xfrm>
              <a:off x="4675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620622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7723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9254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10771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>
              <a:off x="1230222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>
              <a:off x="13819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>
              <a:off x="15350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>
              <a:off x="16867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5" name="群組 70"/>
          <p:cNvGrpSpPr>
            <a:grpSpLocks/>
          </p:cNvGrpSpPr>
          <p:nvPr/>
        </p:nvGrpSpPr>
        <p:grpSpPr bwMode="auto">
          <a:xfrm>
            <a:off x="3786188" y="2290763"/>
            <a:ext cx="1428750" cy="638175"/>
            <a:chOff x="467544" y="2276872"/>
            <a:chExt cx="1219200" cy="360040"/>
          </a:xfrm>
        </p:grpSpPr>
        <p:cxnSp>
          <p:nvCxnSpPr>
            <p:cNvPr id="72" name="直線接點 71"/>
            <p:cNvCxnSpPr/>
            <p:nvPr/>
          </p:nvCxnSpPr>
          <p:spPr>
            <a:xfrm>
              <a:off x="4675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6206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>
              <a:off x="7723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>
              <a:off x="9254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10771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12302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13819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15350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/>
            <p:nvPr/>
          </p:nvCxnSpPr>
          <p:spPr>
            <a:xfrm>
              <a:off x="16867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6" name="群組 80"/>
          <p:cNvGrpSpPr>
            <a:grpSpLocks/>
          </p:cNvGrpSpPr>
          <p:nvPr/>
        </p:nvGrpSpPr>
        <p:grpSpPr bwMode="auto">
          <a:xfrm>
            <a:off x="5357813" y="2290763"/>
            <a:ext cx="1428750" cy="638175"/>
            <a:chOff x="467544" y="2276872"/>
            <a:chExt cx="1219200" cy="360040"/>
          </a:xfrm>
        </p:grpSpPr>
        <p:cxnSp>
          <p:nvCxnSpPr>
            <p:cNvPr id="82" name="直線接點 81"/>
            <p:cNvCxnSpPr/>
            <p:nvPr/>
          </p:nvCxnSpPr>
          <p:spPr>
            <a:xfrm>
              <a:off x="4675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6206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7723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>
              <a:off x="9254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10771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>
              <a:off x="12302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>
              <a:off x="13819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>
              <a:off x="15350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16867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7" name="群組 90"/>
          <p:cNvGrpSpPr>
            <a:grpSpLocks/>
          </p:cNvGrpSpPr>
          <p:nvPr/>
        </p:nvGrpSpPr>
        <p:grpSpPr bwMode="auto">
          <a:xfrm>
            <a:off x="7000875" y="2290763"/>
            <a:ext cx="1428750" cy="638175"/>
            <a:chOff x="467544" y="2276872"/>
            <a:chExt cx="1219200" cy="360040"/>
          </a:xfrm>
        </p:grpSpPr>
        <p:cxnSp>
          <p:nvCxnSpPr>
            <p:cNvPr id="92" name="直線接點 91"/>
            <p:cNvCxnSpPr/>
            <p:nvPr/>
          </p:nvCxnSpPr>
          <p:spPr>
            <a:xfrm>
              <a:off x="4675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620622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7723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9254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>
              <a:off x="10771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>
              <a:off x="1230222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>
              <a:off x="13819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>
              <a:off x="1535021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>
              <a:off x="16867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實驗設計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測試次數：每班火車在不同地點皆測試三次，並且採平均、飛機則是有無關窗皆測試六班次。</a:t>
            </a:r>
          </a:p>
          <a:p>
            <a:pPr>
              <a:buFont typeface="Wingdings 2" pitchFamily="18" charset="2"/>
              <a:buNone/>
            </a:pPr>
            <a:endParaRPr lang="zh-TW" altLang="en-US" dirty="0" smtClean="0"/>
          </a:p>
        </p:txBody>
      </p:sp>
      <p:grpSp>
        <p:nvGrpSpPr>
          <p:cNvPr id="59" name="群組 58"/>
          <p:cNvGrpSpPr/>
          <p:nvPr/>
        </p:nvGrpSpPr>
        <p:grpSpPr>
          <a:xfrm>
            <a:off x="179512" y="3068960"/>
            <a:ext cx="8784976" cy="2889612"/>
            <a:chOff x="179512" y="3645024"/>
            <a:chExt cx="8784976" cy="2889612"/>
          </a:xfrm>
        </p:grpSpPr>
        <p:grpSp>
          <p:nvGrpSpPr>
            <p:cNvPr id="52" name="群組 51"/>
            <p:cNvGrpSpPr/>
            <p:nvPr/>
          </p:nvGrpSpPr>
          <p:grpSpPr>
            <a:xfrm>
              <a:off x="179512" y="4665910"/>
              <a:ext cx="8784976" cy="1868726"/>
              <a:chOff x="179512" y="4665910"/>
              <a:chExt cx="8784976" cy="1868726"/>
            </a:xfrm>
          </p:grpSpPr>
          <p:grpSp>
            <p:nvGrpSpPr>
              <p:cNvPr id="50" name="群組 49"/>
              <p:cNvGrpSpPr/>
              <p:nvPr/>
            </p:nvGrpSpPr>
            <p:grpSpPr>
              <a:xfrm>
                <a:off x="179512" y="5085184"/>
                <a:ext cx="8712968" cy="1152128"/>
                <a:chOff x="179512" y="5085184"/>
                <a:chExt cx="8712968" cy="1152128"/>
              </a:xfrm>
            </p:grpSpPr>
            <p:cxnSp>
              <p:nvCxnSpPr>
                <p:cNvPr id="28" name="直線接點 27"/>
                <p:cNvCxnSpPr/>
                <p:nvPr/>
              </p:nvCxnSpPr>
              <p:spPr>
                <a:xfrm>
                  <a:off x="8316416" y="5085184"/>
                  <a:ext cx="0" cy="1152128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群組 48"/>
                <p:cNvGrpSpPr/>
                <p:nvPr/>
              </p:nvGrpSpPr>
              <p:grpSpPr>
                <a:xfrm>
                  <a:off x="179512" y="5085184"/>
                  <a:ext cx="8712968" cy="1152128"/>
                  <a:chOff x="179512" y="5085184"/>
                  <a:chExt cx="8712968" cy="1152128"/>
                </a:xfrm>
              </p:grpSpPr>
              <p:cxnSp>
                <p:nvCxnSpPr>
                  <p:cNvPr id="6" name="直線單箭頭接點 5"/>
                  <p:cNvCxnSpPr/>
                  <p:nvPr/>
                </p:nvCxnSpPr>
                <p:spPr>
                  <a:xfrm>
                    <a:off x="179512" y="5661248"/>
                    <a:ext cx="8712968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線接點 8"/>
                  <p:cNvCxnSpPr/>
                  <p:nvPr/>
                </p:nvCxnSpPr>
                <p:spPr>
                  <a:xfrm>
                    <a:off x="2267744" y="5085184"/>
                    <a:ext cx="0" cy="1152128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線接點 10"/>
                  <p:cNvCxnSpPr/>
                  <p:nvPr/>
                </p:nvCxnSpPr>
                <p:spPr>
                  <a:xfrm>
                    <a:off x="1907704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接點 13"/>
                  <p:cNvCxnSpPr/>
                  <p:nvPr/>
                </p:nvCxnSpPr>
                <p:spPr>
                  <a:xfrm>
                    <a:off x="1475656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接點 17"/>
                  <p:cNvCxnSpPr/>
                  <p:nvPr/>
                </p:nvCxnSpPr>
                <p:spPr>
                  <a:xfrm>
                    <a:off x="1043608" y="5085184"/>
                    <a:ext cx="0" cy="1152128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接點 18"/>
                  <p:cNvCxnSpPr/>
                  <p:nvPr/>
                </p:nvCxnSpPr>
                <p:spPr>
                  <a:xfrm>
                    <a:off x="3059832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接點 19"/>
                  <p:cNvCxnSpPr/>
                  <p:nvPr/>
                </p:nvCxnSpPr>
                <p:spPr>
                  <a:xfrm>
                    <a:off x="2627784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接點 20"/>
                  <p:cNvCxnSpPr/>
                  <p:nvPr/>
                </p:nvCxnSpPr>
                <p:spPr>
                  <a:xfrm>
                    <a:off x="3923928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線接點 21"/>
                  <p:cNvCxnSpPr/>
                  <p:nvPr/>
                </p:nvCxnSpPr>
                <p:spPr>
                  <a:xfrm>
                    <a:off x="3491880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接點 22"/>
                  <p:cNvCxnSpPr/>
                  <p:nvPr/>
                </p:nvCxnSpPr>
                <p:spPr>
                  <a:xfrm>
                    <a:off x="4788024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接點 23"/>
                  <p:cNvCxnSpPr/>
                  <p:nvPr/>
                </p:nvCxnSpPr>
                <p:spPr>
                  <a:xfrm>
                    <a:off x="4355976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接點 24"/>
                  <p:cNvCxnSpPr/>
                  <p:nvPr/>
                </p:nvCxnSpPr>
                <p:spPr>
                  <a:xfrm>
                    <a:off x="5652120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接點 25"/>
                  <p:cNvCxnSpPr/>
                  <p:nvPr/>
                </p:nvCxnSpPr>
                <p:spPr>
                  <a:xfrm>
                    <a:off x="5220072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接點 28"/>
                  <p:cNvCxnSpPr/>
                  <p:nvPr/>
                </p:nvCxnSpPr>
                <p:spPr>
                  <a:xfrm>
                    <a:off x="6084168" y="5373216"/>
                    <a:ext cx="0" cy="57606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接點 29"/>
                  <p:cNvCxnSpPr/>
                  <p:nvPr/>
                </p:nvCxnSpPr>
                <p:spPr>
                  <a:xfrm>
                    <a:off x="6588224" y="5085184"/>
                    <a:ext cx="0" cy="1152128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2" name="文字方塊 31"/>
              <p:cNvSpPr txBox="1"/>
              <p:nvPr/>
            </p:nvSpPr>
            <p:spPr>
              <a:xfrm>
                <a:off x="216024" y="6165304"/>
                <a:ext cx="8748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      </a:t>
                </a:r>
                <a:r>
                  <a:rPr lang="zh-TW" altLang="en-US" b="1" dirty="0" smtClean="0"/>
                  <a:t>噪音前</a:t>
                </a:r>
                <a:r>
                  <a:rPr lang="en-US" altLang="zh-TW" b="1" dirty="0" smtClean="0"/>
                  <a:t>3</a:t>
                </a:r>
                <a:r>
                  <a:rPr lang="zh-TW" altLang="en-US" b="1" dirty="0" smtClean="0"/>
                  <a:t>秒</a:t>
                </a:r>
                <a:r>
                  <a:rPr lang="en-US" altLang="zh-TW" b="1" dirty="0" smtClean="0"/>
                  <a:t>    </a:t>
                </a:r>
                <a:r>
                  <a:rPr lang="zh-TW" altLang="en-US" b="1" dirty="0" smtClean="0"/>
                  <a:t>噪音</a:t>
                </a:r>
                <a:r>
                  <a:rPr lang="en-US" altLang="zh-TW" b="1" dirty="0" smtClean="0"/>
                  <a:t>Start</a:t>
                </a:r>
                <a:r>
                  <a:rPr lang="zh-TW" altLang="en-US" b="1" dirty="0" smtClean="0"/>
                  <a:t>                                                   噪音第</a:t>
                </a:r>
                <a:r>
                  <a:rPr lang="en-US" altLang="zh-TW" b="1" dirty="0" smtClean="0"/>
                  <a:t>10</a:t>
                </a:r>
                <a:r>
                  <a:rPr lang="zh-TW" altLang="en-US" b="1" dirty="0" smtClean="0"/>
                  <a:t>秒     噪音第</a:t>
                </a:r>
                <a:r>
                  <a:rPr lang="en-US" altLang="zh-TW" b="1" dirty="0" smtClean="0"/>
                  <a:t>30</a:t>
                </a:r>
                <a:r>
                  <a:rPr lang="zh-TW" altLang="en-US" b="1" dirty="0" smtClean="0"/>
                  <a:t>秒   </a:t>
                </a:r>
                <a:endParaRPr lang="zh-TW" altLang="en-US" b="1" dirty="0"/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6588224" y="4665910"/>
                <a:ext cx="19442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5400" dirty="0" smtClean="0"/>
                  <a:t>…….</a:t>
                </a:r>
                <a:endParaRPr lang="zh-TW" altLang="en-US" sz="5400" dirty="0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467544" y="4293096"/>
              <a:ext cx="1224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</a:rPr>
                <a:t>環境音量 </a:t>
              </a:r>
              <a:endParaRPr lang="en-US" altLang="zh-TW" sz="20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</a:rPr>
                <a:t>↓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弧形 53"/>
            <p:cNvSpPr/>
            <p:nvPr/>
          </p:nvSpPr>
          <p:spPr>
            <a:xfrm>
              <a:off x="2483768" y="5085184"/>
              <a:ext cx="4032448" cy="360040"/>
            </a:xfrm>
            <a:prstGeom prst="arc">
              <a:avLst>
                <a:gd name="adj1" fmla="val 10752655"/>
                <a:gd name="adj2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2915816" y="4581128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</a:rPr>
                <a:t>最大值</a:t>
              </a:r>
              <a:r>
                <a:rPr lang="en-US" altLang="zh-TW" sz="2000" b="1" dirty="0" smtClean="0">
                  <a:solidFill>
                    <a:srgbClr val="FF0000"/>
                  </a:solidFill>
                </a:rPr>
                <a:t>(</a:t>
              </a:r>
              <a:r>
                <a:rPr lang="zh-TW" altLang="en-US" sz="2000" b="1" dirty="0" smtClean="0">
                  <a:solidFill>
                    <a:srgbClr val="FF0000"/>
                  </a:solidFill>
                </a:rPr>
                <a:t>火車噪音音量</a:t>
              </a:r>
              <a:r>
                <a:rPr lang="en-US" altLang="zh-TW" sz="2000" b="1" dirty="0" smtClean="0">
                  <a:solidFill>
                    <a:srgbClr val="FF0000"/>
                  </a:solidFill>
                </a:rPr>
                <a:t>)</a:t>
              </a:r>
              <a:r>
                <a:rPr lang="zh-TW" altLang="en-US" sz="2000" b="1" dirty="0" smtClean="0">
                  <a:solidFill>
                    <a:srgbClr val="FF0000"/>
                  </a:solidFill>
                </a:rPr>
                <a:t> </a:t>
              </a:r>
              <a:endParaRPr lang="en-US" altLang="zh-TW" sz="2000" b="1" dirty="0" smtClean="0">
                <a:solidFill>
                  <a:srgbClr val="FF0000"/>
                </a:solidFill>
              </a:endParaRPr>
            </a:p>
            <a:p>
              <a:pPr algn="ctr"/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弧形 56"/>
            <p:cNvSpPr/>
            <p:nvPr/>
          </p:nvSpPr>
          <p:spPr>
            <a:xfrm>
              <a:off x="2267744" y="4221088"/>
              <a:ext cx="6048672" cy="1368152"/>
            </a:xfrm>
            <a:prstGeom prst="arc">
              <a:avLst>
                <a:gd name="adj1" fmla="val 10873464"/>
                <a:gd name="adj2" fmla="val 2607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4211960" y="3645024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FF0000"/>
                  </a:solidFill>
                </a:rPr>
                <a:t>最大值</a:t>
              </a:r>
              <a:r>
                <a:rPr lang="en-US" altLang="zh-TW" sz="2000" b="1" dirty="0" smtClean="0">
                  <a:solidFill>
                    <a:srgbClr val="FF0000"/>
                  </a:solidFill>
                </a:rPr>
                <a:t>(</a:t>
              </a:r>
              <a:r>
                <a:rPr lang="zh-TW" altLang="en-US" sz="2000" b="1" dirty="0" smtClean="0">
                  <a:solidFill>
                    <a:srgbClr val="FF0000"/>
                  </a:solidFill>
                </a:rPr>
                <a:t>飛機噪音音量</a:t>
              </a:r>
              <a:r>
                <a:rPr lang="en-US" altLang="zh-TW" sz="2000" b="1" dirty="0" smtClean="0">
                  <a:solidFill>
                    <a:srgbClr val="FF0000"/>
                  </a:solidFill>
                </a:rPr>
                <a:t>)</a:t>
              </a:r>
              <a:r>
                <a:rPr lang="zh-TW" altLang="en-US" sz="2000" b="1" dirty="0" smtClean="0">
                  <a:solidFill>
                    <a:srgbClr val="FF0000"/>
                  </a:solidFill>
                </a:rPr>
                <a:t> </a:t>
              </a:r>
              <a:endParaRPr lang="en-US" altLang="zh-TW" sz="2000" b="1" dirty="0" smtClean="0">
                <a:solidFill>
                  <a:srgbClr val="FF0000"/>
                </a:solidFill>
              </a:endParaRPr>
            </a:p>
            <a:p>
              <a:pPr algn="ctr"/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964613" cy="792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研究結果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火車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環境音量與噪音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音量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7950" y="1785938"/>
          <a:ext cx="9036503" cy="31840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1302"/>
                <a:gridCol w="1368152"/>
                <a:gridCol w="1368152"/>
                <a:gridCol w="1368153"/>
                <a:gridCol w="1355977"/>
                <a:gridCol w="1092297"/>
                <a:gridCol w="1102470"/>
              </a:tblGrid>
              <a:tr h="6346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班次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 smtClean="0">
                          <a:effectLst/>
                        </a:rPr>
                        <a:t>項目</a:t>
                      </a:r>
                      <a:endParaRPr lang="zh-TW" sz="2300" b="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太魯閣號</a:t>
                      </a:r>
                      <a:r>
                        <a:rPr lang="en-US" sz="2300" dirty="0">
                          <a:effectLst/>
                        </a:rPr>
                        <a:t>(402</a:t>
                      </a:r>
                      <a:r>
                        <a:rPr lang="zh-TW" sz="2300" dirty="0">
                          <a:effectLst/>
                        </a:rPr>
                        <a:t>次</a:t>
                      </a:r>
                      <a:r>
                        <a:rPr lang="en-US" sz="2300" dirty="0">
                          <a:effectLst/>
                        </a:rPr>
                        <a:t>)</a:t>
                      </a:r>
                      <a:endParaRPr lang="zh-TW" sz="2300" b="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太魯閣號</a:t>
                      </a:r>
                      <a:r>
                        <a:rPr lang="en-US" sz="2300" dirty="0">
                          <a:effectLst/>
                        </a:rPr>
                        <a:t>(426</a:t>
                      </a:r>
                      <a:r>
                        <a:rPr lang="zh-TW" sz="2300" dirty="0">
                          <a:effectLst/>
                        </a:rPr>
                        <a:t>次</a:t>
                      </a:r>
                      <a:r>
                        <a:rPr lang="en-US" sz="2300" dirty="0">
                          <a:effectLst/>
                        </a:rPr>
                        <a:t>)</a:t>
                      </a:r>
                      <a:endParaRPr lang="zh-TW" sz="2300" b="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普悠瑪號</a:t>
                      </a:r>
                      <a:r>
                        <a:rPr lang="en-US" sz="2300" dirty="0">
                          <a:effectLst/>
                        </a:rPr>
                        <a:t>(425</a:t>
                      </a:r>
                      <a:r>
                        <a:rPr lang="zh-TW" sz="2300" dirty="0">
                          <a:effectLst/>
                        </a:rPr>
                        <a:t>次</a:t>
                      </a:r>
                      <a:r>
                        <a:rPr lang="en-US" sz="2300" dirty="0">
                          <a:effectLst/>
                        </a:rPr>
                        <a:t>)</a:t>
                      </a:r>
                      <a:endParaRPr lang="zh-TW" sz="2300" b="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普悠瑪號</a:t>
                      </a:r>
                      <a:r>
                        <a:rPr lang="en-US" sz="2300" dirty="0">
                          <a:effectLst/>
                        </a:rPr>
                        <a:t>(422</a:t>
                      </a:r>
                      <a:r>
                        <a:rPr lang="zh-TW" sz="2300" dirty="0">
                          <a:effectLst/>
                        </a:rPr>
                        <a:t>次</a:t>
                      </a:r>
                      <a:r>
                        <a:rPr lang="en-US" sz="2300" dirty="0">
                          <a:effectLst/>
                        </a:rPr>
                        <a:t>)</a:t>
                      </a:r>
                      <a:endParaRPr lang="zh-TW" sz="2300" b="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電聯車</a:t>
                      </a:r>
                      <a:r>
                        <a:rPr lang="en-US" sz="2300" dirty="0">
                          <a:effectLst/>
                        </a:rPr>
                        <a:t>(4617)</a:t>
                      </a:r>
                      <a:endParaRPr lang="zh-TW" sz="2300" b="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電聯車</a:t>
                      </a:r>
                      <a:r>
                        <a:rPr lang="en-US" sz="2300" dirty="0">
                          <a:effectLst/>
                        </a:rPr>
                        <a:t>(4621)</a:t>
                      </a:r>
                      <a:endParaRPr lang="zh-TW" sz="2300" b="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4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環境音量平均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55.9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70.4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78.6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71.5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71.3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69.1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4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>
                          <a:effectLst/>
                        </a:rPr>
                        <a:t>噪音音量平均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65.7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72.8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80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76.1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72.9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72.9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7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 smtClean="0">
                          <a:effectLst/>
                        </a:rPr>
                        <a:t>平均差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9.8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2.4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1.4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4.6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1.6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3.8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書卷 (水平) 5"/>
          <p:cNvSpPr/>
          <p:nvPr/>
        </p:nvSpPr>
        <p:spPr>
          <a:xfrm>
            <a:off x="1000125" y="4929188"/>
            <a:ext cx="7416800" cy="1368425"/>
          </a:xfrm>
          <a:prstGeom prst="horizont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所有班次的環境與噪音音量均超過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規定的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分貝。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>
          <a:xfrm>
            <a:off x="458788" y="142875"/>
            <a:ext cx="9685337" cy="1143000"/>
          </a:xfrm>
        </p:spPr>
        <p:txBody>
          <a:bodyPr/>
          <a:lstStyle/>
          <a:p>
            <a:pPr eaLnBrk="1" hangingPunct="1"/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六年一班旁男生廁所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環境音量與火車噪音音量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7950" y="1562100"/>
          <a:ext cx="9036509" cy="38901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162"/>
                <a:gridCol w="1368152"/>
                <a:gridCol w="1368155"/>
                <a:gridCol w="1368149"/>
                <a:gridCol w="1368157"/>
                <a:gridCol w="1080124"/>
                <a:gridCol w="1043610"/>
              </a:tblGrid>
              <a:tr h="10970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>
                          <a:effectLst/>
                        </a:rPr>
                        <a:t>班次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endParaRPr lang="en-US" altLang="zh-TW" sz="2300" kern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 smtClean="0">
                          <a:effectLst/>
                        </a:rPr>
                        <a:t>項目</a:t>
                      </a:r>
                      <a:endParaRPr lang="zh-TW" sz="2300" b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>
                          <a:effectLst/>
                        </a:rPr>
                        <a:t>太魯閣號</a:t>
                      </a:r>
                      <a:r>
                        <a:rPr lang="en-US" sz="2300" kern="1200" dirty="0">
                          <a:effectLst/>
                        </a:rPr>
                        <a:t>(402</a:t>
                      </a:r>
                      <a:r>
                        <a:rPr lang="zh-TW" sz="2300" kern="1200" dirty="0">
                          <a:effectLst/>
                        </a:rPr>
                        <a:t>次</a:t>
                      </a:r>
                      <a:r>
                        <a:rPr lang="en-US" sz="2300" kern="1200" dirty="0">
                          <a:effectLst/>
                        </a:rPr>
                        <a:t>)</a:t>
                      </a:r>
                      <a:endParaRPr lang="zh-TW" sz="2300" b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>
                          <a:effectLst/>
                        </a:rPr>
                        <a:t>太魯閣號</a:t>
                      </a:r>
                      <a:r>
                        <a:rPr lang="en-US" sz="2300" kern="1200" dirty="0">
                          <a:effectLst/>
                        </a:rPr>
                        <a:t>(426</a:t>
                      </a:r>
                      <a:r>
                        <a:rPr lang="zh-TW" sz="2300" kern="1200" dirty="0">
                          <a:effectLst/>
                        </a:rPr>
                        <a:t>次</a:t>
                      </a:r>
                      <a:r>
                        <a:rPr lang="en-US" sz="2300" kern="1200" dirty="0">
                          <a:effectLst/>
                        </a:rPr>
                        <a:t>)</a:t>
                      </a:r>
                      <a:endParaRPr lang="zh-TW" sz="2300" b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>
                          <a:effectLst/>
                        </a:rPr>
                        <a:t>普悠瑪號</a:t>
                      </a:r>
                      <a:r>
                        <a:rPr lang="en-US" sz="2300" kern="1200" dirty="0">
                          <a:effectLst/>
                        </a:rPr>
                        <a:t>(425</a:t>
                      </a:r>
                      <a:r>
                        <a:rPr lang="zh-TW" sz="2300" kern="1200" dirty="0">
                          <a:effectLst/>
                        </a:rPr>
                        <a:t>次</a:t>
                      </a:r>
                      <a:r>
                        <a:rPr lang="en-US" sz="2300" kern="1200" dirty="0">
                          <a:effectLst/>
                        </a:rPr>
                        <a:t>)</a:t>
                      </a:r>
                      <a:endParaRPr lang="zh-TW" sz="2300" b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>
                          <a:effectLst/>
                        </a:rPr>
                        <a:t>普悠瑪號</a:t>
                      </a:r>
                      <a:r>
                        <a:rPr lang="en-US" sz="2300" kern="1200" dirty="0">
                          <a:effectLst/>
                        </a:rPr>
                        <a:t>(422</a:t>
                      </a:r>
                      <a:r>
                        <a:rPr lang="zh-TW" sz="2300" kern="1200" dirty="0">
                          <a:effectLst/>
                        </a:rPr>
                        <a:t>次</a:t>
                      </a:r>
                      <a:r>
                        <a:rPr lang="en-US" sz="2300" kern="1200" dirty="0">
                          <a:effectLst/>
                        </a:rPr>
                        <a:t>)</a:t>
                      </a:r>
                      <a:endParaRPr lang="zh-TW" sz="2300" b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>
                          <a:effectLst/>
                        </a:rPr>
                        <a:t>電聯車</a:t>
                      </a:r>
                      <a:r>
                        <a:rPr lang="en-US" sz="2300" kern="1200" dirty="0">
                          <a:effectLst/>
                        </a:rPr>
                        <a:t>(4617)</a:t>
                      </a:r>
                      <a:endParaRPr lang="zh-TW" sz="2300" b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>
                          <a:effectLst/>
                        </a:rPr>
                        <a:t>電聯車</a:t>
                      </a:r>
                      <a:r>
                        <a:rPr lang="en-US" sz="2300" kern="1200" dirty="0">
                          <a:effectLst/>
                        </a:rPr>
                        <a:t>(4621)</a:t>
                      </a:r>
                      <a:endParaRPr lang="zh-TW" sz="2300" b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67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環境音量平均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64.3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70.3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68.2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69.4</a:t>
                      </a:r>
                      <a:endParaRPr lang="zh-TW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68.7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69.1</a:t>
                      </a:r>
                      <a:endParaRPr lang="zh-TW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  <a:tr h="67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噪音音量平均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75.9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77.6</a:t>
                      </a:r>
                      <a:endParaRPr lang="zh-TW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74.9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77.3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74.8</a:t>
                      </a:r>
                      <a:endParaRPr lang="zh-TW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71.9</a:t>
                      </a:r>
                      <a:endParaRPr lang="zh-TW" sz="23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  <a:tr h="992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 smtClean="0">
                          <a:effectLst/>
                        </a:rPr>
                        <a:t>平均差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11.6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7.3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6.7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7.9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6.1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2.8</a:t>
                      </a:r>
                      <a:endParaRPr lang="zh-TW" sz="23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書卷 (水平) 4"/>
          <p:cNvSpPr/>
          <p:nvPr/>
        </p:nvSpPr>
        <p:spPr>
          <a:xfrm>
            <a:off x="928688" y="5214938"/>
            <a:ext cx="7416800" cy="1368425"/>
          </a:xfrm>
          <a:prstGeom prst="horizont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所有班次的環境與噪音音量均超過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規定的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分貝。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>
          <a:xfrm>
            <a:off x="485775" y="50006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交通安全教室旁男生廁所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環境音量與火車噪音音量</a:t>
            </a: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/>
        </p:nvGraphicFramePr>
        <p:xfrm>
          <a:off x="71438" y="1908175"/>
          <a:ext cx="9037638" cy="3437802"/>
        </p:xfrm>
        <a:graphic>
          <a:graphicData uri="http://schemas.openxmlformats.org/drawingml/2006/table">
            <a:tbl>
              <a:tblPr/>
              <a:tblGrid>
                <a:gridCol w="1441450"/>
                <a:gridCol w="1366838"/>
                <a:gridCol w="1368425"/>
                <a:gridCol w="1368425"/>
                <a:gridCol w="1368425"/>
                <a:gridCol w="1079500"/>
                <a:gridCol w="1044575"/>
              </a:tblGrid>
              <a:tr h="1084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        班次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項目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太魯閣號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(402</a:t>
                      </a: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次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太魯閣號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(426</a:t>
                      </a: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次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普悠瑪號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(425</a:t>
                      </a: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次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普悠瑪號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(422</a:t>
                      </a: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次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電聯車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(4617)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電聯車</a:t>
                      </a: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(4621)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70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環境音量平均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56.5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66.9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67.8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66.4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66.8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64.4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0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噪音音量平均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66.0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72.4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73.5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73.0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71.1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74.7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平均差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9.5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5.5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5.7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6.6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2.3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10.3</a:t>
                      </a:r>
                      <a:endParaRPr kumimoji="0" lang="zh-TW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書卷 (水平) 5"/>
          <p:cNvSpPr/>
          <p:nvPr/>
        </p:nvSpPr>
        <p:spPr>
          <a:xfrm>
            <a:off x="899592" y="5085184"/>
            <a:ext cx="7416800" cy="1368425"/>
          </a:xfrm>
          <a:prstGeom prst="horizont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所有班次的環境與噪音音量均超過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規定的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分貝。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環境與火車噪音音量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總整理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7504" y="1935162"/>
          <a:ext cx="8928991" cy="32431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9284"/>
                <a:gridCol w="2196569"/>
                <a:gridCol w="2196569"/>
                <a:gridCol w="2196569"/>
              </a:tblGrid>
              <a:tr h="1121831">
                <a:tc>
                  <a:txBody>
                    <a:bodyPr/>
                    <a:lstStyle/>
                    <a:p>
                      <a:pPr algn="r"/>
                      <a:r>
                        <a:rPr kumimoji="0" lang="zh-TW" altLang="en-US" sz="2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地點</a:t>
                      </a:r>
                      <a:endParaRPr kumimoji="0" lang="en-US" altLang="zh-TW" sz="23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kumimoji="0" lang="en-US" altLang="zh-TW" sz="23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zh-TW" altLang="en-US" sz="2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endParaRPr kumimoji="0" lang="en-US" altLang="zh-TW" sz="23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資源</a:t>
                      </a:r>
                      <a:r>
                        <a:rPr kumimoji="0" lang="en-US" altLang="zh-TW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D</a:t>
                      </a:r>
                      <a:r>
                        <a:rPr kumimoji="0" lang="zh-TW" alt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六年一班旁</a:t>
                      </a:r>
                      <a:endParaRPr kumimoji="0" lang="en-US" altLang="zh-TW" sz="2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 Unicode MS" pitchFamily="34" charset="-120"/>
                        <a:cs typeface="Arial Unicode MS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男生廁所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 Unicode MS" pitchFamily="34" charset="-120"/>
                          <a:cs typeface="Arial Unicode MS" pitchFamily="34" charset="-120"/>
                        </a:rPr>
                        <a:t>交通安全教室旁男生廁所</a:t>
                      </a:r>
                    </a:p>
                  </a:txBody>
                  <a:tcPr anchor="ctr"/>
                </a:tc>
              </a:tr>
              <a:tr h="7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環境音量總平均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69.5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68.3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64.8</a:t>
                      </a:r>
                      <a:endParaRPr lang="zh-TW" altLang="en-US" sz="2400" dirty="0"/>
                    </a:p>
                  </a:txBody>
                  <a:tcPr/>
                </a:tc>
              </a:tr>
              <a:tr h="7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噪音音量總平均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73.4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75.4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71.8</a:t>
                      </a:r>
                      <a:endParaRPr lang="zh-TW" altLang="en-US" sz="2400" dirty="0"/>
                    </a:p>
                  </a:txBody>
                  <a:tcPr/>
                </a:tc>
              </a:tr>
              <a:tr h="7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3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Arial Unicode MS" pitchFamily="34" charset="-120"/>
                          <a:cs typeface="Arial Unicode MS" pitchFamily="34" charset="-120"/>
                        </a:rPr>
                        <a:t>平均差總平均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3.9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7.1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6.7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書卷 (水平) 5"/>
          <p:cNvSpPr/>
          <p:nvPr/>
        </p:nvSpPr>
        <p:spPr>
          <a:xfrm>
            <a:off x="899592" y="5085184"/>
            <a:ext cx="7272808" cy="16288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噪音音量高低為：六年一班旁男生廁所＞資源</a:t>
            </a:r>
            <a:r>
              <a: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班＞交通安全教室旁男生廁所</a:t>
            </a:r>
          </a:p>
          <a:p>
            <a:pPr algn="ctr"/>
            <a:endParaRPr lang="zh-TW" altLang="en-US" dirty="0" smtClean="0"/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338" y="1143000"/>
            <a:ext cx="88566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沒有關窗戶時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飛機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環境音量與噪音音量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770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7338" y="1928813"/>
          <a:ext cx="8856991" cy="437940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56185"/>
                <a:gridCol w="2376266"/>
                <a:gridCol w="1512169"/>
                <a:gridCol w="1512169"/>
                <a:gridCol w="1800202"/>
              </a:tblGrid>
              <a:tr h="7334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項目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  <a:r>
                        <a:rPr lang="zh-TW" sz="2300" dirty="0" smtClean="0">
                          <a:effectLst/>
                        </a:rPr>
                        <a:t>班次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時間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環境音量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>
                          <a:effectLst/>
                        </a:rPr>
                        <a:t>噪音音量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>
                          <a:effectLst/>
                        </a:rPr>
                        <a:t>噪音音量與環境音量差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  <a:tr h="4935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 smtClean="0">
                          <a:effectLst/>
                        </a:rPr>
                        <a:t>第一</a:t>
                      </a:r>
                      <a:r>
                        <a:rPr lang="zh-TW" altLang="en-US" sz="2300" kern="1200" dirty="0" smtClean="0">
                          <a:effectLst/>
                        </a:rPr>
                        <a:t>筆紀錄</a:t>
                      </a:r>
                      <a:endParaRPr lang="zh-TW" sz="2300" b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無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50.2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72.1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21.9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  <a:tr h="4935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 smtClean="0">
                          <a:effectLst/>
                        </a:rPr>
                        <a:t>第二</a:t>
                      </a:r>
                      <a:r>
                        <a:rPr lang="zh-TW" altLang="en-US" sz="2300" kern="1200" dirty="0" smtClean="0">
                          <a:effectLst/>
                        </a:rPr>
                        <a:t>筆紀錄</a:t>
                      </a:r>
                      <a:endParaRPr lang="zh-TW" sz="2300" b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無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56.5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70.5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14.0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  <a:tr h="4952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 smtClean="0">
                          <a:effectLst/>
                        </a:rPr>
                        <a:t>第三</a:t>
                      </a:r>
                      <a:r>
                        <a:rPr lang="zh-TW" altLang="en-US" sz="2300" kern="1200" dirty="0" smtClean="0">
                          <a:effectLst/>
                        </a:rPr>
                        <a:t>筆紀錄</a:t>
                      </a:r>
                      <a:endParaRPr lang="zh-TW" sz="2300" b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無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51.5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69.7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18.2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  <a:tr h="4935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 smtClean="0">
                          <a:effectLst/>
                        </a:rPr>
                        <a:t>第四</a:t>
                      </a:r>
                      <a:r>
                        <a:rPr lang="zh-TW" altLang="en-US" sz="2300" kern="1200" dirty="0" smtClean="0">
                          <a:effectLst/>
                        </a:rPr>
                        <a:t>筆紀錄</a:t>
                      </a:r>
                      <a:endParaRPr lang="zh-TW" sz="2300" b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dirty="0">
                          <a:effectLst/>
                        </a:rPr>
                        <a:t>無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51.0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79.2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28.2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  <a:tr h="7403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 smtClean="0">
                          <a:effectLst/>
                        </a:rPr>
                        <a:t>第五</a:t>
                      </a:r>
                      <a:r>
                        <a:rPr lang="zh-TW" altLang="en-US" sz="2300" kern="1200" dirty="0" smtClean="0">
                          <a:effectLst/>
                        </a:rPr>
                        <a:t>筆紀錄</a:t>
                      </a:r>
                      <a:endParaRPr lang="zh-TW" sz="2300" b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altLang="zh-TW" sz="2300" dirty="0" smtClean="0">
                          <a:effectLst/>
                        </a:rPr>
                        <a:t>6/20 </a:t>
                      </a:r>
                      <a:r>
                        <a:rPr lang="en-US" altLang="zh-TW" sz="2300" baseline="0" dirty="0" smtClean="0">
                          <a:effectLst/>
                        </a:rPr>
                        <a:t> </a:t>
                      </a:r>
                      <a:r>
                        <a:rPr lang="en-US" altLang="zh-TW" sz="2300" dirty="0" smtClean="0">
                          <a:effectLst/>
                        </a:rPr>
                        <a:t>PM3:51:02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55.7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77.3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21.6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  <a:tr h="8187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zh-TW" sz="2300" kern="1200" dirty="0" smtClean="0">
                          <a:effectLst/>
                        </a:rPr>
                        <a:t>第六</a:t>
                      </a:r>
                      <a:r>
                        <a:rPr lang="zh-TW" altLang="en-US" sz="2300" kern="1200" dirty="0" smtClean="0">
                          <a:effectLst/>
                        </a:rPr>
                        <a:t>筆紀錄</a:t>
                      </a:r>
                      <a:endParaRPr lang="zh-TW" sz="2300" b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altLang="zh-TW" sz="2300" dirty="0" smtClean="0">
                          <a:effectLst/>
                        </a:rPr>
                        <a:t>6/20 </a:t>
                      </a:r>
                      <a:r>
                        <a:rPr lang="en-US" altLang="zh-TW" sz="2300" baseline="0" dirty="0" smtClean="0">
                          <a:effectLst/>
                        </a:rPr>
                        <a:t> </a:t>
                      </a:r>
                      <a:r>
                        <a:rPr lang="en-US" altLang="zh-TW" sz="2300" dirty="0" smtClean="0">
                          <a:effectLst/>
                        </a:rPr>
                        <a:t>PM3:51:28</a:t>
                      </a:r>
                      <a:endParaRPr lang="zh-TW" alt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55.5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>
                          <a:effectLst/>
                        </a:rPr>
                        <a:t>79.2</a:t>
                      </a:r>
                      <a:endParaRPr lang="zh-TW" sz="2300" b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</a:pPr>
                      <a:r>
                        <a:rPr lang="en-US" sz="2300" dirty="0">
                          <a:effectLst/>
                        </a:rPr>
                        <a:t>23.7</a:t>
                      </a:r>
                      <a:endParaRPr lang="zh-TW" sz="23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書卷 (水平) 6"/>
          <p:cNvSpPr/>
          <p:nvPr/>
        </p:nvSpPr>
        <p:spPr>
          <a:xfrm>
            <a:off x="1331640" y="4509120"/>
            <a:ext cx="7056437" cy="1798638"/>
          </a:xfrm>
          <a:prstGeom prst="horizont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有三個班次的環境音量超過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規定的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分貝。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所有班次的噪音音量皆超過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規定的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分貝。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4359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窗戶時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飛機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環境音量與噪音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8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313" y="1500188"/>
          <a:ext cx="8856662" cy="4001708"/>
        </p:xfrm>
        <a:graphic>
          <a:graphicData uri="http://schemas.openxmlformats.org/drawingml/2006/table">
            <a:tbl>
              <a:tblPr/>
              <a:tblGrid>
                <a:gridCol w="1655762"/>
                <a:gridCol w="2808288"/>
                <a:gridCol w="1512887"/>
                <a:gridCol w="1511300"/>
                <a:gridCol w="1368425"/>
              </a:tblGrid>
              <a:tr h="7381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項目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班次</a:t>
                      </a:r>
                      <a:endParaRPr kumimoji="0" lang="zh-TW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時間</a:t>
                      </a:r>
                      <a:endParaRPr kumimoji="0" lang="zh-TW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環境音量</a:t>
                      </a:r>
                      <a:endParaRPr kumimoji="0" lang="zh-TW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噪音音量</a:t>
                      </a:r>
                      <a:endParaRPr kumimoji="0" lang="zh-TW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音量差</a:t>
                      </a:r>
                      <a:endParaRPr kumimoji="0" lang="zh-TW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第一筆紀錄</a:t>
                      </a:r>
                      <a:endParaRPr kumimoji="0" lang="zh-TW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5/25       PM3:34:32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52.1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58.1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6.0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第二筆紀錄</a:t>
                      </a:r>
                      <a:endParaRPr kumimoji="0" lang="zh-TW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5/30       PM3:28:23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46.7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57.9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11.2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第三筆紀錄</a:t>
                      </a:r>
                      <a:endParaRPr kumimoji="0" lang="zh-TW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5/30       PM3:29:07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48.9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63.7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14.8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第四筆紀錄</a:t>
                      </a:r>
                      <a:endParaRPr kumimoji="0" lang="zh-TW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5/30       PM3:29:55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46.4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83.1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36.7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第五筆紀錄</a:t>
                      </a:r>
                      <a:endParaRPr kumimoji="0" lang="zh-TW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6/22      AM9:00:54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51,7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71.0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19.3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第六筆紀錄</a:t>
                      </a:r>
                      <a:endParaRPr kumimoji="0" lang="zh-TW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6/22      AM9:06:02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63.2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70.0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6.8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5" name="書卷 (水平) 4"/>
          <p:cNvSpPr/>
          <p:nvPr/>
        </p:nvSpPr>
        <p:spPr>
          <a:xfrm>
            <a:off x="1187624" y="4293096"/>
            <a:ext cx="6904037" cy="2347913"/>
          </a:xfrm>
          <a:prstGeom prst="horizont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有一個班次的環境音量超過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規定的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分貝。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所有班次的噪音音量皆超過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規定的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分貝。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有一班飛機噪音音量高達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分貝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>
          <a:xfrm>
            <a:off x="138113" y="476250"/>
            <a:ext cx="9005887" cy="1000125"/>
          </a:xfrm>
        </p:spPr>
        <p:txBody>
          <a:bodyPr/>
          <a:lstStyle/>
          <a:p>
            <a:pPr eaLnBrk="1" hangingPunct="1"/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飛機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噪音對</a:t>
            </a:r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有無關窗戶時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所產生的</a:t>
            </a:r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音量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影響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平均值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6894" name="Group 30"/>
          <p:cNvGraphicFramePr>
            <a:graphicFrameLocks noGrp="1"/>
          </p:cNvGraphicFramePr>
          <p:nvPr>
            <p:ph idx="1"/>
          </p:nvPr>
        </p:nvGraphicFramePr>
        <p:xfrm>
          <a:off x="107950" y="1700213"/>
          <a:ext cx="8785225" cy="2881313"/>
        </p:xfrm>
        <a:graphic>
          <a:graphicData uri="http://schemas.openxmlformats.org/drawingml/2006/table">
            <a:tbl>
              <a:tblPr/>
              <a:tblGrid>
                <a:gridCol w="1554163"/>
                <a:gridCol w="1901825"/>
                <a:gridCol w="1944687"/>
                <a:gridCol w="1655763"/>
                <a:gridCol w="1728787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項目</a:t>
                      </a:r>
                      <a:endParaRPr kumimoji="0" lang="en-US" altLang="zh-TW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窗戶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環境音量平均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噪音音量平均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噪音音量與環境音量差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有無關窗</a:t>
                      </a:r>
                      <a:endParaRPr kumimoji="0" lang="en-US" altLang="zh-TW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噪音音量差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有關窗戶</a:t>
                      </a:r>
                      <a:endParaRPr kumimoji="0" lang="zh-TW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51.5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67.3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15.8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7.4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沒有關窗戶</a:t>
                      </a:r>
                      <a:endParaRPr kumimoji="0" lang="zh-TW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53.4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74.7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新細明體" charset="-120"/>
                        </a:rPr>
                        <a:t>21.3</a:t>
                      </a:r>
                      <a:endParaRPr kumimoji="0" lang="zh-TW" altLang="zh-TW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新細明體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書卷 (水平) 4"/>
          <p:cNvSpPr/>
          <p:nvPr/>
        </p:nvSpPr>
        <p:spPr>
          <a:xfrm>
            <a:off x="323528" y="3501008"/>
            <a:ext cx="8353425" cy="3048000"/>
          </a:xfrm>
          <a:prstGeom prst="horizont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dirty="0">
              <a:ea typeface="文鼎粗黑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latin typeface="+mj-ea"/>
                <a:ea typeface="+mj-ea"/>
              </a:rPr>
              <a:t>1.</a:t>
            </a:r>
            <a:r>
              <a:rPr kumimoji="0" lang="zh-TW" altLang="en-US" sz="2400" b="1" dirty="0">
                <a:latin typeface="+mj-ea"/>
                <a:ea typeface="+mj-ea"/>
              </a:rPr>
              <a:t>有無關窗戶的</a:t>
            </a:r>
            <a:r>
              <a:rPr kumimoji="0" lang="zh-TW" altLang="en-US" sz="2400" b="1" dirty="0">
                <a:solidFill>
                  <a:srgbClr val="FFFF00"/>
                </a:solidFill>
                <a:latin typeface="+mj-ea"/>
                <a:ea typeface="+mj-ea"/>
              </a:rPr>
              <a:t>環境平均音量沒有超過</a:t>
            </a:r>
            <a:r>
              <a:rPr kumimoji="0" lang="zh-TW" altLang="zh-TW" sz="2400" b="1" dirty="0">
                <a:latin typeface="+mj-ea"/>
                <a:ea typeface="+mj-ea"/>
              </a:rPr>
              <a:t>規定的</a:t>
            </a:r>
            <a:r>
              <a:rPr kumimoji="0" lang="en-US" altLang="zh-TW" sz="2400" b="1" dirty="0">
                <a:latin typeface="+mj-ea"/>
                <a:ea typeface="+mj-ea"/>
              </a:rPr>
              <a:t>55</a:t>
            </a:r>
            <a:r>
              <a:rPr kumimoji="0" lang="zh-TW" altLang="zh-TW" sz="2400" b="1" dirty="0">
                <a:latin typeface="+mj-ea"/>
                <a:ea typeface="+mj-ea"/>
              </a:rPr>
              <a:t>分貝。</a:t>
            </a:r>
            <a:endParaRPr kumimoji="0" lang="en-US" altLang="zh-TW" sz="2400" b="1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latin typeface="+mj-ea"/>
                <a:ea typeface="+mj-ea"/>
              </a:rPr>
              <a:t>2.</a:t>
            </a:r>
            <a:r>
              <a:rPr kumimoji="0" lang="zh-TW" altLang="en-US" sz="2400" b="1" dirty="0">
                <a:latin typeface="+mj-ea"/>
                <a:ea typeface="+mj-ea"/>
              </a:rPr>
              <a:t>所有班次的</a:t>
            </a:r>
            <a:r>
              <a:rPr kumimoji="0" lang="zh-TW" altLang="en-US" sz="2400" b="1" dirty="0">
                <a:solidFill>
                  <a:srgbClr val="FFFF00"/>
                </a:solidFill>
                <a:latin typeface="+mj-ea"/>
                <a:ea typeface="+mj-ea"/>
              </a:rPr>
              <a:t>噪音平均音量超過</a:t>
            </a:r>
            <a:r>
              <a:rPr kumimoji="0" lang="zh-TW" altLang="zh-TW" sz="2400" b="1" dirty="0">
                <a:latin typeface="+mj-ea"/>
                <a:ea typeface="+mj-ea"/>
              </a:rPr>
              <a:t>規定的</a:t>
            </a:r>
            <a:r>
              <a:rPr kumimoji="0" lang="en-US" altLang="zh-TW" sz="2400" b="1" dirty="0">
                <a:latin typeface="+mj-ea"/>
                <a:ea typeface="+mj-ea"/>
              </a:rPr>
              <a:t>55</a:t>
            </a:r>
            <a:r>
              <a:rPr kumimoji="0" lang="zh-TW" altLang="zh-TW" sz="2400" b="1" dirty="0">
                <a:latin typeface="+mj-ea"/>
                <a:ea typeface="+mj-ea"/>
              </a:rPr>
              <a:t>分貝。</a:t>
            </a:r>
            <a:endParaRPr kumimoji="0" lang="en-US" altLang="zh-TW" sz="2400" b="1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latin typeface="+mj-ea"/>
                <a:ea typeface="+mj-ea"/>
              </a:rPr>
              <a:t>3.</a:t>
            </a:r>
            <a:r>
              <a:rPr kumimoji="0" lang="zh-TW" altLang="en-US" sz="2400" b="1" dirty="0">
                <a:solidFill>
                  <a:srgbClr val="FFFF00"/>
                </a:solidFill>
                <a:latin typeface="+mj-ea"/>
                <a:ea typeface="+mj-ea"/>
              </a:rPr>
              <a:t>有無關窗戶的噪音音量差</a:t>
            </a:r>
            <a:r>
              <a:rPr kumimoji="0" lang="en-US" altLang="zh-TW" sz="2400" b="1" dirty="0">
                <a:solidFill>
                  <a:srgbClr val="FFFF00"/>
                </a:solidFill>
                <a:latin typeface="+mj-ea"/>
                <a:ea typeface="+mj-ea"/>
              </a:rPr>
              <a:t>7.4</a:t>
            </a:r>
            <a:r>
              <a:rPr kumimoji="0" lang="zh-TW" altLang="en-US" sz="2400" b="1" dirty="0">
                <a:solidFill>
                  <a:srgbClr val="FFFF00"/>
                </a:solidFill>
                <a:latin typeface="+mj-ea"/>
                <a:ea typeface="+mj-ea"/>
              </a:rPr>
              <a:t>分貝，因此關窗戶能減少噪音</a:t>
            </a:r>
            <a:r>
              <a:rPr kumimoji="0" lang="zh-TW" altLang="en-US" sz="2400" b="1" dirty="0">
                <a:latin typeface="+mj-ea"/>
                <a:ea typeface="+mj-ea"/>
              </a:rPr>
              <a:t>。</a:t>
            </a:r>
            <a:endParaRPr kumimoji="0" lang="en-US" altLang="zh-TW" sz="2400" b="1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dirty="0">
              <a:ea typeface="文鼎粗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氣候因素排除</a:t>
            </a:r>
          </a:p>
        </p:txBody>
      </p:sp>
      <p:sp>
        <p:nvSpPr>
          <p:cNvPr id="389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000" smtClean="0"/>
              <a:t>研究進行前皆有紀錄天氣狀況，僅有一天是毛雨天，天氣誤差低。</a:t>
            </a:r>
            <a:endParaRPr lang="en-US" altLang="zh-TW" sz="3000" smtClean="0"/>
          </a:p>
          <a:p>
            <a:pPr eaLnBrk="1" hangingPunct="1"/>
            <a:r>
              <a:rPr lang="zh-TW" altLang="en-US" sz="3000" smtClean="0"/>
              <a:t>研究時間在六月份，屬於全日炎熱氣候，因此無論是在上午還是下午施測，氣溫影響誤差低。</a:t>
            </a:r>
          </a:p>
        </p:txBody>
      </p:sp>
      <p:pic>
        <p:nvPicPr>
          <p:cNvPr id="38915" name="Picture 2" descr="「天氣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076700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研究動機</a:t>
            </a:r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3200" smtClean="0">
                <a:latin typeface="微軟正黑體" pitchFamily="34" charset="-120"/>
                <a:ea typeface="微軟正黑體" pitchFamily="34" charset="-120"/>
              </a:rPr>
              <a:t>在宜昌國小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求學的</a:t>
            </a:r>
            <a:r>
              <a:rPr lang="zh-TW" altLang="zh-TW" sz="3200" smtClean="0">
                <a:latin typeface="微軟正黑體" pitchFamily="34" charset="-120"/>
                <a:ea typeface="微軟正黑體" pitchFamily="34" charset="-120"/>
              </a:rPr>
              <a:t>四年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中，</a:t>
            </a:r>
            <a:r>
              <a:rPr lang="zh-TW" altLang="zh-TW" sz="3200" smtClean="0">
                <a:latin typeface="微軟正黑體" pitchFamily="34" charset="-120"/>
                <a:ea typeface="微軟正黑體" pitchFamily="34" charset="-120"/>
              </a:rPr>
              <a:t>常常會受到火車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和飛機</a:t>
            </a:r>
            <a:r>
              <a:rPr lang="zh-TW" altLang="zh-TW" sz="3200" smtClean="0">
                <a:latin typeface="微軟正黑體" pitchFamily="34" charset="-120"/>
                <a:ea typeface="微軟正黑體" pitchFamily="34" charset="-120"/>
              </a:rPr>
              <a:t>的噪音影響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zh-TW" sz="3200" smtClean="0">
                <a:latin typeface="微軟正黑體" pitchFamily="34" charset="-120"/>
                <a:ea typeface="微軟正黑體" pitchFamily="34" charset="-120"/>
              </a:rPr>
              <a:t>六年級自然課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，有上關於</a:t>
            </a:r>
            <a:r>
              <a:rPr lang="zh-TW" altLang="zh-TW" sz="3200" smtClean="0">
                <a:latin typeface="微軟正黑體" pitchFamily="34" charset="-120"/>
                <a:ea typeface="微軟正黑體" pitchFamily="34" charset="-120"/>
              </a:rPr>
              <a:t>噪音的課</a:t>
            </a: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程。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331913" y="4868863"/>
            <a:ext cx="6624637" cy="120015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因此我想要了解宜昌國小</a:t>
            </a:r>
            <a:r>
              <a:rPr kumimoji="0"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受火車及飛機噪音干擾狀況。</a:t>
            </a:r>
            <a:endParaRPr kumimoji="0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7c57-b9x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73246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研究結論</a:t>
            </a:r>
            <a:r>
              <a:rPr lang="en-US" altLang="zh-TW" sz="48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從環境音量來看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088" y="1628775"/>
            <a:ext cx="8229600" cy="4525963"/>
          </a:xfrm>
        </p:spPr>
        <p:txBody>
          <a:bodyPr>
            <a:normAutofit/>
          </a:bodyPr>
          <a:lstStyle/>
          <a:p>
            <a:pPr marL="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zh-TW" sz="3600" b="1" dirty="0" smtClean="0">
                <a:solidFill>
                  <a:srgbClr val="7030A0"/>
                </a:solidFill>
              </a:rPr>
              <a:t>宜昌國小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上課時教室內環境平均音量低於標準，下課時戶外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環境音量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超出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合理</a:t>
            </a:r>
            <a:r>
              <a:rPr lang="zh-TW" altLang="zh-TW" sz="3600" b="1" dirty="0">
                <a:solidFill>
                  <a:srgbClr val="7030A0"/>
                </a:solidFill>
              </a:rPr>
              <a:t>規範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範圍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。</a:t>
            </a:r>
            <a:endParaRPr lang="en-US" altLang="zh-TW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3000" dirty="0" smtClean="0"/>
              <a:t>1.</a:t>
            </a:r>
            <a:r>
              <a:rPr lang="zh-TW" altLang="zh-TW" sz="3000" dirty="0" smtClean="0"/>
              <a:t>在</a:t>
            </a:r>
            <a:r>
              <a:rPr lang="zh-TW" altLang="zh-TW" sz="3000" dirty="0"/>
              <a:t>教室</a:t>
            </a:r>
            <a:r>
              <a:rPr lang="zh-TW" altLang="zh-TW" sz="3000" dirty="0" smtClean="0"/>
              <a:t>的</a:t>
            </a:r>
            <a:r>
              <a:rPr lang="zh-TW" altLang="en-US" sz="3000" dirty="0" smtClean="0"/>
              <a:t>平均</a:t>
            </a:r>
            <a:r>
              <a:rPr lang="zh-TW" altLang="zh-TW" sz="3000" dirty="0" smtClean="0"/>
              <a:t>環境</a:t>
            </a:r>
            <a:r>
              <a:rPr lang="zh-TW" altLang="zh-TW" sz="3000" dirty="0"/>
              <a:t>音量部分，在上課時，不論有沒有關</a:t>
            </a:r>
            <a:r>
              <a:rPr lang="zh-TW" altLang="zh-TW" sz="3000" dirty="0" smtClean="0"/>
              <a:t>窗戶皆低於規定</a:t>
            </a:r>
            <a:r>
              <a:rPr lang="zh-TW" altLang="zh-TW" sz="3000" dirty="0"/>
              <a:t>的</a:t>
            </a:r>
            <a:r>
              <a:rPr lang="en-US" altLang="zh-TW" sz="3000" dirty="0"/>
              <a:t>55</a:t>
            </a:r>
            <a:r>
              <a:rPr lang="zh-TW" altLang="zh-TW" sz="3000" dirty="0" smtClean="0"/>
              <a:t>分貝</a:t>
            </a:r>
            <a:r>
              <a:rPr lang="zh-TW" altLang="en-US" sz="3000" dirty="0"/>
              <a:t>。</a:t>
            </a:r>
            <a:endParaRPr lang="en-US" altLang="zh-TW" sz="3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3000" dirty="0" smtClean="0"/>
              <a:t>2.</a:t>
            </a:r>
            <a:r>
              <a:rPr lang="zh-TW" altLang="zh-TW" sz="3000" dirty="0" smtClean="0"/>
              <a:t>在</a:t>
            </a:r>
            <a:r>
              <a:rPr lang="zh-TW" altLang="zh-TW" sz="3000" dirty="0"/>
              <a:t>戶外的環境音量部分，下課或是受到干擾時的環境</a:t>
            </a:r>
            <a:r>
              <a:rPr lang="zh-TW" altLang="zh-TW" sz="3000" dirty="0" smtClean="0"/>
              <a:t>音量皆高於規定</a:t>
            </a:r>
            <a:r>
              <a:rPr lang="zh-TW" altLang="zh-TW" sz="3000" dirty="0"/>
              <a:t>的</a:t>
            </a:r>
            <a:r>
              <a:rPr lang="en-US" altLang="zh-TW" sz="3000" dirty="0"/>
              <a:t>55</a:t>
            </a:r>
            <a:r>
              <a:rPr lang="zh-TW" altLang="zh-TW" sz="3000" dirty="0"/>
              <a:t>分貝</a:t>
            </a:r>
            <a:r>
              <a:rPr lang="zh-TW" altLang="zh-TW" sz="3000" dirty="0" smtClean="0"/>
              <a:t>。</a:t>
            </a:r>
            <a:endParaRPr lang="zh-TW" altLang="zh-TW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研究結論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從火車噪音音量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zh-TW" altLang="zh-TW" sz="3600" b="1" dirty="0" smtClean="0">
                <a:solidFill>
                  <a:srgbClr val="7030A0"/>
                </a:solidFill>
              </a:rPr>
              <a:t>火車噪音對愈靠近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平交道的空間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影響愈大，且噪音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皆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超出合理規範範圍</a:t>
            </a:r>
          </a:p>
          <a:p>
            <a:pPr marL="0" eaLnBrk="1" hangingPunct="1">
              <a:buFont typeface="Wingdings 2" pitchFamily="18" charset="2"/>
              <a:buNone/>
            </a:pPr>
            <a:endParaRPr lang="en-US" altLang="zh-TW" sz="3000" dirty="0" smtClean="0"/>
          </a:p>
          <a:p>
            <a:pPr marL="0" eaLnBrk="1" hangingPunct="1"/>
            <a:r>
              <a:rPr lang="zh-TW" altLang="en-US" sz="3000" dirty="0" smtClean="0"/>
              <a:t>噪音音量高低為：六年一班旁男生廁所＞資源</a:t>
            </a:r>
            <a:r>
              <a:rPr lang="en-US" altLang="zh-TW" sz="3000" dirty="0" smtClean="0"/>
              <a:t>D</a:t>
            </a:r>
            <a:r>
              <a:rPr lang="zh-TW" altLang="en-US" sz="3000" dirty="0" smtClean="0"/>
              <a:t>班＞交通安全教室旁男生廁所</a:t>
            </a:r>
            <a:endParaRPr lang="en-US" altLang="zh-TW" sz="3000" dirty="0" smtClean="0"/>
          </a:p>
          <a:p>
            <a:pPr marL="0" eaLnBrk="1" hangingPunct="1"/>
            <a:r>
              <a:rPr lang="zh-TW" altLang="zh-TW" sz="3000" dirty="0" smtClean="0"/>
              <a:t>每一班火車</a:t>
            </a:r>
            <a:r>
              <a:rPr lang="zh-TW" altLang="en-US" sz="3000" dirty="0" smtClean="0"/>
              <a:t>噪音</a:t>
            </a:r>
            <a:r>
              <a:rPr lang="zh-TW" altLang="zh-TW" sz="3000" dirty="0" smtClean="0"/>
              <a:t>皆超出規定的</a:t>
            </a:r>
            <a:r>
              <a:rPr lang="en-US" altLang="zh-TW" sz="3000" dirty="0" smtClean="0"/>
              <a:t>55</a:t>
            </a:r>
            <a:r>
              <a:rPr lang="zh-TW" altLang="zh-TW" sz="3000" dirty="0" smtClean="0"/>
              <a:t>分貝，普悠瑪號</a:t>
            </a:r>
            <a:r>
              <a:rPr lang="en-US" altLang="zh-TW" sz="3000" dirty="0" smtClean="0"/>
              <a:t>425</a:t>
            </a:r>
            <a:r>
              <a:rPr lang="zh-TW" altLang="zh-TW" sz="3000" dirty="0" smtClean="0"/>
              <a:t>次在資源</a:t>
            </a:r>
            <a:r>
              <a:rPr lang="en-US" altLang="zh-TW" sz="3000" dirty="0" smtClean="0"/>
              <a:t>D</a:t>
            </a:r>
            <a:r>
              <a:rPr lang="zh-TW" altLang="zh-TW" sz="3000" dirty="0" smtClean="0"/>
              <a:t>班</a:t>
            </a:r>
            <a:r>
              <a:rPr lang="zh-TW" altLang="en-US" sz="3000" dirty="0" smtClean="0"/>
              <a:t>場域甚至高達</a:t>
            </a:r>
            <a:r>
              <a:rPr lang="en-US" altLang="zh-TW" sz="3000" dirty="0" smtClean="0"/>
              <a:t>80</a:t>
            </a:r>
            <a:r>
              <a:rPr lang="zh-TW" altLang="zh-TW" sz="3000" dirty="0" smtClean="0"/>
              <a:t>分貝</a:t>
            </a:r>
            <a:r>
              <a:rPr lang="zh-TW" altLang="en-US" sz="3000" dirty="0" smtClean="0"/>
              <a:t>，會導致耳朵受損。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研究結論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從飛機音量來看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zh-TW" sz="3600" b="1" dirty="0" smtClean="0">
                <a:solidFill>
                  <a:srgbClr val="7030A0"/>
                </a:solidFill>
              </a:rPr>
              <a:t>關</a:t>
            </a:r>
            <a:r>
              <a:rPr lang="zh-TW" altLang="zh-TW" sz="3600" b="1" dirty="0">
                <a:solidFill>
                  <a:srgbClr val="7030A0"/>
                </a:solidFill>
              </a:rPr>
              <a:t>窗戶可以有效減少飛機噪音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zh-TW" sz="2800" dirty="0" smtClean="0"/>
              <a:t>整體飛機環境</a:t>
            </a:r>
            <a:r>
              <a:rPr lang="zh-TW" altLang="en-US" sz="2800" dirty="0" smtClean="0"/>
              <a:t>平均</a:t>
            </a:r>
            <a:r>
              <a:rPr lang="zh-TW" altLang="zh-TW" sz="2800" dirty="0" smtClean="0"/>
              <a:t>音量，關不關窗皆低於</a:t>
            </a:r>
            <a:r>
              <a:rPr lang="en-US" altLang="zh-TW" sz="2800" dirty="0" smtClean="0"/>
              <a:t>55</a:t>
            </a:r>
            <a:r>
              <a:rPr lang="zh-TW" altLang="zh-TW" sz="2800" dirty="0"/>
              <a:t>分貝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zh-TW" sz="2800" dirty="0" smtClean="0"/>
              <a:t>整體飛機噪音音量，關不關窗皆高於</a:t>
            </a:r>
            <a:r>
              <a:rPr lang="en-US" altLang="zh-TW" sz="2800" dirty="0" smtClean="0"/>
              <a:t>55</a:t>
            </a:r>
            <a:r>
              <a:rPr lang="zh-TW" altLang="zh-TW" sz="2800" dirty="0"/>
              <a:t>分貝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zh-TW" sz="2800" dirty="0" smtClean="0"/>
              <a:t>關</a:t>
            </a:r>
            <a:r>
              <a:rPr lang="zh-TW" altLang="zh-TW" sz="2800" dirty="0"/>
              <a:t>窗與不關</a:t>
            </a:r>
            <a:r>
              <a:rPr lang="zh-TW" altLang="zh-TW" sz="2800" dirty="0" smtClean="0"/>
              <a:t>窗噪音音量差</a:t>
            </a:r>
            <a:r>
              <a:rPr lang="zh-TW" altLang="en-US" sz="2800" dirty="0" smtClean="0"/>
              <a:t>為</a:t>
            </a:r>
            <a:r>
              <a:rPr lang="en-US" altLang="zh-TW" sz="2800" dirty="0" smtClean="0"/>
              <a:t>7.4</a:t>
            </a:r>
            <a:r>
              <a:rPr lang="zh-TW" altLang="zh-TW" sz="2800" dirty="0" smtClean="0"/>
              <a:t>分貝。</a:t>
            </a:r>
            <a:endParaRPr lang="zh-TW" altLang="en-US" sz="2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250" y="341313"/>
            <a:ext cx="868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怎麼樣能防制噪音呢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zh-TW" sz="3200" b="1" smtClean="0">
                <a:solidFill>
                  <a:srgbClr val="7030A0"/>
                </a:solidFill>
              </a:rPr>
              <a:t>六年一班旁鐵道加高隔音設施減少火車噪音。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400" smtClean="0"/>
              <a:t>    </a:t>
            </a:r>
            <a:r>
              <a:rPr lang="zh-TW" altLang="zh-TW" sz="2800" smtClean="0"/>
              <a:t>六年一班旁廁所的噪音音量相對較高，</a:t>
            </a:r>
            <a:r>
              <a:rPr lang="zh-TW" altLang="en-US" sz="2800" smtClean="0"/>
              <a:t>建議台鐵在鐵道旁加高隔音設施。</a:t>
            </a:r>
            <a:endParaRPr lang="en-US" altLang="zh-TW" sz="2800" smtClean="0"/>
          </a:p>
          <a:p>
            <a:pPr eaLnBrk="1" hangingPunct="1">
              <a:buFont typeface="Wingdings 2" pitchFamily="18" charset="2"/>
              <a:buNone/>
            </a:pPr>
            <a:endParaRPr lang="zh-TW" altLang="zh-TW" sz="2800" smtClean="0"/>
          </a:p>
          <a:p>
            <a:pPr eaLnBrk="1" hangingPunct="1"/>
            <a:r>
              <a:rPr lang="zh-TW" altLang="zh-TW" sz="3200" b="1" smtClean="0">
                <a:solidFill>
                  <a:srgbClr val="7030A0"/>
                </a:solidFill>
              </a:rPr>
              <a:t>將門、窗更換</a:t>
            </a:r>
            <a:r>
              <a:rPr lang="zh-TW" altLang="en-US" sz="3200" b="1" smtClean="0">
                <a:solidFill>
                  <a:srgbClr val="7030A0"/>
                </a:solidFill>
              </a:rPr>
              <a:t>，以</a:t>
            </a:r>
            <a:r>
              <a:rPr lang="zh-TW" altLang="zh-TW" sz="3200" b="1" smtClean="0">
                <a:solidFill>
                  <a:srgbClr val="7030A0"/>
                </a:solidFill>
              </a:rPr>
              <a:t>減少飛機噪音。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400" smtClean="0"/>
              <a:t>    </a:t>
            </a:r>
            <a:r>
              <a:rPr lang="zh-TW" altLang="en-US" sz="2800" smtClean="0"/>
              <a:t>目前校園</a:t>
            </a:r>
            <a:r>
              <a:rPr lang="zh-TW" altLang="zh-TW" sz="2800" smtClean="0"/>
              <a:t>關窗戶及門</a:t>
            </a:r>
            <a:r>
              <a:rPr lang="zh-TW" altLang="en-US" sz="2800" smtClean="0"/>
              <a:t>後</a:t>
            </a:r>
            <a:r>
              <a:rPr lang="zh-TW" altLang="zh-TW" sz="2800" smtClean="0"/>
              <a:t>仍超過</a:t>
            </a:r>
            <a:r>
              <a:rPr lang="zh-TW" altLang="en-US" sz="2800" smtClean="0"/>
              <a:t>規定的上限，因此建議學校將現有門窗更改為氣密隔音窗，以減少噪音。</a:t>
            </a:r>
            <a:endParaRPr lang="zh-TW" altLang="zh-TW" sz="2800" smtClean="0"/>
          </a:p>
          <a:p>
            <a:pPr eaLnBrk="1" hangingPunct="1">
              <a:buFont typeface="Wingdings 2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後記</a:t>
            </a:r>
            <a:r>
              <a:rPr lang="en-US" altLang="zh-TW" sz="48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怎麼樣能防制噪音呢</a:t>
            </a:r>
            <a:endParaRPr lang="zh-TW" altLang="en-US" smtClean="0"/>
          </a:p>
        </p:txBody>
      </p:sp>
      <p:sp>
        <p:nvSpPr>
          <p:cNvPr id="481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200" b="1" smtClean="0">
                <a:solidFill>
                  <a:srgbClr val="7030A0"/>
                </a:solidFill>
              </a:rPr>
              <a:t>總務主任建議改善空調設備</a:t>
            </a:r>
            <a:endParaRPr lang="en-US" altLang="zh-TW" sz="3200" b="1" smtClean="0">
              <a:solidFill>
                <a:srgbClr val="7030A0"/>
              </a:solidFill>
            </a:endParaRPr>
          </a:p>
          <a:p>
            <a:pPr eaLnBrk="1" hangingPunct="1"/>
            <a:r>
              <a:rPr lang="zh-TW" altLang="en-US" sz="2800" smtClean="0"/>
              <a:t>將研究建議提供給總務主任後，主任認為關窗戶會使溫度上升，因此也需一併改善空調設備。</a:t>
            </a:r>
          </a:p>
        </p:txBody>
      </p:sp>
      <p:pic>
        <p:nvPicPr>
          <p:cNvPr id="48131" name="Picture 2" descr="「空調」的圖片搜尋結果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3716338"/>
            <a:ext cx="4143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形圖說文字 4"/>
          <p:cNvSpPr/>
          <p:nvPr/>
        </p:nvSpPr>
        <p:spPr>
          <a:xfrm>
            <a:off x="1187450" y="1196975"/>
            <a:ext cx="5400675" cy="4032250"/>
          </a:xfrm>
          <a:prstGeom prst="wedgeEllipseCallout">
            <a:avLst>
              <a:gd name="adj1" fmla="val 58767"/>
              <a:gd name="adj2" fmla="val -670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154" name="內容版面配置區 2"/>
          <p:cNvSpPr>
            <a:spLocks noGrp="1"/>
          </p:cNvSpPr>
          <p:nvPr>
            <p:ph idx="1"/>
          </p:nvPr>
        </p:nvSpPr>
        <p:spPr>
          <a:xfrm>
            <a:off x="673100" y="2205038"/>
            <a:ext cx="6346825" cy="20701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TW" altLang="en-US" sz="9600" smtClean="0">
                <a:latin typeface="標楷體" pitchFamily="65" charset="-120"/>
                <a:ea typeface="標楷體" pitchFamily="65" charset="-120"/>
              </a:rPr>
              <a:t>謝謝大家</a:t>
            </a:r>
          </a:p>
        </p:txBody>
      </p:sp>
      <p:pic>
        <p:nvPicPr>
          <p:cNvPr id="49155" name="圖片 3" descr="IMG_353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189163"/>
            <a:ext cx="1665288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研究目的</a:t>
            </a:r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我的研究目的有下列三項： </a:t>
            </a:r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zh-TW" sz="3200" smtClean="0">
                <a:latin typeface="微軟正黑體" pitchFamily="34" charset="-120"/>
                <a:ea typeface="微軟正黑體" pitchFamily="34" charset="-120"/>
              </a:rPr>
              <a:t>了解宜昌國小目前環境音量</a:t>
            </a:r>
          </a:p>
          <a:p>
            <a:pPr eaLnBrk="1" hangingPunct="1"/>
            <a:r>
              <a:rPr lang="zh-TW" altLang="zh-TW" sz="3200" smtClean="0">
                <a:latin typeface="微軟正黑體" pitchFamily="34" charset="-120"/>
                <a:ea typeface="微軟正黑體" pitchFamily="34" charset="-120"/>
              </a:rPr>
              <a:t>了解宜昌國小不同時間、地點受火車及飛機噪音干擾狀況。</a:t>
            </a:r>
          </a:p>
          <a:p>
            <a:pPr eaLnBrk="1" hangingPunct="1"/>
            <a:r>
              <a:rPr lang="zh-TW" altLang="zh-TW" sz="3200" smtClean="0">
                <a:latin typeface="微軟正黑體" pitchFamily="34" charset="-120"/>
                <a:ea typeface="微軟正黑體" pitchFamily="34" charset="-120"/>
              </a:rPr>
              <a:t>透過研究結果，給予相關單位建議，讓宜昌國小噪音減少。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研究文獻</a:t>
            </a:r>
          </a:p>
        </p:txBody>
      </p:sp>
      <p:sp>
        <p:nvSpPr>
          <p:cNvPr id="17410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3600" b="1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聲音傳播原理</a:t>
            </a:r>
            <a:endParaRPr lang="en-US" altLang="zh-TW" sz="3600" b="1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透過物體的振動，才能產生聲音，而聲音則是需要介質才能傳播，例如：空氣、固體、液體。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3600" b="1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噪音的類型</a:t>
            </a:r>
            <a:endParaRPr lang="en-US" altLang="zh-TW" sz="3600" b="1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噪音的類型有以下幾種：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   1.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穩定型噪音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   2.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隨時間變動之噪音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   3.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衝擊性噪音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研究文獻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-</a:t>
            </a:r>
            <a:br>
              <a:rPr lang="en-US" altLang="zh-TW" sz="40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各類噪音管制區劃定作業準則</a:t>
            </a:r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715304" cy="4983480"/>
        </p:xfrm>
        <a:graphic>
          <a:graphicData uri="http://schemas.openxmlformats.org/drawingml/2006/table">
            <a:tbl>
              <a:tblPr/>
              <a:tblGrid>
                <a:gridCol w="1198494"/>
                <a:gridCol w="3145384"/>
                <a:gridCol w="2127067"/>
                <a:gridCol w="1244359"/>
              </a:tblGrid>
              <a:tr h="6429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 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管制區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用途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地區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噪音上限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9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第一類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環境亟需安寧之地區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住宅區、風景區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、保護區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893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第二類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供住宅使用為主且需要安寧之地區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文教區、學校用地、行政區、農業區、水岸發展區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55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852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第三類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以住宅使用為主，但混合商業或工業等使用，且需維護其住宅安寧之地區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商業區、漁業區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852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第四類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供工業或交通使用為主，且需防止噪音影響附近住宅安寧之地區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工業區、倉庫區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" name="書卷 (水平) 4"/>
          <p:cNvSpPr/>
          <p:nvPr/>
        </p:nvSpPr>
        <p:spPr>
          <a:xfrm>
            <a:off x="500063" y="4500563"/>
            <a:ext cx="8072437" cy="1728787"/>
          </a:xfrm>
          <a:prstGeom prst="horizontalScroll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由上表可以得知，</a:t>
            </a:r>
            <a:r>
              <a:rPr kumimoji="0" lang="zh-TW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宜昌國小屬於文教區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第二類噪音管制區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需要安寧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</a:t>
            </a:r>
            <a:r>
              <a:rPr kumimoji="0"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噪音上限為</a:t>
            </a:r>
            <a:r>
              <a:rPr kumimoji="0"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kumimoji="0"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分貝</a:t>
            </a:r>
            <a:r>
              <a:rPr kumimoji="0"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研究流程</a:t>
            </a:r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>
          <a:xfrm>
            <a:off x="414338" y="1271588"/>
            <a:ext cx="8229600" cy="45259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zh-TW" altLang="en-US" sz="3200" smtClean="0">
                <a:latin typeface="微軟正黑體" pitchFamily="34" charset="-120"/>
                <a:ea typeface="微軟正黑體" pitchFamily="34" charset="-120"/>
              </a:rPr>
              <a:t>以下是我的研究流程：</a:t>
            </a:r>
            <a:endParaRPr lang="en-US" altLang="zh-TW" sz="32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419475" y="2060575"/>
            <a:ext cx="2016125" cy="64611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決定主題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419475" y="2998788"/>
            <a:ext cx="2160588" cy="646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600" dirty="0">
                <a:latin typeface="微軟正黑體" pitchFamily="34" charset="-120"/>
                <a:ea typeface="微軟正黑體" pitchFamily="34" charset="-120"/>
              </a:rPr>
              <a:t>收集資料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619250" y="3933825"/>
            <a:ext cx="5976938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3600">
                <a:latin typeface="微軟正黑體" pitchFamily="34" charset="-120"/>
                <a:ea typeface="微軟正黑體" pitchFamily="34" charset="-120"/>
              </a:rPr>
              <a:t>火車、飛機</a:t>
            </a:r>
            <a:r>
              <a:rPr kumimoji="0" lang="zh-TW" altLang="en-US" sz="3600">
                <a:latin typeface="微軟正黑體" pitchFamily="34" charset="-120"/>
                <a:ea typeface="微軟正黑體" pitchFamily="34" charset="-120"/>
              </a:rPr>
              <a:t>及環境</a:t>
            </a:r>
            <a:r>
              <a:rPr kumimoji="0" lang="zh-TW" altLang="zh-TW" sz="3600">
                <a:latin typeface="微軟正黑體" pitchFamily="34" charset="-120"/>
                <a:ea typeface="微軟正黑體" pitchFamily="34" charset="-120"/>
              </a:rPr>
              <a:t>音量檢</a:t>
            </a:r>
            <a:r>
              <a:rPr kumimoji="0" lang="zh-TW" altLang="en-US" sz="3600">
                <a:latin typeface="微軟正黑體" pitchFamily="34" charset="-120"/>
                <a:ea typeface="微軟正黑體" pitchFamily="34" charset="-120"/>
              </a:rPr>
              <a:t>測</a:t>
            </a:r>
            <a:endParaRPr kumimoji="0" lang="zh-TW" altLang="zh-TW" sz="36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2339975" y="4868863"/>
            <a:ext cx="4464050" cy="646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3600">
                <a:latin typeface="微軟正黑體" pitchFamily="34" charset="-120"/>
                <a:ea typeface="微軟正黑體" pitchFamily="34" charset="-120"/>
              </a:rPr>
              <a:t>資料整理與結果分析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851275" y="5878513"/>
            <a:ext cx="1152525" cy="646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3600">
                <a:latin typeface="微軟正黑體" pitchFamily="34" charset="-120"/>
                <a:ea typeface="微軟正黑體" pitchFamily="34" charset="-120"/>
              </a:rPr>
              <a:t>結</a:t>
            </a:r>
            <a:r>
              <a:rPr kumimoji="0" lang="zh-TW" altLang="en-US" sz="3600">
                <a:latin typeface="微軟正黑體" pitchFamily="34" charset="-120"/>
                <a:ea typeface="微軟正黑體" pitchFamily="34" charset="-120"/>
              </a:rPr>
              <a:t>論</a:t>
            </a:r>
          </a:p>
        </p:txBody>
      </p:sp>
      <p:cxnSp>
        <p:nvCxnSpPr>
          <p:cNvPr id="6" name="直線單箭頭接點 5"/>
          <p:cNvCxnSpPr>
            <a:stCxn id="5" idx="2"/>
          </p:cNvCxnSpPr>
          <p:nvPr/>
        </p:nvCxnSpPr>
        <p:spPr>
          <a:xfrm>
            <a:off x="4427538" y="2706688"/>
            <a:ext cx="0" cy="292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427538" y="3644900"/>
            <a:ext cx="0" cy="292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427538" y="4576763"/>
            <a:ext cx="0" cy="292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4427538" y="5513388"/>
            <a:ext cx="0" cy="292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研究器材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040" r="28021"/>
          <a:stretch>
            <a:fillRect/>
          </a:stretch>
        </p:blipFill>
        <p:spPr>
          <a:xfrm>
            <a:off x="755650" y="1844675"/>
            <a:ext cx="1546225" cy="41052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038" y="1268413"/>
            <a:ext cx="272256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75" y="4379913"/>
            <a:ext cx="24622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74663" y="5661025"/>
            <a:ext cx="194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latin typeface="Constantia" pitchFamily="18" charset="0"/>
              </a:rPr>
              <a:t>分貝計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987675" y="3644900"/>
            <a:ext cx="1871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latin typeface="Constantia" pitchFamily="18" charset="0"/>
              </a:rPr>
              <a:t>攝影機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2259013" y="4581525"/>
            <a:ext cx="8001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4000">
                <a:latin typeface="Constantia" pitchFamily="18" charset="0"/>
              </a:rPr>
              <a:t>腳架</a:t>
            </a:r>
          </a:p>
        </p:txBody>
      </p:sp>
      <p:pic>
        <p:nvPicPr>
          <p:cNvPr id="12" name="圖片 11" descr="20181030_170414.jpg"/>
          <p:cNvPicPr>
            <a:picLocks noChangeAspect="1"/>
          </p:cNvPicPr>
          <p:nvPr/>
        </p:nvPicPr>
        <p:blipFill>
          <a:blip r:embed="rId5" cstate="print"/>
          <a:srcRect t="29272" r="33505"/>
          <a:stretch>
            <a:fillRect/>
          </a:stretch>
        </p:blipFill>
        <p:spPr bwMode="auto">
          <a:xfrm>
            <a:off x="5651500" y="1773238"/>
            <a:ext cx="25209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研究器材擺設</a:t>
            </a:r>
          </a:p>
        </p:txBody>
      </p:sp>
      <p:pic>
        <p:nvPicPr>
          <p:cNvPr id="4" name="內容版面配置區 3" descr="20181030_170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9954"/>
          <a:stretch>
            <a:fillRect/>
          </a:stretch>
        </p:blipFill>
        <p:spPr>
          <a:xfrm>
            <a:off x="827088" y="1773238"/>
            <a:ext cx="3440112" cy="3671887"/>
          </a:xfrm>
        </p:spPr>
      </p:pic>
      <p:pic>
        <p:nvPicPr>
          <p:cNvPr id="5" name="圖片 4" descr="20181030_171220.jpg"/>
          <p:cNvPicPr>
            <a:picLocks noChangeAspect="1"/>
          </p:cNvPicPr>
          <p:nvPr/>
        </p:nvPicPr>
        <p:blipFill>
          <a:blip r:embed="rId3" cstate="print"/>
          <a:srcRect l="31177" t="12897" r="31644" b="4886"/>
          <a:stretch>
            <a:fillRect/>
          </a:stretch>
        </p:blipFill>
        <p:spPr bwMode="auto">
          <a:xfrm>
            <a:off x="5364163" y="1773238"/>
            <a:ext cx="29527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書卷 (水平) 6"/>
          <p:cNvSpPr/>
          <p:nvPr/>
        </p:nvSpPr>
        <p:spPr>
          <a:xfrm>
            <a:off x="827088" y="5589588"/>
            <a:ext cx="3313112" cy="10080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六年一班旁男生廁所</a:t>
            </a:r>
          </a:p>
        </p:txBody>
      </p:sp>
      <p:sp>
        <p:nvSpPr>
          <p:cNvPr id="8" name="書卷 (水平) 7"/>
          <p:cNvSpPr/>
          <p:nvPr/>
        </p:nvSpPr>
        <p:spPr>
          <a:xfrm>
            <a:off x="5076825" y="5589588"/>
            <a:ext cx="3311525" cy="10080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交通安全教室旁男生廁所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火車研究場域</a:t>
            </a:r>
          </a:p>
        </p:txBody>
      </p:sp>
      <p:pic>
        <p:nvPicPr>
          <p:cNvPr id="22530" name="內容版面配置區 3" descr="位置圖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1" r="37750" b="25356"/>
          <a:stretch>
            <a:fillRect/>
          </a:stretch>
        </p:blipFill>
        <p:spPr>
          <a:xfrm>
            <a:off x="0" y="1773238"/>
            <a:ext cx="8316913" cy="5256212"/>
          </a:xfrm>
        </p:spPr>
      </p:pic>
      <p:sp>
        <p:nvSpPr>
          <p:cNvPr id="14" name="矩形 13"/>
          <p:cNvSpPr/>
          <p:nvPr/>
        </p:nvSpPr>
        <p:spPr>
          <a:xfrm>
            <a:off x="7235825" y="2565400"/>
            <a:ext cx="865188" cy="647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5435600" y="1762125"/>
            <a:ext cx="2305050" cy="1090613"/>
            <a:chOff x="2049333" y="2051556"/>
            <a:chExt cx="1747289" cy="1088979"/>
          </a:xfrm>
        </p:grpSpPr>
        <p:cxnSp>
          <p:nvCxnSpPr>
            <p:cNvPr id="18" name="直線單箭頭接點 17"/>
            <p:cNvCxnSpPr/>
            <p:nvPr/>
          </p:nvCxnSpPr>
          <p:spPr>
            <a:xfrm>
              <a:off x="2844759" y="2349559"/>
              <a:ext cx="951863" cy="7909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82" name="文字方塊 6"/>
            <p:cNvSpPr txBox="1">
              <a:spLocks noChangeArrowheads="1"/>
            </p:cNvSpPr>
            <p:nvPr/>
          </p:nvSpPr>
          <p:spPr bwMode="auto">
            <a:xfrm>
              <a:off x="2049333" y="2051556"/>
              <a:ext cx="866483" cy="46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400" b="1">
                  <a:solidFill>
                    <a:srgbClr val="FF0000"/>
                  </a:solidFill>
                  <a:latin typeface="Constantia" pitchFamily="18" charset="0"/>
                </a:rPr>
                <a:t>平交道</a:t>
              </a:r>
            </a:p>
          </p:txBody>
        </p:sp>
      </p:grpSp>
      <p:grpSp>
        <p:nvGrpSpPr>
          <p:cNvPr id="22534" name="群組 50"/>
          <p:cNvGrpSpPr>
            <a:grpSpLocks/>
          </p:cNvGrpSpPr>
          <p:nvPr/>
        </p:nvGrpSpPr>
        <p:grpSpPr bwMode="auto">
          <a:xfrm>
            <a:off x="4286250" y="2500313"/>
            <a:ext cx="1504950" cy="642937"/>
            <a:chOff x="467544" y="2276872"/>
            <a:chExt cx="1219200" cy="360040"/>
          </a:xfrm>
        </p:grpSpPr>
        <p:cxnSp>
          <p:nvCxnSpPr>
            <p:cNvPr id="52" name="直線接點 51"/>
            <p:cNvCxnSpPr/>
            <p:nvPr/>
          </p:nvCxnSpPr>
          <p:spPr>
            <a:xfrm>
              <a:off x="4675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6205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7723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9253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>
              <a:off x="10771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>
              <a:off x="12301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13819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>
              <a:off x="15349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16867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1619250" y="1844675"/>
            <a:ext cx="2089150" cy="730250"/>
            <a:chOff x="2267744" y="2051556"/>
            <a:chExt cx="1584176" cy="729372"/>
          </a:xfrm>
        </p:grpSpPr>
        <p:cxnSp>
          <p:nvCxnSpPr>
            <p:cNvPr id="6" name="直線單箭頭接點 5"/>
            <p:cNvCxnSpPr/>
            <p:nvPr/>
          </p:nvCxnSpPr>
          <p:spPr>
            <a:xfrm>
              <a:off x="2844356" y="2349647"/>
              <a:ext cx="1007564" cy="4312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1" name="文字方塊 6"/>
            <p:cNvSpPr txBox="1">
              <a:spLocks noChangeArrowheads="1"/>
            </p:cNvSpPr>
            <p:nvPr/>
          </p:nvSpPr>
          <p:spPr bwMode="auto">
            <a:xfrm>
              <a:off x="2267744" y="2051556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400" b="1">
                  <a:solidFill>
                    <a:srgbClr val="FF0000"/>
                  </a:solidFill>
                  <a:latin typeface="Constantia" pitchFamily="18" charset="0"/>
                </a:rPr>
                <a:t>鐵路</a:t>
              </a:r>
            </a:p>
          </p:txBody>
        </p:sp>
      </p:grpSp>
      <p:grpSp>
        <p:nvGrpSpPr>
          <p:cNvPr id="22536" name="群組 74"/>
          <p:cNvGrpSpPr>
            <a:grpSpLocks/>
          </p:cNvGrpSpPr>
          <p:nvPr/>
        </p:nvGrpSpPr>
        <p:grpSpPr bwMode="auto">
          <a:xfrm>
            <a:off x="7235825" y="908050"/>
            <a:ext cx="865188" cy="5949950"/>
            <a:chOff x="7236296" y="908720"/>
            <a:chExt cx="864096" cy="5949280"/>
          </a:xfrm>
        </p:grpSpPr>
        <p:cxnSp>
          <p:nvCxnSpPr>
            <p:cNvPr id="72" name="直線接點 71"/>
            <p:cNvCxnSpPr/>
            <p:nvPr/>
          </p:nvCxnSpPr>
          <p:spPr>
            <a:xfrm>
              <a:off x="7236296" y="908720"/>
              <a:ext cx="0" cy="5949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0392" y="908720"/>
              <a:ext cx="0" cy="5949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7" name="文字方塊 75"/>
          <p:cNvSpPr txBox="1">
            <a:spLocks noChangeArrowheads="1"/>
          </p:cNvSpPr>
          <p:nvPr/>
        </p:nvSpPr>
        <p:spPr bwMode="auto">
          <a:xfrm>
            <a:off x="7494588" y="3429000"/>
            <a:ext cx="461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b="1"/>
              <a:t>中山路</a:t>
            </a:r>
          </a:p>
        </p:txBody>
      </p:sp>
      <p:grpSp>
        <p:nvGrpSpPr>
          <p:cNvPr id="22538" name="群組 73"/>
          <p:cNvGrpSpPr>
            <a:grpSpLocks/>
          </p:cNvGrpSpPr>
          <p:nvPr/>
        </p:nvGrpSpPr>
        <p:grpSpPr bwMode="auto">
          <a:xfrm>
            <a:off x="6000750" y="2500313"/>
            <a:ext cx="1504950" cy="642937"/>
            <a:chOff x="467544" y="2276872"/>
            <a:chExt cx="1219200" cy="360040"/>
          </a:xfrm>
        </p:grpSpPr>
        <p:cxnSp>
          <p:nvCxnSpPr>
            <p:cNvPr id="77" name="直線接點 76"/>
            <p:cNvCxnSpPr/>
            <p:nvPr/>
          </p:nvCxnSpPr>
          <p:spPr>
            <a:xfrm>
              <a:off x="4675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6205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7723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/>
            <p:nvPr/>
          </p:nvCxnSpPr>
          <p:spPr>
            <a:xfrm>
              <a:off x="9253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>
              <a:off x="10771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12301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13819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15349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>
              <a:off x="16867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9" name="群組 85"/>
          <p:cNvGrpSpPr>
            <a:grpSpLocks/>
          </p:cNvGrpSpPr>
          <p:nvPr/>
        </p:nvGrpSpPr>
        <p:grpSpPr bwMode="auto">
          <a:xfrm>
            <a:off x="2571750" y="2500313"/>
            <a:ext cx="1504950" cy="642937"/>
            <a:chOff x="467544" y="2276872"/>
            <a:chExt cx="1219200" cy="360040"/>
          </a:xfrm>
        </p:grpSpPr>
        <p:cxnSp>
          <p:nvCxnSpPr>
            <p:cNvPr id="87" name="直線接點 86"/>
            <p:cNvCxnSpPr/>
            <p:nvPr/>
          </p:nvCxnSpPr>
          <p:spPr>
            <a:xfrm>
              <a:off x="4675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>
              <a:off x="6205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>
              <a:off x="7723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9253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>
              <a:off x="10771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12301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13819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15349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16867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0" name="群組 95"/>
          <p:cNvGrpSpPr>
            <a:grpSpLocks/>
          </p:cNvGrpSpPr>
          <p:nvPr/>
        </p:nvGrpSpPr>
        <p:grpSpPr bwMode="auto">
          <a:xfrm>
            <a:off x="852488" y="2500313"/>
            <a:ext cx="1504950" cy="642937"/>
            <a:chOff x="467544" y="2276872"/>
            <a:chExt cx="1219200" cy="360040"/>
          </a:xfrm>
        </p:grpSpPr>
        <p:cxnSp>
          <p:nvCxnSpPr>
            <p:cNvPr id="97" name="直線接點 96"/>
            <p:cNvCxnSpPr/>
            <p:nvPr/>
          </p:nvCxnSpPr>
          <p:spPr>
            <a:xfrm>
              <a:off x="4675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>
              <a:off x="6205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>
              <a:off x="7723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>
              <a:off x="9253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>
              <a:off x="10771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>
            <a:xfrm>
              <a:off x="12301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>
            <a:xfrm>
              <a:off x="13819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/>
            <p:nvPr/>
          </p:nvCxnSpPr>
          <p:spPr>
            <a:xfrm>
              <a:off x="1534987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/>
            <p:nvPr/>
          </p:nvCxnSpPr>
          <p:spPr>
            <a:xfrm>
              <a:off x="1686744" y="227687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書卷 (水平) 8"/>
          <p:cNvSpPr/>
          <p:nvPr/>
        </p:nvSpPr>
        <p:spPr>
          <a:xfrm>
            <a:off x="971600" y="4508500"/>
            <a:ext cx="6912768" cy="16573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TW" altLang="en-US" sz="2400" dirty="0">
                <a:solidFill>
                  <a:srgbClr val="FFFFFF"/>
                </a:solidFill>
              </a:rPr>
              <a:t>三個檢測</a:t>
            </a:r>
            <a:r>
              <a:rPr kumimoji="0" lang="zh-TW" altLang="en-US" sz="2400" b="1" dirty="0">
                <a:solidFill>
                  <a:srgbClr val="FFFF00"/>
                </a:solidFill>
              </a:rPr>
              <a:t>位置都在三樓室外走廊</a:t>
            </a:r>
            <a:r>
              <a:rPr kumimoji="0" lang="zh-TW" altLang="en-US" sz="2400" dirty="0">
                <a:solidFill>
                  <a:srgbClr val="FFFFFF"/>
                </a:solidFill>
              </a:rPr>
              <a:t>，高度皆相同。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2157</TotalTime>
  <Words>1572</Words>
  <Application>Microsoft Office PowerPoint</Application>
  <PresentationFormat>如螢幕大小 (4:3)</PresentationFormat>
  <Paragraphs>341</Paragraphs>
  <Slides>25</Slides>
  <Notes>12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流線</vt:lpstr>
      <vt:lpstr>火車及飛機噪音對花蓮縣宜昌國小音量影響之研究</vt:lpstr>
      <vt:lpstr>研究動機</vt:lpstr>
      <vt:lpstr>研究目的</vt:lpstr>
      <vt:lpstr>研究文獻</vt:lpstr>
      <vt:lpstr>研究文獻-         各類噪音管制區劃定作業準則</vt:lpstr>
      <vt:lpstr>研究流程</vt:lpstr>
      <vt:lpstr>研究器材</vt:lpstr>
      <vt:lpstr>研究器材擺設</vt:lpstr>
      <vt:lpstr>火車研究場域</vt:lpstr>
      <vt:lpstr>飛機研究場域</vt:lpstr>
      <vt:lpstr>實驗設計</vt:lpstr>
      <vt:lpstr>研究結果-資源D班火車環境音量與噪音音量</vt:lpstr>
      <vt:lpstr>六年一班旁男生廁所環境音量與火車噪音音量</vt:lpstr>
      <vt:lpstr>交通安全教室旁男生廁所               環境音量與火車噪音音量</vt:lpstr>
      <vt:lpstr>環境與火車噪音音量總整理</vt:lpstr>
      <vt:lpstr>沒有關窗戶時飛機環境音量與噪音音量 </vt:lpstr>
      <vt:lpstr>有關窗戶時飛機環境音量與噪音音量</vt:lpstr>
      <vt:lpstr>飛機噪音對有無關窗戶時所產生的音量影響(平均值)</vt:lpstr>
      <vt:lpstr>氣候因素排除</vt:lpstr>
      <vt:lpstr>研究結論-從環境音量來看</vt:lpstr>
      <vt:lpstr>研究結論-從火車噪音音量來看</vt:lpstr>
      <vt:lpstr>研究結論-從飛機音量來看</vt:lpstr>
      <vt:lpstr>研究建議-怎麼樣能防制噪音呢</vt:lpstr>
      <vt:lpstr>後記-怎麼樣能防制噪音呢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火車噪音對花蓮縣宜昌國小音量影響之研究</dc:title>
  <dc:creator>Administrator</dc:creator>
  <cp:lastModifiedBy>L640</cp:lastModifiedBy>
  <cp:revision>173</cp:revision>
  <dcterms:created xsi:type="dcterms:W3CDTF">2018-06-25T00:13:20Z</dcterms:created>
  <dcterms:modified xsi:type="dcterms:W3CDTF">2018-10-31T23:08:58Z</dcterms:modified>
</cp:coreProperties>
</file>