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handoutMasterIdLst>
    <p:handoutMasterId r:id="rId37"/>
  </p:handoutMasterIdLst>
  <p:sldIdLst>
    <p:sldId id="256" r:id="rId2"/>
    <p:sldId id="32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315" r:id="rId11"/>
    <p:sldId id="265" r:id="rId12"/>
    <p:sldId id="316" r:id="rId13"/>
    <p:sldId id="266" r:id="rId14"/>
    <p:sldId id="267" r:id="rId15"/>
    <p:sldId id="317" r:id="rId16"/>
    <p:sldId id="288" r:id="rId17"/>
    <p:sldId id="319" r:id="rId18"/>
    <p:sldId id="321" r:id="rId19"/>
    <p:sldId id="285" r:id="rId20"/>
    <p:sldId id="325" r:id="rId21"/>
    <p:sldId id="320" r:id="rId22"/>
    <p:sldId id="312" r:id="rId23"/>
    <p:sldId id="306" r:id="rId24"/>
    <p:sldId id="307" r:id="rId25"/>
    <p:sldId id="314" r:id="rId26"/>
    <p:sldId id="323" r:id="rId27"/>
    <p:sldId id="329" r:id="rId28"/>
    <p:sldId id="328" r:id="rId29"/>
    <p:sldId id="324" r:id="rId30"/>
    <p:sldId id="311" r:id="rId31"/>
    <p:sldId id="326" r:id="rId32"/>
    <p:sldId id="299" r:id="rId33"/>
    <p:sldId id="330" r:id="rId34"/>
    <p:sldId id="331" r:id="rId35"/>
    <p:sldId id="332" r:id="rId36"/>
  </p:sldIdLst>
  <p:sldSz cx="9144000" cy="6858000" type="screen4x3"/>
  <p:notesSz cx="6800850" cy="99314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66"/>
    <a:srgbClr val="FF0000"/>
    <a:srgbClr val="CC0000"/>
    <a:srgbClr val="FF6600"/>
    <a:srgbClr val="66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>
      <p:cViewPr>
        <p:scale>
          <a:sx n="70" d="100"/>
          <a:sy n="70" d="100"/>
        </p:scale>
        <p:origin x="-1449" y="-1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38424-FF7D-4F54-91D5-6F86C63097B2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2A56CF25-A641-4F36-BACD-CD2D33B7323D}">
      <dgm:prSet phldrT="[文字]"/>
      <dgm:spPr/>
      <dgm:t>
        <a:bodyPr/>
        <a:lstStyle/>
        <a:p>
          <a:r>
            <a:rPr lang="zh-TW" altLang="en-US" dirty="0" smtClean="0"/>
            <a:t>研究動機</a:t>
          </a:r>
          <a:endParaRPr lang="zh-TW" altLang="en-US" dirty="0"/>
        </a:p>
      </dgm:t>
    </dgm:pt>
    <dgm:pt modelId="{6819326E-E0E8-4FAB-937A-0B56D249842C}" type="parTrans" cxnId="{52F5175F-E943-485A-9A4B-13D4090EEBB0}">
      <dgm:prSet/>
      <dgm:spPr/>
      <dgm:t>
        <a:bodyPr/>
        <a:lstStyle/>
        <a:p>
          <a:endParaRPr lang="zh-TW" altLang="en-US"/>
        </a:p>
      </dgm:t>
    </dgm:pt>
    <dgm:pt modelId="{8AB22169-EFC3-4A5B-840C-601776CE2574}" type="sibTrans" cxnId="{52F5175F-E943-485A-9A4B-13D4090EEBB0}">
      <dgm:prSet/>
      <dgm:spPr/>
      <dgm:t>
        <a:bodyPr/>
        <a:lstStyle/>
        <a:p>
          <a:endParaRPr lang="zh-TW" altLang="en-US"/>
        </a:p>
      </dgm:t>
    </dgm:pt>
    <dgm:pt modelId="{BDE3C124-0ED7-4275-B9CE-55DBF15BAE8E}">
      <dgm:prSet phldrT="[文字]"/>
      <dgm:spPr/>
      <dgm:t>
        <a:bodyPr/>
        <a:lstStyle/>
        <a:p>
          <a:r>
            <a:rPr lang="zh-TW" altLang="en-US" dirty="0" smtClean="0"/>
            <a:t>研究目的</a:t>
          </a:r>
          <a:endParaRPr lang="zh-TW" altLang="en-US" dirty="0"/>
        </a:p>
      </dgm:t>
    </dgm:pt>
    <dgm:pt modelId="{80E0F4D0-176C-4E4F-8680-8AFC2245AFD5}" type="parTrans" cxnId="{16473633-5076-434F-A979-0672CCD4766D}">
      <dgm:prSet/>
      <dgm:spPr/>
      <dgm:t>
        <a:bodyPr/>
        <a:lstStyle/>
        <a:p>
          <a:endParaRPr lang="zh-TW" altLang="en-US"/>
        </a:p>
      </dgm:t>
    </dgm:pt>
    <dgm:pt modelId="{E610F676-69AD-4C5D-974F-36BCB5620CCE}" type="sibTrans" cxnId="{16473633-5076-434F-A979-0672CCD4766D}">
      <dgm:prSet/>
      <dgm:spPr/>
      <dgm:t>
        <a:bodyPr/>
        <a:lstStyle/>
        <a:p>
          <a:endParaRPr lang="zh-TW" altLang="en-US"/>
        </a:p>
      </dgm:t>
    </dgm:pt>
    <dgm:pt modelId="{0E9CDA15-AB4A-481A-B745-72CB0BA7D9CF}">
      <dgm:prSet phldrT="[文字]"/>
      <dgm:spPr/>
      <dgm:t>
        <a:bodyPr/>
        <a:lstStyle/>
        <a:p>
          <a:r>
            <a:rPr lang="zh-TW" altLang="en-US" dirty="0" smtClean="0"/>
            <a:t>三及多根柱規律及分盤</a:t>
          </a:r>
          <a:endParaRPr lang="zh-TW" altLang="en-US" dirty="0"/>
        </a:p>
      </dgm:t>
    </dgm:pt>
    <dgm:pt modelId="{7E2DEF18-D28E-4D4E-8E7E-CE6297929966}" type="parTrans" cxnId="{A29CFC02-140C-4152-B257-EF2870D9ECC0}">
      <dgm:prSet/>
      <dgm:spPr/>
      <dgm:t>
        <a:bodyPr/>
        <a:lstStyle/>
        <a:p>
          <a:endParaRPr lang="zh-TW" altLang="en-US"/>
        </a:p>
      </dgm:t>
    </dgm:pt>
    <dgm:pt modelId="{822F32FF-A594-4CCE-B614-B7046DB65D38}" type="sibTrans" cxnId="{A29CFC02-140C-4152-B257-EF2870D9ECC0}">
      <dgm:prSet/>
      <dgm:spPr/>
      <dgm:t>
        <a:bodyPr/>
        <a:lstStyle/>
        <a:p>
          <a:endParaRPr lang="zh-TW" altLang="en-US"/>
        </a:p>
      </dgm:t>
    </dgm:pt>
    <dgm:pt modelId="{5B750B95-7310-458A-8A7C-F7B207771531}" type="pres">
      <dgm:prSet presAssocID="{96538424-FF7D-4F54-91D5-6F86C63097B2}" presName="Name0" presStyleCnt="0">
        <dgm:presLayoutVars>
          <dgm:dir/>
          <dgm:resizeHandles val="exact"/>
        </dgm:presLayoutVars>
      </dgm:prSet>
      <dgm:spPr/>
    </dgm:pt>
    <dgm:pt modelId="{E841031C-E57E-4155-B7C3-A331BFAA296C}" type="pres">
      <dgm:prSet presAssocID="{2A56CF25-A641-4F36-BACD-CD2D33B732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AD5660-661E-4CD0-BDE5-D4142B585DD7}" type="pres">
      <dgm:prSet presAssocID="{8AB22169-EFC3-4A5B-840C-601776CE2574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E7D48488-EE73-4F9D-A952-E2EEA61A85CE}" type="pres">
      <dgm:prSet presAssocID="{8AB22169-EFC3-4A5B-840C-601776CE2574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72E2C232-89AE-4A34-ADE1-B0C91EB52C79}" type="pres">
      <dgm:prSet presAssocID="{BDE3C124-0ED7-4275-B9CE-55DBF15BAE8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9E81F3-43DF-4E5E-8641-B25ABDBC882B}" type="pres">
      <dgm:prSet presAssocID="{E610F676-69AD-4C5D-974F-36BCB5620CCE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D70D924A-63E2-4550-AB65-9DE944759AAC}" type="pres">
      <dgm:prSet presAssocID="{E610F676-69AD-4C5D-974F-36BCB5620CCE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790BDB72-0A85-4B29-9293-807996435743}" type="pres">
      <dgm:prSet presAssocID="{0E9CDA15-AB4A-481A-B745-72CB0BA7D9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2F5175F-E943-485A-9A4B-13D4090EEBB0}" srcId="{96538424-FF7D-4F54-91D5-6F86C63097B2}" destId="{2A56CF25-A641-4F36-BACD-CD2D33B7323D}" srcOrd="0" destOrd="0" parTransId="{6819326E-E0E8-4FAB-937A-0B56D249842C}" sibTransId="{8AB22169-EFC3-4A5B-840C-601776CE2574}"/>
    <dgm:cxn modelId="{8E0FC6DD-1316-4AFF-B662-71AFE492F5D3}" type="presOf" srcId="{E610F676-69AD-4C5D-974F-36BCB5620CCE}" destId="{F89E81F3-43DF-4E5E-8641-B25ABDBC882B}" srcOrd="0" destOrd="0" presId="urn:microsoft.com/office/officeart/2005/8/layout/process1"/>
    <dgm:cxn modelId="{DFE80C6C-5A2E-473C-84D3-8AC499B33FDE}" type="presOf" srcId="{8AB22169-EFC3-4A5B-840C-601776CE2574}" destId="{E7D48488-EE73-4F9D-A952-E2EEA61A85CE}" srcOrd="1" destOrd="0" presId="urn:microsoft.com/office/officeart/2005/8/layout/process1"/>
    <dgm:cxn modelId="{38B37DEB-FA9E-4A4B-B0D8-35CED770F38F}" type="presOf" srcId="{0E9CDA15-AB4A-481A-B745-72CB0BA7D9CF}" destId="{790BDB72-0A85-4B29-9293-807996435743}" srcOrd="0" destOrd="0" presId="urn:microsoft.com/office/officeart/2005/8/layout/process1"/>
    <dgm:cxn modelId="{666B3BB4-949E-464C-BC41-0E1C0759E081}" type="presOf" srcId="{E610F676-69AD-4C5D-974F-36BCB5620CCE}" destId="{D70D924A-63E2-4550-AB65-9DE944759AAC}" srcOrd="1" destOrd="0" presId="urn:microsoft.com/office/officeart/2005/8/layout/process1"/>
    <dgm:cxn modelId="{48EAE5E1-CCD7-4F83-9C77-AEB45FA5E9FA}" type="presOf" srcId="{8AB22169-EFC3-4A5B-840C-601776CE2574}" destId="{F2AD5660-661E-4CD0-BDE5-D4142B585DD7}" srcOrd="0" destOrd="0" presId="urn:microsoft.com/office/officeart/2005/8/layout/process1"/>
    <dgm:cxn modelId="{1125E47F-9A27-4353-A9BC-FFF7DBC2E8CB}" type="presOf" srcId="{2A56CF25-A641-4F36-BACD-CD2D33B7323D}" destId="{E841031C-E57E-4155-B7C3-A331BFAA296C}" srcOrd="0" destOrd="0" presId="urn:microsoft.com/office/officeart/2005/8/layout/process1"/>
    <dgm:cxn modelId="{A29CFC02-140C-4152-B257-EF2870D9ECC0}" srcId="{96538424-FF7D-4F54-91D5-6F86C63097B2}" destId="{0E9CDA15-AB4A-481A-B745-72CB0BA7D9CF}" srcOrd="2" destOrd="0" parTransId="{7E2DEF18-D28E-4D4E-8E7E-CE6297929966}" sibTransId="{822F32FF-A594-4CCE-B614-B7046DB65D38}"/>
    <dgm:cxn modelId="{16473633-5076-434F-A979-0672CCD4766D}" srcId="{96538424-FF7D-4F54-91D5-6F86C63097B2}" destId="{BDE3C124-0ED7-4275-B9CE-55DBF15BAE8E}" srcOrd="1" destOrd="0" parTransId="{80E0F4D0-176C-4E4F-8680-8AFC2245AFD5}" sibTransId="{E610F676-69AD-4C5D-974F-36BCB5620CCE}"/>
    <dgm:cxn modelId="{CC8A18F3-0E82-401C-82EC-C65950193FCC}" type="presOf" srcId="{96538424-FF7D-4F54-91D5-6F86C63097B2}" destId="{5B750B95-7310-458A-8A7C-F7B207771531}" srcOrd="0" destOrd="0" presId="urn:microsoft.com/office/officeart/2005/8/layout/process1"/>
    <dgm:cxn modelId="{BE9C3F42-1F16-4766-84D2-8512ECE240C7}" type="presOf" srcId="{BDE3C124-0ED7-4275-B9CE-55DBF15BAE8E}" destId="{72E2C232-89AE-4A34-ADE1-B0C91EB52C79}" srcOrd="0" destOrd="0" presId="urn:microsoft.com/office/officeart/2005/8/layout/process1"/>
    <dgm:cxn modelId="{0B94436E-D008-4D1F-84A0-4EB9E459C53D}" type="presParOf" srcId="{5B750B95-7310-458A-8A7C-F7B207771531}" destId="{E841031C-E57E-4155-B7C3-A331BFAA296C}" srcOrd="0" destOrd="0" presId="urn:microsoft.com/office/officeart/2005/8/layout/process1"/>
    <dgm:cxn modelId="{221D3B4E-8AE2-4377-B9D6-A96899B2F3ED}" type="presParOf" srcId="{5B750B95-7310-458A-8A7C-F7B207771531}" destId="{F2AD5660-661E-4CD0-BDE5-D4142B585DD7}" srcOrd="1" destOrd="0" presId="urn:microsoft.com/office/officeart/2005/8/layout/process1"/>
    <dgm:cxn modelId="{0339A4EA-8456-4C36-86E0-3D48E6C1DDF2}" type="presParOf" srcId="{F2AD5660-661E-4CD0-BDE5-D4142B585DD7}" destId="{E7D48488-EE73-4F9D-A952-E2EEA61A85CE}" srcOrd="0" destOrd="0" presId="urn:microsoft.com/office/officeart/2005/8/layout/process1"/>
    <dgm:cxn modelId="{B03C5E7D-8D27-481E-BE4D-1DA90EC2F272}" type="presParOf" srcId="{5B750B95-7310-458A-8A7C-F7B207771531}" destId="{72E2C232-89AE-4A34-ADE1-B0C91EB52C79}" srcOrd="2" destOrd="0" presId="urn:microsoft.com/office/officeart/2005/8/layout/process1"/>
    <dgm:cxn modelId="{A830732F-19CE-4612-9DBF-F38C3257324B}" type="presParOf" srcId="{5B750B95-7310-458A-8A7C-F7B207771531}" destId="{F89E81F3-43DF-4E5E-8641-B25ABDBC882B}" srcOrd="3" destOrd="0" presId="urn:microsoft.com/office/officeart/2005/8/layout/process1"/>
    <dgm:cxn modelId="{15052364-FA2E-454C-8EDE-57F72B93BBE0}" type="presParOf" srcId="{F89E81F3-43DF-4E5E-8641-B25ABDBC882B}" destId="{D70D924A-63E2-4550-AB65-9DE944759AAC}" srcOrd="0" destOrd="0" presId="urn:microsoft.com/office/officeart/2005/8/layout/process1"/>
    <dgm:cxn modelId="{730C5E09-4236-44CC-A2DC-ECA84F0D4697}" type="presParOf" srcId="{5B750B95-7310-458A-8A7C-F7B207771531}" destId="{790BDB72-0A85-4B29-9293-80799643574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38424-FF7D-4F54-91D5-6F86C63097B2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2A56CF25-A641-4F36-BACD-CD2D33B7323D}">
      <dgm:prSet phldrT="[文字]"/>
      <dgm:spPr/>
      <dgm:t>
        <a:bodyPr/>
        <a:lstStyle/>
        <a:p>
          <a:r>
            <a:rPr lang="zh-TW" altLang="en-US" dirty="0" smtClean="0"/>
            <a:t>建立規則</a:t>
          </a:r>
          <a:endParaRPr lang="zh-TW" altLang="en-US" dirty="0"/>
        </a:p>
      </dgm:t>
    </dgm:pt>
    <dgm:pt modelId="{6819326E-E0E8-4FAB-937A-0B56D249842C}" type="parTrans" cxnId="{52F5175F-E943-485A-9A4B-13D4090EEBB0}">
      <dgm:prSet/>
      <dgm:spPr/>
      <dgm:t>
        <a:bodyPr/>
        <a:lstStyle/>
        <a:p>
          <a:endParaRPr lang="zh-TW" altLang="en-US"/>
        </a:p>
      </dgm:t>
    </dgm:pt>
    <dgm:pt modelId="{8AB22169-EFC3-4A5B-840C-601776CE2574}" type="sibTrans" cxnId="{52F5175F-E943-485A-9A4B-13D4090EEBB0}">
      <dgm:prSet/>
      <dgm:spPr/>
      <dgm:t>
        <a:bodyPr/>
        <a:lstStyle/>
        <a:p>
          <a:endParaRPr lang="zh-TW" altLang="en-US"/>
        </a:p>
      </dgm:t>
    </dgm:pt>
    <dgm:pt modelId="{BDE3C124-0ED7-4275-B9CE-55DBF15BAE8E}">
      <dgm:prSet phldrT="[文字]"/>
      <dgm:spPr/>
      <dgm:t>
        <a:bodyPr/>
        <a:lstStyle/>
        <a:p>
          <a:r>
            <a:rPr lang="zh-TW" altLang="en-US" dirty="0" smtClean="0"/>
            <a:t>資料分析</a:t>
          </a:r>
          <a:endParaRPr lang="zh-TW" altLang="en-US" dirty="0"/>
        </a:p>
      </dgm:t>
    </dgm:pt>
    <dgm:pt modelId="{80E0F4D0-176C-4E4F-8680-8AFC2245AFD5}" type="parTrans" cxnId="{16473633-5076-434F-A979-0672CCD4766D}">
      <dgm:prSet/>
      <dgm:spPr/>
      <dgm:t>
        <a:bodyPr/>
        <a:lstStyle/>
        <a:p>
          <a:endParaRPr lang="zh-TW" altLang="en-US"/>
        </a:p>
      </dgm:t>
    </dgm:pt>
    <dgm:pt modelId="{E610F676-69AD-4C5D-974F-36BCB5620CCE}" type="sibTrans" cxnId="{16473633-5076-434F-A979-0672CCD4766D}">
      <dgm:prSet/>
      <dgm:spPr/>
      <dgm:t>
        <a:bodyPr/>
        <a:lstStyle/>
        <a:p>
          <a:endParaRPr lang="zh-TW" altLang="en-US"/>
        </a:p>
      </dgm:t>
    </dgm:pt>
    <dgm:pt modelId="{0E9CDA15-AB4A-481A-B745-72CB0BA7D9CF}">
      <dgm:prSet phldrT="[文字]"/>
      <dgm:spPr/>
      <dgm:t>
        <a:bodyPr/>
        <a:lstStyle/>
        <a:p>
          <a:r>
            <a:rPr lang="zh-TW" altLang="en-US" dirty="0" smtClean="0"/>
            <a:t>編寫程式</a:t>
          </a:r>
          <a:endParaRPr lang="zh-TW" altLang="en-US" dirty="0"/>
        </a:p>
      </dgm:t>
    </dgm:pt>
    <dgm:pt modelId="{7E2DEF18-D28E-4D4E-8E7E-CE6297929966}" type="parTrans" cxnId="{A29CFC02-140C-4152-B257-EF2870D9ECC0}">
      <dgm:prSet/>
      <dgm:spPr/>
      <dgm:t>
        <a:bodyPr/>
        <a:lstStyle/>
        <a:p>
          <a:endParaRPr lang="zh-TW" altLang="en-US"/>
        </a:p>
      </dgm:t>
    </dgm:pt>
    <dgm:pt modelId="{822F32FF-A594-4CCE-B614-B7046DB65D38}" type="sibTrans" cxnId="{A29CFC02-140C-4152-B257-EF2870D9ECC0}">
      <dgm:prSet/>
      <dgm:spPr/>
      <dgm:t>
        <a:bodyPr/>
        <a:lstStyle/>
        <a:p>
          <a:endParaRPr lang="zh-TW" altLang="en-US"/>
        </a:p>
      </dgm:t>
    </dgm:pt>
    <dgm:pt modelId="{52C2FA73-D6B2-412B-9BA6-A1D157262D87}">
      <dgm:prSet/>
      <dgm:spPr/>
      <dgm:t>
        <a:bodyPr/>
        <a:lstStyle/>
        <a:p>
          <a:r>
            <a:rPr lang="zh-TW" altLang="en-US" dirty="0" smtClean="0"/>
            <a:t>找出公式</a:t>
          </a:r>
          <a:endParaRPr lang="zh-TW" altLang="en-US" dirty="0"/>
        </a:p>
      </dgm:t>
    </dgm:pt>
    <dgm:pt modelId="{30FE41C7-EB74-4C21-ABC4-AE797FD348D7}" type="parTrans" cxnId="{8B2AB2C7-E98F-4709-858B-9DB979B6F472}">
      <dgm:prSet/>
      <dgm:spPr/>
      <dgm:t>
        <a:bodyPr/>
        <a:lstStyle/>
        <a:p>
          <a:endParaRPr lang="zh-TW" altLang="en-US"/>
        </a:p>
      </dgm:t>
    </dgm:pt>
    <dgm:pt modelId="{217F9634-5FE0-4706-B547-C15657E87CDE}" type="sibTrans" cxnId="{8B2AB2C7-E98F-4709-858B-9DB979B6F472}">
      <dgm:prSet/>
      <dgm:spPr/>
      <dgm:t>
        <a:bodyPr/>
        <a:lstStyle/>
        <a:p>
          <a:endParaRPr lang="zh-TW" altLang="en-US"/>
        </a:p>
      </dgm:t>
    </dgm:pt>
    <dgm:pt modelId="{5B750B95-7310-458A-8A7C-F7B207771531}" type="pres">
      <dgm:prSet presAssocID="{96538424-FF7D-4F54-91D5-6F86C63097B2}" presName="Name0" presStyleCnt="0">
        <dgm:presLayoutVars>
          <dgm:dir/>
          <dgm:resizeHandles val="exact"/>
        </dgm:presLayoutVars>
      </dgm:prSet>
      <dgm:spPr/>
    </dgm:pt>
    <dgm:pt modelId="{E841031C-E57E-4155-B7C3-A331BFAA296C}" type="pres">
      <dgm:prSet presAssocID="{2A56CF25-A641-4F36-BACD-CD2D33B7323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AD5660-661E-4CD0-BDE5-D4142B585DD7}" type="pres">
      <dgm:prSet presAssocID="{8AB22169-EFC3-4A5B-840C-601776CE2574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E7D48488-EE73-4F9D-A952-E2EEA61A85CE}" type="pres">
      <dgm:prSet presAssocID="{8AB22169-EFC3-4A5B-840C-601776CE2574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72E2C232-89AE-4A34-ADE1-B0C91EB52C79}" type="pres">
      <dgm:prSet presAssocID="{BDE3C124-0ED7-4275-B9CE-55DBF15BAE8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9E81F3-43DF-4E5E-8641-B25ABDBC882B}" type="pres">
      <dgm:prSet presAssocID="{E610F676-69AD-4C5D-974F-36BCB5620CCE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D70D924A-63E2-4550-AB65-9DE944759AAC}" type="pres">
      <dgm:prSet presAssocID="{E610F676-69AD-4C5D-974F-36BCB5620CCE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7CF5FFCB-1B59-494E-929A-9A964C92C9F5}" type="pres">
      <dgm:prSet presAssocID="{52C2FA73-D6B2-412B-9BA6-A1D157262D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EA82EF-C27C-4ED2-9054-67A86EB7CB6F}" type="pres">
      <dgm:prSet presAssocID="{217F9634-5FE0-4706-B547-C15657E87CDE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A3DD3CD6-A66F-4AFB-95AE-AE1F39307A76}" type="pres">
      <dgm:prSet presAssocID="{217F9634-5FE0-4706-B547-C15657E87CDE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790BDB72-0A85-4B29-9293-807996435743}" type="pres">
      <dgm:prSet presAssocID="{0E9CDA15-AB4A-481A-B745-72CB0BA7D9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4445C5-974D-40E2-84BB-34D35E208FDD}" type="presOf" srcId="{0E9CDA15-AB4A-481A-B745-72CB0BA7D9CF}" destId="{790BDB72-0A85-4B29-9293-807996435743}" srcOrd="0" destOrd="0" presId="urn:microsoft.com/office/officeart/2005/8/layout/process1"/>
    <dgm:cxn modelId="{C065A874-598C-4ABB-AB7D-3A0A92464837}" type="presOf" srcId="{8AB22169-EFC3-4A5B-840C-601776CE2574}" destId="{F2AD5660-661E-4CD0-BDE5-D4142B585DD7}" srcOrd="0" destOrd="0" presId="urn:microsoft.com/office/officeart/2005/8/layout/process1"/>
    <dgm:cxn modelId="{6F13EC68-5CE5-4E1D-B8AB-037DBBEB0B9E}" type="presOf" srcId="{217F9634-5FE0-4706-B547-C15657E87CDE}" destId="{A3DD3CD6-A66F-4AFB-95AE-AE1F39307A76}" srcOrd="1" destOrd="0" presId="urn:microsoft.com/office/officeart/2005/8/layout/process1"/>
    <dgm:cxn modelId="{6CDBF029-4831-4DB1-9C67-16892BF238C4}" type="presOf" srcId="{E610F676-69AD-4C5D-974F-36BCB5620CCE}" destId="{F89E81F3-43DF-4E5E-8641-B25ABDBC882B}" srcOrd="0" destOrd="0" presId="urn:microsoft.com/office/officeart/2005/8/layout/process1"/>
    <dgm:cxn modelId="{0A6B7AD2-7D28-4CC0-9169-9F22718FA51A}" type="presOf" srcId="{8AB22169-EFC3-4A5B-840C-601776CE2574}" destId="{E7D48488-EE73-4F9D-A952-E2EEA61A85CE}" srcOrd="1" destOrd="0" presId="urn:microsoft.com/office/officeart/2005/8/layout/process1"/>
    <dgm:cxn modelId="{E3303AA6-1993-4FA7-8DC7-1A07EDAA9E0D}" type="presOf" srcId="{52C2FA73-D6B2-412B-9BA6-A1D157262D87}" destId="{7CF5FFCB-1B59-494E-929A-9A964C92C9F5}" srcOrd="0" destOrd="0" presId="urn:microsoft.com/office/officeart/2005/8/layout/process1"/>
    <dgm:cxn modelId="{95E2F324-8369-4121-9FEF-70C6B6ECBDE3}" type="presOf" srcId="{2A56CF25-A641-4F36-BACD-CD2D33B7323D}" destId="{E841031C-E57E-4155-B7C3-A331BFAA296C}" srcOrd="0" destOrd="0" presId="urn:microsoft.com/office/officeart/2005/8/layout/process1"/>
    <dgm:cxn modelId="{A29CFC02-140C-4152-B257-EF2870D9ECC0}" srcId="{96538424-FF7D-4F54-91D5-6F86C63097B2}" destId="{0E9CDA15-AB4A-481A-B745-72CB0BA7D9CF}" srcOrd="3" destOrd="0" parTransId="{7E2DEF18-D28E-4D4E-8E7E-CE6297929966}" sibTransId="{822F32FF-A594-4CCE-B614-B7046DB65D38}"/>
    <dgm:cxn modelId="{52F5175F-E943-485A-9A4B-13D4090EEBB0}" srcId="{96538424-FF7D-4F54-91D5-6F86C63097B2}" destId="{2A56CF25-A641-4F36-BACD-CD2D33B7323D}" srcOrd="0" destOrd="0" parTransId="{6819326E-E0E8-4FAB-937A-0B56D249842C}" sibTransId="{8AB22169-EFC3-4A5B-840C-601776CE2574}"/>
    <dgm:cxn modelId="{954F52DC-C092-4ECD-99AC-411B05F227E0}" type="presOf" srcId="{217F9634-5FE0-4706-B547-C15657E87CDE}" destId="{8FEA82EF-C27C-4ED2-9054-67A86EB7CB6F}" srcOrd="0" destOrd="0" presId="urn:microsoft.com/office/officeart/2005/8/layout/process1"/>
    <dgm:cxn modelId="{2306AF20-D748-4649-A485-C48025BD9CDA}" type="presOf" srcId="{E610F676-69AD-4C5D-974F-36BCB5620CCE}" destId="{D70D924A-63E2-4550-AB65-9DE944759AAC}" srcOrd="1" destOrd="0" presId="urn:microsoft.com/office/officeart/2005/8/layout/process1"/>
    <dgm:cxn modelId="{16473633-5076-434F-A979-0672CCD4766D}" srcId="{96538424-FF7D-4F54-91D5-6F86C63097B2}" destId="{BDE3C124-0ED7-4275-B9CE-55DBF15BAE8E}" srcOrd="1" destOrd="0" parTransId="{80E0F4D0-176C-4E4F-8680-8AFC2245AFD5}" sibTransId="{E610F676-69AD-4C5D-974F-36BCB5620CCE}"/>
    <dgm:cxn modelId="{4A8B92D4-A0AE-4726-B241-D44CB14585BE}" type="presOf" srcId="{96538424-FF7D-4F54-91D5-6F86C63097B2}" destId="{5B750B95-7310-458A-8A7C-F7B207771531}" srcOrd="0" destOrd="0" presId="urn:microsoft.com/office/officeart/2005/8/layout/process1"/>
    <dgm:cxn modelId="{8B2AB2C7-E98F-4709-858B-9DB979B6F472}" srcId="{96538424-FF7D-4F54-91D5-6F86C63097B2}" destId="{52C2FA73-D6B2-412B-9BA6-A1D157262D87}" srcOrd="2" destOrd="0" parTransId="{30FE41C7-EB74-4C21-ABC4-AE797FD348D7}" sibTransId="{217F9634-5FE0-4706-B547-C15657E87CDE}"/>
    <dgm:cxn modelId="{7D2DD7D6-3D13-46C3-BEF7-1F206A2BCE4E}" type="presOf" srcId="{BDE3C124-0ED7-4275-B9CE-55DBF15BAE8E}" destId="{72E2C232-89AE-4A34-ADE1-B0C91EB52C79}" srcOrd="0" destOrd="0" presId="urn:microsoft.com/office/officeart/2005/8/layout/process1"/>
    <dgm:cxn modelId="{0291CAA2-EF78-4070-80F3-0B985D042877}" type="presParOf" srcId="{5B750B95-7310-458A-8A7C-F7B207771531}" destId="{E841031C-E57E-4155-B7C3-A331BFAA296C}" srcOrd="0" destOrd="0" presId="urn:microsoft.com/office/officeart/2005/8/layout/process1"/>
    <dgm:cxn modelId="{DC6DEE34-2B95-4F5A-980C-BAF8C26E811B}" type="presParOf" srcId="{5B750B95-7310-458A-8A7C-F7B207771531}" destId="{F2AD5660-661E-4CD0-BDE5-D4142B585DD7}" srcOrd="1" destOrd="0" presId="urn:microsoft.com/office/officeart/2005/8/layout/process1"/>
    <dgm:cxn modelId="{3AE84DE2-B068-4879-A168-EDF9DB0B340C}" type="presParOf" srcId="{F2AD5660-661E-4CD0-BDE5-D4142B585DD7}" destId="{E7D48488-EE73-4F9D-A952-E2EEA61A85CE}" srcOrd="0" destOrd="0" presId="urn:microsoft.com/office/officeart/2005/8/layout/process1"/>
    <dgm:cxn modelId="{EF6B74B0-EEF2-4428-9175-3C1FA3630F91}" type="presParOf" srcId="{5B750B95-7310-458A-8A7C-F7B207771531}" destId="{72E2C232-89AE-4A34-ADE1-B0C91EB52C79}" srcOrd="2" destOrd="0" presId="urn:microsoft.com/office/officeart/2005/8/layout/process1"/>
    <dgm:cxn modelId="{4AD54F78-FB12-4F5B-93E1-55F30DA69442}" type="presParOf" srcId="{5B750B95-7310-458A-8A7C-F7B207771531}" destId="{F89E81F3-43DF-4E5E-8641-B25ABDBC882B}" srcOrd="3" destOrd="0" presId="urn:microsoft.com/office/officeart/2005/8/layout/process1"/>
    <dgm:cxn modelId="{A9B574DA-B1E3-4A9E-A015-225530253BA5}" type="presParOf" srcId="{F89E81F3-43DF-4E5E-8641-B25ABDBC882B}" destId="{D70D924A-63E2-4550-AB65-9DE944759AAC}" srcOrd="0" destOrd="0" presId="urn:microsoft.com/office/officeart/2005/8/layout/process1"/>
    <dgm:cxn modelId="{4CFF2D19-1A02-4D74-96F2-8CBB8FB8ACA6}" type="presParOf" srcId="{5B750B95-7310-458A-8A7C-F7B207771531}" destId="{7CF5FFCB-1B59-494E-929A-9A964C92C9F5}" srcOrd="4" destOrd="0" presId="urn:microsoft.com/office/officeart/2005/8/layout/process1"/>
    <dgm:cxn modelId="{AEF8884B-DB00-4C48-AA3B-B8AEF2D15834}" type="presParOf" srcId="{5B750B95-7310-458A-8A7C-F7B207771531}" destId="{8FEA82EF-C27C-4ED2-9054-67A86EB7CB6F}" srcOrd="5" destOrd="0" presId="urn:microsoft.com/office/officeart/2005/8/layout/process1"/>
    <dgm:cxn modelId="{D3B736C5-E9B8-491F-A394-9319BEDB8847}" type="presParOf" srcId="{8FEA82EF-C27C-4ED2-9054-67A86EB7CB6F}" destId="{A3DD3CD6-A66F-4AFB-95AE-AE1F39307A76}" srcOrd="0" destOrd="0" presId="urn:microsoft.com/office/officeart/2005/8/layout/process1"/>
    <dgm:cxn modelId="{D5C96EDF-CD84-4319-A29E-D2A03005A94E}" type="presParOf" srcId="{5B750B95-7310-458A-8A7C-F7B207771531}" destId="{790BDB72-0A85-4B29-9293-80799643574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1031C-E57E-4155-B7C3-A331BFAA296C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研究動機</a:t>
          </a:r>
          <a:endParaRPr lang="zh-TW" altLang="en-US" sz="1800" kern="1200" dirty="0"/>
        </a:p>
      </dsp:txBody>
      <dsp:txXfrm>
        <a:off x="33499" y="1579724"/>
        <a:ext cx="1545106" cy="904550"/>
      </dsp:txXfrm>
    </dsp:sp>
    <dsp:sp modelId="{F2AD5660-661E-4CD0-BDE5-D4142B585DD7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1766887" y="1912856"/>
        <a:ext cx="237646" cy="238286"/>
      </dsp:txXfrm>
    </dsp:sp>
    <dsp:sp modelId="{72E2C232-89AE-4A34-ADE1-B0C91EB52C79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研究目的</a:t>
          </a:r>
          <a:endParaRPr lang="zh-TW" altLang="en-US" sz="1800" kern="1200" dirty="0"/>
        </a:p>
      </dsp:txBody>
      <dsp:txXfrm>
        <a:off x="2275446" y="1579724"/>
        <a:ext cx="1545106" cy="904550"/>
      </dsp:txXfrm>
    </dsp:sp>
    <dsp:sp modelId="{F89E81F3-43DF-4E5E-8641-B25ABDBC882B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4008834" y="1912856"/>
        <a:ext cx="237646" cy="238286"/>
      </dsp:txXfrm>
    </dsp:sp>
    <dsp:sp modelId="{790BDB72-0A85-4B29-9293-807996435743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三及多根柱規律及分盤</a:t>
          </a:r>
          <a:endParaRPr lang="zh-TW" altLang="en-US" sz="1800" kern="1200" dirty="0"/>
        </a:p>
      </dsp:txBody>
      <dsp:txXfrm>
        <a:off x="4517393" y="1579724"/>
        <a:ext cx="1545106" cy="90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1031C-E57E-4155-B7C3-A331BFAA296C}">
      <dsp:nvSpPr>
        <dsp:cNvPr id="0" name=""/>
        <dsp:cNvSpPr/>
      </dsp:nvSpPr>
      <dsp:spPr>
        <a:xfrm>
          <a:off x="3613" y="2328378"/>
          <a:ext cx="1580055" cy="9480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建立規則</a:t>
          </a:r>
          <a:endParaRPr lang="zh-TW" altLang="en-US" sz="2600" kern="1200" dirty="0"/>
        </a:p>
      </dsp:txBody>
      <dsp:txXfrm>
        <a:off x="31380" y="2356145"/>
        <a:ext cx="1524521" cy="892499"/>
      </dsp:txXfrm>
    </dsp:sp>
    <dsp:sp modelId="{F2AD5660-661E-4CD0-BDE5-D4142B585DD7}">
      <dsp:nvSpPr>
        <dsp:cNvPr id="0" name=""/>
        <dsp:cNvSpPr/>
      </dsp:nvSpPr>
      <dsp:spPr>
        <a:xfrm>
          <a:off x="1741675" y="2606468"/>
          <a:ext cx="334971" cy="391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741675" y="2684839"/>
        <a:ext cx="234480" cy="235111"/>
      </dsp:txXfrm>
    </dsp:sp>
    <dsp:sp modelId="{72E2C232-89AE-4A34-ADE1-B0C91EB52C79}">
      <dsp:nvSpPr>
        <dsp:cNvPr id="0" name=""/>
        <dsp:cNvSpPr/>
      </dsp:nvSpPr>
      <dsp:spPr>
        <a:xfrm>
          <a:off x="2215692" y="2328378"/>
          <a:ext cx="1580055" cy="948033"/>
        </a:xfrm>
        <a:prstGeom prst="roundRect">
          <a:avLst>
            <a:gd name="adj" fmla="val 10000"/>
          </a:avLst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資料分析</a:t>
          </a:r>
          <a:endParaRPr lang="zh-TW" altLang="en-US" sz="2600" kern="1200" dirty="0"/>
        </a:p>
      </dsp:txBody>
      <dsp:txXfrm>
        <a:off x="2243459" y="2356145"/>
        <a:ext cx="1524521" cy="892499"/>
      </dsp:txXfrm>
    </dsp:sp>
    <dsp:sp modelId="{F89E81F3-43DF-4E5E-8641-B25ABDBC882B}">
      <dsp:nvSpPr>
        <dsp:cNvPr id="0" name=""/>
        <dsp:cNvSpPr/>
      </dsp:nvSpPr>
      <dsp:spPr>
        <a:xfrm>
          <a:off x="3953753" y="2606468"/>
          <a:ext cx="334971" cy="391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3953753" y="2684839"/>
        <a:ext cx="234480" cy="235111"/>
      </dsp:txXfrm>
    </dsp:sp>
    <dsp:sp modelId="{7CF5FFCB-1B59-494E-929A-9A964C92C9F5}">
      <dsp:nvSpPr>
        <dsp:cNvPr id="0" name=""/>
        <dsp:cNvSpPr/>
      </dsp:nvSpPr>
      <dsp:spPr>
        <a:xfrm>
          <a:off x="4427770" y="2328378"/>
          <a:ext cx="1580055" cy="948033"/>
        </a:xfrm>
        <a:prstGeom prst="roundRect">
          <a:avLst>
            <a:gd name="adj" fmla="val 10000"/>
          </a:avLst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找出公式</a:t>
          </a:r>
          <a:endParaRPr lang="zh-TW" altLang="en-US" sz="2600" kern="1200" dirty="0"/>
        </a:p>
      </dsp:txBody>
      <dsp:txXfrm>
        <a:off x="4455537" y="2356145"/>
        <a:ext cx="1524521" cy="892499"/>
      </dsp:txXfrm>
    </dsp:sp>
    <dsp:sp modelId="{8FEA82EF-C27C-4ED2-9054-67A86EB7CB6F}">
      <dsp:nvSpPr>
        <dsp:cNvPr id="0" name=""/>
        <dsp:cNvSpPr/>
      </dsp:nvSpPr>
      <dsp:spPr>
        <a:xfrm>
          <a:off x="6165831" y="2606468"/>
          <a:ext cx="334971" cy="391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165831" y="2684839"/>
        <a:ext cx="234480" cy="235111"/>
      </dsp:txXfrm>
    </dsp:sp>
    <dsp:sp modelId="{790BDB72-0A85-4B29-9293-807996435743}">
      <dsp:nvSpPr>
        <dsp:cNvPr id="0" name=""/>
        <dsp:cNvSpPr/>
      </dsp:nvSpPr>
      <dsp:spPr>
        <a:xfrm>
          <a:off x="6639848" y="2328378"/>
          <a:ext cx="1580055" cy="948033"/>
        </a:xfrm>
        <a:prstGeom prst="roundRect">
          <a:avLst>
            <a:gd name="adj" fmla="val 1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編寫程式</a:t>
          </a:r>
          <a:endParaRPr lang="zh-TW" altLang="en-US" sz="2600" kern="1200" dirty="0"/>
        </a:p>
      </dsp:txBody>
      <dsp:txXfrm>
        <a:off x="6667615" y="2356145"/>
        <a:ext cx="1524521" cy="892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90F2662-0F5E-45BE-B483-F862CB0594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5855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F3CD-490E-4BC8-9EAE-5A995B0225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08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807D-3373-481B-BC70-625AB865F8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07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defRPr/>
            </a:pPr>
            <a:r>
              <a:rPr lang="en-US" altLang="zh-TW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defRPr/>
            </a:pPr>
            <a:r>
              <a:rPr lang="en-US" altLang="zh-TW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FC3E-4563-473F-B1D9-D235083065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6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109E7-0F0C-4735-9B89-4C9A71E313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272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defRPr/>
            </a:pPr>
            <a:r>
              <a:rPr lang="en-US" altLang="zh-TW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defRPr/>
            </a:pPr>
            <a:r>
              <a:rPr lang="en-US" altLang="zh-TW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EE4C-9ED6-43AC-AFFB-32D38E0829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3706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264D-5DE1-415D-9B25-80D0421470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352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84E9-CCBF-4EE5-BF42-952E249A5B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315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3C71-54CB-4640-A070-15D4DD65BD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188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FB6CF-99EB-4B74-AB95-8D083951F5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189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DE030-06EC-4B4D-A955-87237DBFA1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780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6CD07-BF85-4E27-9C73-8A208AD799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250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79AB-1308-44E9-8830-D4B16E70EA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50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EEDD-DCA6-45A0-9BF9-81576832D4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350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38E0-5A45-4A34-AE2A-491821F2CB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778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E1622-34D9-4BB5-8A4F-DD855C79ED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55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507F0-006C-448C-B5D3-EEF0AE0847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573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D7B57-D810-4089-9B28-8323462824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48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fld id="{55251A98-554C-4ECD-9E71-613296D86B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14" r:id="rId11"/>
    <p:sldLayoutId id="2147483808" r:id="rId12"/>
    <p:sldLayoutId id="2147483815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微軟正黑體" panose="020B0604030504040204" pitchFamily="34" charset="-12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微軟正黑體" panose="020B0604030504040204" pitchFamily="34" charset="-12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微軟正黑體" panose="020B0604030504040204" pitchFamily="34" charset="-12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微軟正黑體" panose="020B0604030504040204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76250"/>
            <a:ext cx="8496944" cy="172861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300" b="1" dirty="0" smtClean="0">
                <a:solidFill>
                  <a:srgbClr val="FF0000"/>
                </a:solidFill>
              </a:rPr>
              <a:t>多根柱河內塔最佳分盤法探究</a:t>
            </a:r>
            <a:r>
              <a:rPr lang="en-US" altLang="zh-TW" sz="5300" b="1" dirty="0" smtClean="0">
                <a:solidFill>
                  <a:srgbClr val="FF0000"/>
                </a:solidFill>
              </a:rPr>
              <a:t>~</a:t>
            </a:r>
            <a:r>
              <a:rPr lang="zh-TW" altLang="en-US" sz="4400" b="1" dirty="0" smtClean="0">
                <a:solidFill>
                  <a:srgbClr val="6600FF"/>
                </a:solidFill>
              </a:rPr>
              <a:t>以</a:t>
            </a:r>
            <a:r>
              <a:rPr lang="en-US" altLang="zh-TW" sz="4400" b="1" dirty="0" smtClean="0">
                <a:solidFill>
                  <a:srgbClr val="6600FF"/>
                </a:solidFill>
              </a:rPr>
              <a:t>Scratch</a:t>
            </a:r>
            <a:r>
              <a:rPr lang="zh-TW" altLang="en-US" sz="4400" b="1" dirty="0" smtClean="0">
                <a:solidFill>
                  <a:srgbClr val="6600FF"/>
                </a:solidFill>
              </a:rPr>
              <a:t>堆疊程式輔助運算</a:t>
            </a:r>
            <a:endParaRPr lang="zh-TW" altLang="en-US" b="1" dirty="0" smtClean="0">
              <a:solidFill>
                <a:srgbClr val="6600FF"/>
              </a:solidFill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t="42107" r="43951" b="50320"/>
          <a:stretch>
            <a:fillRect/>
          </a:stretch>
        </p:blipFill>
        <p:spPr bwMode="auto">
          <a:xfrm>
            <a:off x="684213" y="4868863"/>
            <a:ext cx="58324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424112"/>
            <a:ext cx="7048500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6600FF"/>
                </a:solidFill>
              </a:rPr>
              <a:t>四根柱的規律</a:t>
            </a:r>
            <a:r>
              <a:rPr lang="en-US" altLang="zh-TW" b="1" smtClean="0">
                <a:solidFill>
                  <a:srgbClr val="6600FF"/>
                </a:solidFill>
              </a:rPr>
              <a:t>-3</a:t>
            </a:r>
            <a:endParaRPr lang="zh-TW" altLang="en-US" b="1" smtClean="0">
              <a:solidFill>
                <a:srgbClr val="6600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16113"/>
            <a:ext cx="7346950" cy="388143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只要確定最初少盤時的最少的步數，再依據規律</a:t>
            </a:r>
            <a:r>
              <a:rPr lang="en-US" altLang="zh-TW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sz="6000" b="1" dirty="0" smtClean="0">
                <a:solidFill>
                  <a:srgbClr val="CC0000"/>
                </a:solidFill>
              </a:rPr>
              <a:t>（</a:t>
            </a:r>
            <a:r>
              <a:rPr lang="en-US" altLang="zh-TW" sz="6000" b="1" dirty="0" smtClean="0">
                <a:solidFill>
                  <a:srgbClr val="CC0000"/>
                </a:solidFill>
              </a:rPr>
              <a:t>2</a:t>
            </a:r>
            <a:r>
              <a:rPr lang="zh-TW" altLang="en-US" sz="6000" b="1" dirty="0" smtClean="0">
                <a:solidFill>
                  <a:srgbClr val="CC0000"/>
                </a:solidFill>
              </a:rPr>
              <a:t>分盤柱步數</a:t>
            </a:r>
            <a:r>
              <a:rPr lang="en-US" altLang="zh-TW" sz="6000" b="1" dirty="0" smtClean="0">
                <a:solidFill>
                  <a:srgbClr val="CC0000"/>
                </a:solidFill>
              </a:rPr>
              <a:t>2</a:t>
            </a:r>
            <a:r>
              <a:rPr lang="zh-TW" altLang="en-US" sz="6000" b="1" dirty="0" smtClean="0">
                <a:solidFill>
                  <a:srgbClr val="CC0000"/>
                </a:solidFill>
              </a:rPr>
              <a:t>倍加</a:t>
            </a:r>
            <a:r>
              <a:rPr lang="en-US" altLang="zh-TW" sz="6000" b="1" dirty="0" smtClean="0">
                <a:solidFill>
                  <a:srgbClr val="CC0000"/>
                </a:solidFill>
              </a:rPr>
              <a:t>1</a:t>
            </a:r>
            <a:r>
              <a:rPr lang="zh-TW" altLang="en-US" sz="6000" b="1" dirty="0" smtClean="0">
                <a:solidFill>
                  <a:srgbClr val="CC0000"/>
                </a:solidFill>
              </a:rPr>
              <a:t>）</a:t>
            </a:r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的推導，就能完成多盤時的最少步數。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6600FF"/>
                </a:solidFill>
              </a:rPr>
              <a:t>四根柱的規律</a:t>
            </a:r>
            <a:r>
              <a:rPr lang="en-US" altLang="zh-TW" b="1" smtClean="0">
                <a:solidFill>
                  <a:srgbClr val="6600FF"/>
                </a:solidFill>
              </a:rPr>
              <a:t>-4</a:t>
            </a:r>
            <a:endParaRPr lang="zh-TW" altLang="en-US" b="1" smtClean="0">
              <a:solidFill>
                <a:srgbClr val="6600FF"/>
              </a:solidFill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t="17203" r="10555" b="11061"/>
          <a:stretch>
            <a:fillRect/>
          </a:stretch>
        </p:blipFill>
        <p:spPr bwMode="auto">
          <a:xfrm>
            <a:off x="1116013" y="1311275"/>
            <a:ext cx="72009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6600FF"/>
                </a:solidFill>
              </a:rPr>
              <a:t>四根柱的規律</a:t>
            </a:r>
            <a:r>
              <a:rPr lang="en-US" altLang="zh-TW" b="1" smtClean="0">
                <a:solidFill>
                  <a:srgbClr val="6600FF"/>
                </a:solidFill>
              </a:rPr>
              <a:t>-5</a:t>
            </a:r>
            <a:endParaRPr lang="zh-TW" altLang="en-US" b="1" smtClean="0">
              <a:solidFill>
                <a:srgbClr val="6600FF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22314" r="16719" b="14844"/>
          <a:stretch>
            <a:fillRect/>
          </a:stretch>
        </p:blipFill>
        <p:spPr bwMode="auto">
          <a:xfrm>
            <a:off x="1155700" y="1557338"/>
            <a:ext cx="705643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451725" y="5445125"/>
            <a:ext cx="760413" cy="122396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9900"/>
                </a:solidFill>
              </a:rPr>
              <a:t>五根柱的規律</a:t>
            </a:r>
            <a:r>
              <a:rPr lang="en-US" altLang="zh-TW" b="1" smtClean="0">
                <a:solidFill>
                  <a:srgbClr val="009900"/>
                </a:solidFill>
              </a:rPr>
              <a:t>-1</a:t>
            </a:r>
            <a:endParaRPr lang="zh-TW" altLang="en-US" b="1" smtClean="0">
              <a:solidFill>
                <a:srgbClr val="0099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6600"/>
              </a:buClr>
              <a:buFont typeface="Wingdings" pitchFamily="2" charset="2"/>
              <a:buChar char="n"/>
            </a:pPr>
            <a:r>
              <a:rPr lang="zh-TW" altLang="en-US" sz="3600" smtClean="0"/>
              <a:t>五根柱的遊戲也一樣有其規律性，</a:t>
            </a:r>
            <a:r>
              <a:rPr lang="zh-TW" altLang="en-US" sz="3600" b="1" smtClean="0">
                <a:solidFill>
                  <a:srgbClr val="CC0000"/>
                </a:solidFill>
              </a:rPr>
              <a:t>有</a:t>
            </a:r>
            <a:r>
              <a:rPr lang="en-US" altLang="zh-TW" sz="3600" b="1" smtClean="0">
                <a:solidFill>
                  <a:srgbClr val="CC0000"/>
                </a:solidFill>
              </a:rPr>
              <a:t>3</a:t>
            </a:r>
            <a:r>
              <a:rPr lang="zh-TW" altLang="en-US" sz="3600" b="1" smtClean="0">
                <a:solidFill>
                  <a:srgbClr val="CC0000"/>
                </a:solidFill>
              </a:rPr>
              <a:t>根分盤柱</a:t>
            </a:r>
            <a:r>
              <a:rPr lang="zh-TW" altLang="en-US" sz="3600" smtClean="0"/>
              <a:t>，需要的步數減少更多。</a:t>
            </a:r>
            <a:endParaRPr lang="en-US" altLang="zh-TW" sz="3600" smtClean="0"/>
          </a:p>
          <a:p>
            <a:pPr eaLnBrk="1" hangingPunct="1">
              <a:buClr>
                <a:srgbClr val="FF6600"/>
              </a:buClr>
              <a:buFont typeface="Wingdings" pitchFamily="2" charset="2"/>
              <a:buChar char="n"/>
            </a:pPr>
            <a:r>
              <a:rPr lang="zh-TW" altLang="en-US" sz="3600" smtClean="0"/>
              <a:t>依據規律</a:t>
            </a:r>
            <a:r>
              <a:rPr lang="en-US" altLang="zh-TW" sz="3600" smtClean="0"/>
              <a:t>1</a:t>
            </a:r>
            <a:r>
              <a:rPr lang="zh-TW" altLang="en-US" sz="3600" smtClean="0"/>
              <a:t>，就可以找出多盤的最少步數。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t="51025" r="12405" b="28506"/>
          <a:stretch>
            <a:fillRect/>
          </a:stretch>
        </p:blipFill>
        <p:spPr bwMode="auto">
          <a:xfrm>
            <a:off x="539750" y="4051300"/>
            <a:ext cx="82994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9900"/>
                </a:solidFill>
              </a:rPr>
              <a:t>五根柱的規律</a:t>
            </a:r>
            <a:r>
              <a:rPr lang="en-US" altLang="zh-TW" b="1" smtClean="0">
                <a:solidFill>
                  <a:srgbClr val="009900"/>
                </a:solidFill>
              </a:rPr>
              <a:t>-2</a:t>
            </a:r>
            <a:endParaRPr lang="zh-TW" altLang="en-US" b="1" smtClean="0">
              <a:solidFill>
                <a:srgbClr val="009900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t="12752" r="11124" b="16757"/>
          <a:stretch>
            <a:fillRect/>
          </a:stretch>
        </p:blipFill>
        <p:spPr bwMode="auto">
          <a:xfrm>
            <a:off x="611188" y="1268413"/>
            <a:ext cx="78486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9900"/>
                </a:solidFill>
              </a:rPr>
              <a:t>五根柱的規律</a:t>
            </a:r>
            <a:r>
              <a:rPr lang="en-US" altLang="zh-TW" b="1" smtClean="0">
                <a:solidFill>
                  <a:srgbClr val="009900"/>
                </a:solidFill>
              </a:rPr>
              <a:t>-3</a:t>
            </a:r>
            <a:endParaRPr lang="zh-TW" altLang="en-US" b="1" smtClean="0">
              <a:solidFill>
                <a:srgbClr val="00990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22607" r="17538" b="14990"/>
          <a:stretch>
            <a:fillRect/>
          </a:stretch>
        </p:blipFill>
        <p:spPr bwMode="auto">
          <a:xfrm>
            <a:off x="755650" y="1557338"/>
            <a:ext cx="7561263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451725" y="5484813"/>
            <a:ext cx="865188" cy="122396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00FF"/>
                </a:solidFill>
              </a:rPr>
              <a:t>國內相關研究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8463" y="1268413"/>
            <a:ext cx="8229600" cy="410527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zh-TW" altLang="en-US" sz="2800" b="1" smtClean="0">
                <a:solidFill>
                  <a:srgbClr val="CC0000"/>
                </a:solidFill>
              </a:rPr>
              <a:t>國立新竹女中，</a:t>
            </a:r>
            <a:r>
              <a:rPr lang="en-US" altLang="zh-TW" sz="2800" b="1" smtClean="0">
                <a:solidFill>
                  <a:srgbClr val="CC0000"/>
                </a:solidFill>
              </a:rPr>
              <a:t>93</a:t>
            </a:r>
            <a:r>
              <a:rPr lang="zh-TW" altLang="en-US" sz="2800" b="1" smtClean="0">
                <a:solidFill>
                  <a:srgbClr val="CC0000"/>
                </a:solidFill>
              </a:rPr>
              <a:t>年，</a:t>
            </a:r>
            <a:r>
              <a:rPr lang="en-US" altLang="zh-TW" sz="2800" b="1" smtClean="0">
                <a:solidFill>
                  <a:srgbClr val="CC0000"/>
                </a:solidFill>
              </a:rPr>
              <a:t>44</a:t>
            </a:r>
            <a:r>
              <a:rPr lang="zh-TW" altLang="en-US" sz="2800" b="1" smtClean="0">
                <a:solidFill>
                  <a:srgbClr val="CC0000"/>
                </a:solidFill>
              </a:rPr>
              <a:t>屆全國科展</a:t>
            </a:r>
            <a:endParaRPr lang="en-US" altLang="zh-TW" sz="2800" b="1" smtClean="0">
              <a:solidFill>
                <a:srgbClr val="CC0000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zh-TW" altLang="en-US" sz="2800" b="1" smtClean="0">
                <a:solidFill>
                  <a:srgbClr val="CC0000"/>
                </a:solidFill>
              </a:rPr>
              <a:t>新北市福和國中，</a:t>
            </a:r>
            <a:r>
              <a:rPr lang="en-US" altLang="zh-TW" sz="2800" b="1" smtClean="0">
                <a:solidFill>
                  <a:srgbClr val="CC0000"/>
                </a:solidFill>
              </a:rPr>
              <a:t>100</a:t>
            </a:r>
            <a:r>
              <a:rPr lang="zh-TW" altLang="en-US" sz="2800" b="1" smtClean="0">
                <a:solidFill>
                  <a:srgbClr val="CC0000"/>
                </a:solidFill>
              </a:rPr>
              <a:t>年，</a:t>
            </a:r>
            <a:r>
              <a:rPr lang="en-US" altLang="zh-TW" sz="2800" b="1" smtClean="0">
                <a:solidFill>
                  <a:srgbClr val="CC0000"/>
                </a:solidFill>
              </a:rPr>
              <a:t>51</a:t>
            </a:r>
            <a:r>
              <a:rPr lang="zh-TW" altLang="en-US" sz="2800" b="1" smtClean="0">
                <a:solidFill>
                  <a:srgbClr val="CC0000"/>
                </a:solidFill>
              </a:rPr>
              <a:t>屆全國科展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22440" r="13818" b="28342"/>
          <a:stretch>
            <a:fillRect/>
          </a:stretch>
        </p:blipFill>
        <p:spPr bwMode="auto">
          <a:xfrm>
            <a:off x="250825" y="2262188"/>
            <a:ext cx="889317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11188" y="4292600"/>
            <a:ext cx="780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FF"/>
                </a:solidFill>
              </a:rPr>
              <a:t>我們的方法已超越國內的相關研究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結論</a:t>
            </a:r>
            <a:r>
              <a:rPr lang="en-US" altLang="zh-TW" smtClean="0"/>
              <a:t>-</a:t>
            </a:r>
            <a:r>
              <a:rPr lang="zh-TW" altLang="en-US" sz="2800" b="1" smtClean="0">
                <a:solidFill>
                  <a:srgbClr val="FF0066"/>
                </a:solidFill>
              </a:rPr>
              <a:t>步數差規律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965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我們將步數差整理之後，發現步數差的個數，有質規律性。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根據規律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將所有盤數的步數差加總起來，也可算出最少步數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8" t="46191" r="18007" b="25684"/>
          <a:stretch>
            <a:fillRect/>
          </a:stretch>
        </p:blipFill>
        <p:spPr bwMode="auto">
          <a:xfrm>
            <a:off x="411163" y="3644900"/>
            <a:ext cx="81930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FF0066"/>
                </a:solidFill>
              </a:rPr>
              <a:t>多根柱通式解之關鍵</a:t>
            </a:r>
            <a:r>
              <a:rPr lang="en-US" altLang="zh-TW" smtClean="0">
                <a:solidFill>
                  <a:srgbClr val="009900"/>
                </a:solidFill>
              </a:rPr>
              <a:t>-</a:t>
            </a:r>
            <a:r>
              <a:rPr lang="zh-TW" altLang="en-US" sz="2400" b="1" smtClean="0">
                <a:solidFill>
                  <a:srgbClr val="009900"/>
                </a:solidFill>
              </a:rPr>
              <a:t>步數差之和</a:t>
            </a:r>
            <a:endParaRPr lang="zh-TW" altLang="en-US" b="1" smtClean="0">
              <a:solidFill>
                <a:srgbClr val="009900"/>
              </a:solidFill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84213" y="5084763"/>
            <a:ext cx="7775575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000" b="1">
                <a:solidFill>
                  <a:srgbClr val="0000FF"/>
                </a:solidFill>
              </a:rPr>
              <a:t>(</a:t>
            </a:r>
            <a:r>
              <a:rPr lang="zh-TW" altLang="en-US" sz="4000" b="1">
                <a:solidFill>
                  <a:srgbClr val="0000FF"/>
                </a:solidFill>
              </a:rPr>
              <a:t>我們發現</a:t>
            </a:r>
            <a:r>
              <a:rPr lang="en-US" altLang="zh-TW" sz="4000" b="1">
                <a:solidFill>
                  <a:srgbClr val="0000FF"/>
                </a:solidFill>
              </a:rPr>
              <a:t>)</a:t>
            </a:r>
            <a:endParaRPr lang="zh-TW" altLang="en-US" sz="4000"/>
          </a:p>
          <a:p>
            <a:pPr eaLnBrk="1" hangingPunct="1"/>
            <a:r>
              <a:rPr lang="zh-TW" altLang="en-US" sz="3200" b="1">
                <a:solidFill>
                  <a:srgbClr val="CC0000"/>
                </a:solidFill>
              </a:rPr>
              <a:t>多根柱通式解之關鍵：</a:t>
            </a:r>
            <a:r>
              <a:rPr lang="zh-TW" altLang="en-US" sz="3200"/>
              <a:t>規律</a:t>
            </a:r>
            <a:r>
              <a:rPr lang="en-US" altLang="zh-TW" sz="3200"/>
              <a:t>2 </a:t>
            </a:r>
            <a:r>
              <a:rPr lang="en-US" altLang="zh-TW" sz="3200" b="1">
                <a:solidFill>
                  <a:srgbClr val="009900"/>
                </a:solidFill>
              </a:rPr>
              <a:t>(</a:t>
            </a:r>
            <a:r>
              <a:rPr lang="zh-TW" altLang="en-US" sz="3200" b="1">
                <a:solidFill>
                  <a:srgbClr val="009900"/>
                </a:solidFill>
              </a:rPr>
              <a:t>步數差的和</a:t>
            </a:r>
            <a:r>
              <a:rPr lang="en-US" altLang="zh-TW" sz="3200" b="1">
                <a:solidFill>
                  <a:srgbClr val="009900"/>
                </a:solidFill>
              </a:rPr>
              <a:t>)</a:t>
            </a:r>
            <a:endParaRPr lang="zh-TW" altLang="en-US" sz="3200">
              <a:solidFill>
                <a:srgbClr val="009900"/>
              </a:solidFill>
            </a:endParaRPr>
          </a:p>
          <a:p>
            <a:pPr eaLnBrk="1" hangingPunct="1"/>
            <a:r>
              <a:rPr lang="zh-TW" altLang="en-US" sz="3200"/>
              <a:t> 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t="41945" r="9415" b="30820"/>
          <a:stretch>
            <a:fillRect/>
          </a:stretch>
        </p:blipFill>
        <p:spPr bwMode="auto">
          <a:xfrm>
            <a:off x="466725" y="1585913"/>
            <a:ext cx="8281988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66725" y="4005263"/>
            <a:ext cx="8281988" cy="719137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8913"/>
            <a:ext cx="6589713" cy="1430337"/>
          </a:xfrm>
        </p:spPr>
        <p:txBody>
          <a:bodyPr/>
          <a:lstStyle/>
          <a:p>
            <a:pPr eaLnBrk="1" hangingPunct="1"/>
            <a:r>
              <a:rPr lang="zh-TW" altLang="en-US" smtClean="0"/>
              <a:t>結論</a:t>
            </a:r>
            <a:r>
              <a:rPr lang="en-US" altLang="zh-TW" smtClean="0"/>
              <a:t>-</a:t>
            </a:r>
            <a:r>
              <a:rPr lang="zh-TW" altLang="en-US" sz="2800" b="1" smtClean="0">
                <a:solidFill>
                  <a:srgbClr val="FF0066"/>
                </a:solidFill>
              </a:rPr>
              <a:t>利用步數差算最少步數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69963"/>
            <a:ext cx="8229600" cy="4525962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buFont typeface="Wingdings" pitchFamily="2" charset="2"/>
              <a:buChar char="n"/>
            </a:pPr>
            <a:r>
              <a:rPr lang="zh-TW" altLang="en-US" sz="3600" smtClean="0"/>
              <a:t>我們只要依據規律</a:t>
            </a:r>
            <a:r>
              <a:rPr lang="en-US" altLang="zh-TW" sz="3600" smtClean="0"/>
              <a:t>2</a:t>
            </a:r>
            <a:r>
              <a:rPr lang="zh-TW" altLang="en-US" sz="3600" smtClean="0"/>
              <a:t>，將所有步數差都相加起來，也可以找出最少的步數。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t="25523" r="15804" b="15715"/>
          <a:stretch>
            <a:fillRect/>
          </a:stretch>
        </p:blipFill>
        <p:spPr bwMode="auto">
          <a:xfrm>
            <a:off x="900113" y="2168525"/>
            <a:ext cx="706120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6589713" y="4125913"/>
            <a:ext cx="807561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zh-TW" altLang="en-US" kern="0" dirty="0" smtClean="0"/>
          </a:p>
        </p:txBody>
      </p:sp>
      <p:sp>
        <p:nvSpPr>
          <p:cNvPr id="11" name="矩形 10"/>
          <p:cNvSpPr/>
          <p:nvPr/>
        </p:nvSpPr>
        <p:spPr>
          <a:xfrm>
            <a:off x="922338" y="5273675"/>
            <a:ext cx="73215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zh-TW" altLang="en-US" sz="3200" kern="0" dirty="0"/>
              <a:t>十根柱</a:t>
            </a:r>
            <a:r>
              <a:rPr lang="en-US" altLang="zh-TW" sz="3200" kern="0" dirty="0"/>
              <a:t>64 </a:t>
            </a:r>
            <a:r>
              <a:rPr lang="zh-TW" altLang="en-US" sz="3200" kern="0" dirty="0"/>
              <a:t>盤所需的時間：</a:t>
            </a:r>
            <a:endParaRPr lang="en-US" altLang="zh-TW" sz="3200" kern="0" dirty="0"/>
          </a:p>
          <a:p>
            <a:pPr>
              <a:buClr>
                <a:srgbClr val="CC0000"/>
              </a:buClr>
              <a:defRPr/>
            </a:pPr>
            <a:r>
              <a:rPr lang="zh-TW" altLang="en-US" sz="3200" kern="0" dirty="0"/>
              <a:t>　</a:t>
            </a:r>
            <a:r>
              <a:rPr lang="en-US" altLang="en-US" sz="3200" kern="0" dirty="0"/>
              <a:t>=1</a:t>
            </a:r>
            <a:r>
              <a:rPr lang="en-US" altLang="zh-TW" sz="3200" kern="0" dirty="0"/>
              <a:t>*1</a:t>
            </a:r>
            <a:r>
              <a:rPr lang="en-US" altLang="en-US" sz="3200" kern="0" dirty="0"/>
              <a:t>+2*8+4*36+8*</a:t>
            </a:r>
            <a:r>
              <a:rPr lang="en-US" altLang="en-US" sz="3200" kern="0" dirty="0">
                <a:solidFill>
                  <a:srgbClr val="CC0000"/>
                </a:solidFill>
              </a:rPr>
              <a:t>19</a:t>
            </a:r>
            <a:r>
              <a:rPr lang="en-US" altLang="en-US" sz="3200" kern="0" dirty="0"/>
              <a:t>=313 秒，</a:t>
            </a:r>
            <a:endParaRPr lang="zh-TW" altLang="en-US" sz="3200" kern="0" dirty="0"/>
          </a:p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zh-TW" altLang="en-US" sz="3200" kern="0" dirty="0"/>
              <a:t>   </a:t>
            </a:r>
            <a:r>
              <a:rPr lang="en-US" altLang="en-US" sz="3200" kern="0" dirty="0"/>
              <a:t>合計5 分13 秒。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0066"/>
                </a:solidFill>
              </a:rPr>
              <a:t>研究動機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1288"/>
            <a:ext cx="8002588" cy="3530600"/>
          </a:xfrm>
        </p:spPr>
        <p:txBody>
          <a:bodyPr/>
          <a:lstStyle/>
          <a:p>
            <a:pPr marL="609600" indent="-609600" eaLnBrk="1" hangingPunct="1">
              <a:buClr>
                <a:srgbClr val="FF6600"/>
              </a:buClr>
              <a:buFont typeface="Wingdings" pitchFamily="2" charset="2"/>
              <a:buChar char="n"/>
            </a:pPr>
            <a:r>
              <a:rPr lang="zh-TW" altLang="en-US" sz="4000" smtClean="0"/>
              <a:t>我們在</a:t>
            </a:r>
            <a:r>
              <a:rPr lang="en-US" altLang="zh-TW" sz="4000" smtClean="0"/>
              <a:t>59</a:t>
            </a:r>
            <a:r>
              <a:rPr lang="zh-TW" altLang="en-US" sz="4000" smtClean="0"/>
              <a:t>屆科展的時候，利用</a:t>
            </a:r>
            <a:r>
              <a:rPr lang="en-US" altLang="zh-TW" sz="4000" smtClean="0"/>
              <a:t>Scratch</a:t>
            </a:r>
            <a:r>
              <a:rPr lang="zh-TW" altLang="en-US" sz="4000" smtClean="0"/>
              <a:t>堆疊程式，完成不限柱數與不限盤數的</a:t>
            </a:r>
            <a:r>
              <a:rPr lang="zh-TW" altLang="en-US" sz="4000" smtClean="0">
                <a:solidFill>
                  <a:srgbClr val="FF0066"/>
                </a:solidFill>
              </a:rPr>
              <a:t>最少步數的遊戲程式</a:t>
            </a:r>
            <a:r>
              <a:rPr lang="zh-TW" altLang="en-US" sz="4000" smtClean="0"/>
              <a:t>，評審老師對我們表示肯定，也得到了數學科第二名的佳績。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06400"/>
            <a:ext cx="6348413" cy="1320800"/>
          </a:xfrm>
        </p:spPr>
        <p:txBody>
          <a:bodyPr/>
          <a:lstStyle/>
          <a:p>
            <a:pPr eaLnBrk="1" hangingPunct="1"/>
            <a:r>
              <a:rPr lang="zh-TW" altLang="en-US" smtClean="0"/>
              <a:t>結論</a:t>
            </a:r>
            <a:r>
              <a:rPr lang="en-US" altLang="zh-TW" smtClean="0"/>
              <a:t>-</a:t>
            </a:r>
            <a:r>
              <a:rPr lang="zh-TW" altLang="en-US" sz="2800" b="1" smtClean="0">
                <a:solidFill>
                  <a:srgbClr val="FF0066"/>
                </a:solidFill>
              </a:rPr>
              <a:t>巴斯卡三角形</a:t>
            </a:r>
            <a:endParaRPr lang="zh-TW" altLang="en-US" b="1" smtClean="0">
              <a:solidFill>
                <a:srgbClr val="FF0066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32449" r="5144" b="27081"/>
          <a:stretch>
            <a:fillRect/>
          </a:stretch>
        </p:blipFill>
        <p:spPr bwMode="auto">
          <a:xfrm>
            <a:off x="515938" y="2517775"/>
            <a:ext cx="820578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弧形 1"/>
          <p:cNvSpPr/>
          <p:nvPr/>
        </p:nvSpPr>
        <p:spPr>
          <a:xfrm rot="17560531">
            <a:off x="5662613" y="2584450"/>
            <a:ext cx="1130300" cy="1400175"/>
          </a:xfrm>
          <a:prstGeom prst="arc">
            <a:avLst>
              <a:gd name="adj1" fmla="val 16200000"/>
              <a:gd name="adj2" fmla="val 2699013"/>
            </a:avLst>
          </a:prstGeom>
          <a:ln w="539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5925" y="11969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FF6600"/>
              </a:buClr>
              <a:buFont typeface="Wingdings" pitchFamily="2" charset="2"/>
              <a:buChar char="n"/>
              <a:defRPr/>
            </a:pPr>
            <a:r>
              <a:rPr lang="zh-TW" altLang="en-US" kern="0" dirty="0" smtClean="0"/>
              <a:t>我們發現，步數差的規律，形成了一個</a:t>
            </a:r>
            <a:endParaRPr lang="en-US" altLang="zh-TW" kern="0" dirty="0" smtClean="0"/>
          </a:p>
          <a:p>
            <a:pPr marL="0" indent="0" eaLnBrk="1" hangingPunct="1">
              <a:buClr>
                <a:srgbClr val="FF6600"/>
              </a:buClr>
              <a:buFontTx/>
              <a:buNone/>
              <a:defRPr/>
            </a:pPr>
            <a:r>
              <a:rPr lang="zh-TW" altLang="en-US" kern="0" dirty="0" smtClean="0"/>
              <a:t>    巴斯卡三角形。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6346825" cy="1320800"/>
          </a:xfrm>
        </p:spPr>
        <p:txBody>
          <a:bodyPr/>
          <a:lstStyle/>
          <a:p>
            <a:pPr eaLnBrk="1" hangingPunct="1"/>
            <a:r>
              <a:rPr lang="zh-TW" altLang="en-US" smtClean="0"/>
              <a:t>結論</a:t>
            </a:r>
            <a:r>
              <a:rPr lang="en-US" altLang="zh-TW" smtClean="0"/>
              <a:t>-</a:t>
            </a:r>
            <a:r>
              <a:rPr lang="zh-TW" altLang="en-US" sz="2800" b="1" smtClean="0">
                <a:solidFill>
                  <a:srgbClr val="FF0066"/>
                </a:solidFill>
              </a:rPr>
              <a:t>多根柱公式</a:t>
            </a:r>
            <a:endParaRPr lang="zh-TW" altLang="en-US" b="1" smtClean="0">
              <a:solidFill>
                <a:srgbClr val="FF0066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t="32794" r="40277" b="27081"/>
          <a:stretch>
            <a:fillRect/>
          </a:stretch>
        </p:blipFill>
        <p:spPr bwMode="auto">
          <a:xfrm>
            <a:off x="593725" y="2805113"/>
            <a:ext cx="61928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1255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FF6600"/>
              </a:buClr>
              <a:buFont typeface="Wingdings" pitchFamily="2" charset="2"/>
              <a:buChar char="n"/>
              <a:defRPr/>
            </a:pPr>
            <a:r>
              <a:rPr lang="zh-TW" altLang="en-US" kern="0" dirty="0" smtClean="0"/>
              <a:t>我們只要把</a:t>
            </a:r>
            <a:r>
              <a:rPr lang="zh-TW" altLang="en-US" b="1" kern="0" dirty="0" smtClean="0">
                <a:solidFill>
                  <a:srgbClr val="C00000"/>
                </a:solidFill>
              </a:rPr>
              <a:t>步數差</a:t>
            </a:r>
            <a:r>
              <a:rPr lang="zh-TW" altLang="en-US" kern="0" dirty="0" smtClean="0"/>
              <a:t>的規律表內的數值，用巴斯卡三角形的規律，並用</a:t>
            </a:r>
            <a:r>
              <a:rPr lang="zh-TW" altLang="en-US" sz="4000" b="1" kern="0" dirty="0" smtClean="0">
                <a:solidFill>
                  <a:srgbClr val="0000FF"/>
                </a:solidFill>
              </a:rPr>
              <a:t>公式</a:t>
            </a:r>
            <a:r>
              <a:rPr lang="zh-TW" altLang="en-US" kern="0" dirty="0" smtClean="0"/>
              <a:t>表示出來就可解開多根柱的通式解。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9263"/>
            <a:ext cx="6346825" cy="1320800"/>
          </a:xfrm>
        </p:spPr>
        <p:txBody>
          <a:bodyPr/>
          <a:lstStyle/>
          <a:p>
            <a:pPr eaLnBrk="1" hangingPunct="1"/>
            <a:r>
              <a:rPr lang="zh-TW" altLang="en-US" smtClean="0"/>
              <a:t>結論</a:t>
            </a:r>
            <a:r>
              <a:rPr lang="en-US" altLang="zh-TW" smtClean="0"/>
              <a:t>-</a:t>
            </a:r>
            <a:r>
              <a:rPr lang="zh-TW" altLang="en-US" sz="2800" b="1" smtClean="0">
                <a:solidFill>
                  <a:srgbClr val="FF0066"/>
                </a:solidFill>
              </a:rPr>
              <a:t>組合數表示法</a:t>
            </a:r>
            <a:endParaRPr lang="zh-TW" altLang="en-US" b="1" smtClean="0">
              <a:solidFill>
                <a:srgbClr val="FF0066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3375" y="1341438"/>
            <a:ext cx="8280400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zh-TW" altLang="en-US" sz="3600" kern="0" dirty="0" smtClean="0"/>
              <a:t>為了寫成程式，我們上網查相關資料，發現巴斯卡三角形可用組合數表示出來。</a:t>
            </a:r>
            <a:endParaRPr lang="en-US" altLang="zh-TW" sz="3600" kern="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zh-TW" altLang="en-US" sz="3600" b="1" kern="0" dirty="0" smtClean="0">
                <a:solidFill>
                  <a:srgbClr val="0000FF"/>
                </a:solidFill>
              </a:rPr>
              <a:t>例如：</a:t>
            </a:r>
            <a:r>
              <a:rPr lang="en-US" altLang="zh-TW" sz="3600" b="1" kern="0" dirty="0" smtClean="0">
                <a:solidFill>
                  <a:srgbClr val="0000FF"/>
                </a:solidFill>
              </a:rPr>
              <a:t>n</a:t>
            </a:r>
            <a:r>
              <a:rPr lang="zh-TW" altLang="en-US" sz="3600" b="1" kern="0" dirty="0" smtClean="0">
                <a:solidFill>
                  <a:srgbClr val="0000FF"/>
                </a:solidFill>
              </a:rPr>
              <a:t>根柱的</a:t>
            </a:r>
            <a:r>
              <a:rPr lang="en-US" altLang="zh-TW" sz="3600" b="1" kern="0" dirty="0" smtClean="0">
                <a:solidFill>
                  <a:srgbClr val="0000FF"/>
                </a:solidFill>
              </a:rPr>
              <a:t>2</a:t>
            </a:r>
            <a:r>
              <a:rPr lang="en-US" altLang="zh-TW" sz="3600" b="1" kern="0" baseline="30000" dirty="0" smtClean="0">
                <a:solidFill>
                  <a:srgbClr val="0000FF"/>
                </a:solidFill>
              </a:rPr>
              <a:t>x</a:t>
            </a:r>
            <a:r>
              <a:rPr lang="zh-TW" altLang="en-US" sz="3600" b="1" kern="0" dirty="0" smtClean="0">
                <a:solidFill>
                  <a:srgbClr val="0000FF"/>
                </a:solidFill>
              </a:rPr>
              <a:t>步數差個數表示為</a:t>
            </a:r>
            <a:endParaRPr lang="en-US" altLang="zh-TW" sz="3600" b="1" kern="0" dirty="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en-US" altLang="zh-TW" sz="3600" b="1" kern="0" dirty="0">
              <a:solidFill>
                <a:srgbClr val="0000FF"/>
              </a:solidFill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en-US" altLang="zh-TW" sz="3600" b="1" kern="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FontTx/>
              <a:buNone/>
              <a:defRPr/>
            </a:pPr>
            <a:r>
              <a:rPr lang="en-US" altLang="zh-TW" sz="3600" b="1" kern="0" dirty="0" smtClean="0">
                <a:solidFill>
                  <a:srgbClr val="0000FF"/>
                </a:solidFill>
              </a:rPr>
              <a:t>                        </a:t>
            </a:r>
            <a:r>
              <a:rPr lang="zh-TW" altLang="en-US" sz="4000" b="1" kern="0" dirty="0" smtClean="0">
                <a:solidFill>
                  <a:srgbClr val="009900"/>
                </a:solidFill>
              </a:rPr>
              <a:t>其中：</a:t>
            </a:r>
            <a:r>
              <a:rPr lang="en-US" altLang="zh-TW" sz="4000" b="1" kern="0" dirty="0" smtClean="0">
                <a:solidFill>
                  <a:srgbClr val="009900"/>
                </a:solidFill>
              </a:rPr>
              <a:t>a=n-3</a:t>
            </a:r>
            <a:endParaRPr lang="en-US" altLang="zh-TW" sz="4000" b="1" kern="0" dirty="0">
              <a:solidFill>
                <a:srgbClr val="009900"/>
              </a:solidFill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5" t="41463" r="34196" b="43973"/>
          <a:stretch>
            <a:fillRect/>
          </a:stretch>
        </p:blipFill>
        <p:spPr bwMode="auto">
          <a:xfrm>
            <a:off x="1116013" y="3933825"/>
            <a:ext cx="4149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6346825" cy="1320800"/>
          </a:xfrm>
        </p:spPr>
        <p:txBody>
          <a:bodyPr/>
          <a:lstStyle/>
          <a:p>
            <a:pPr eaLnBrk="1" hangingPunct="1"/>
            <a:r>
              <a:rPr lang="zh-TW" altLang="en-US" smtClean="0"/>
              <a:t>結論</a:t>
            </a:r>
            <a:r>
              <a:rPr lang="en-US" altLang="zh-TW" smtClean="0"/>
              <a:t>-</a:t>
            </a:r>
            <a:r>
              <a:rPr lang="zh-TW" altLang="en-US" sz="2800" b="1" smtClean="0">
                <a:solidFill>
                  <a:srgbClr val="FF0066"/>
                </a:solidFill>
              </a:rPr>
              <a:t>巴斯卡三角形的數值表示法</a:t>
            </a:r>
            <a:endParaRPr lang="zh-TW" altLang="en-US" b="1" smtClean="0">
              <a:solidFill>
                <a:srgbClr val="FF0066"/>
              </a:solidFill>
            </a:endParaRPr>
          </a:p>
        </p:txBody>
      </p:sp>
      <p:sp>
        <p:nvSpPr>
          <p:cNvPr id="27651" name="內容版面配置區 1"/>
          <p:cNvSpPr>
            <a:spLocks noGrp="1"/>
          </p:cNvSpPr>
          <p:nvPr>
            <p:ph idx="1"/>
          </p:nvPr>
        </p:nvSpPr>
        <p:spPr>
          <a:xfrm>
            <a:off x="900113" y="1200150"/>
            <a:ext cx="6346825" cy="3881438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我們將結論作成下表：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5" t="22845" r="13829" b="11951"/>
          <a:stretch>
            <a:fillRect/>
          </a:stretch>
        </p:blipFill>
        <p:spPr bwMode="auto">
          <a:xfrm>
            <a:off x="539750" y="1989138"/>
            <a:ext cx="75787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3"/>
            <a:ext cx="6346825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FF0000"/>
                </a:solidFill>
              </a:rPr>
              <a:t>河內塔多根柱通式解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sz="2700" b="1" dirty="0" smtClean="0">
                <a:solidFill>
                  <a:srgbClr val="0000FF"/>
                </a:solidFill>
              </a:rPr>
              <a:t>我們結合了先前研究的第二個</a:t>
            </a:r>
            <a:r>
              <a:rPr lang="zh-TW" altLang="en-US" sz="2700" b="1" dirty="0" smtClean="0">
                <a:solidFill>
                  <a:srgbClr val="0000FF"/>
                </a:solidFill>
              </a:rPr>
              <a:t>規律歸納</a:t>
            </a:r>
            <a:r>
              <a:rPr lang="zh-TW" altLang="en-US" sz="2700" b="1" dirty="0" smtClean="0">
                <a:solidFill>
                  <a:srgbClr val="0000FF"/>
                </a:solidFill>
              </a:rPr>
              <a:t>出了下列的公式解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t="24030" r="68961" b="68797"/>
          <a:stretch>
            <a:fillRect/>
          </a:stretch>
        </p:blipFill>
        <p:spPr bwMode="auto">
          <a:xfrm>
            <a:off x="468313" y="2303463"/>
            <a:ext cx="33131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3675" y="1798638"/>
            <a:ext cx="8280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zh-TW" altLang="en-US" sz="3600" b="1" kern="0" dirty="0" smtClean="0">
                <a:solidFill>
                  <a:srgbClr val="009900"/>
                </a:solidFill>
              </a:rPr>
              <a:t>步驟一：求</a:t>
            </a:r>
            <a:r>
              <a:rPr lang="en-US" altLang="zh-TW" sz="3600" b="1" kern="0" dirty="0" smtClean="0">
                <a:solidFill>
                  <a:srgbClr val="009900"/>
                </a:solidFill>
              </a:rPr>
              <a:t>k</a:t>
            </a:r>
            <a:r>
              <a:rPr lang="zh-TW" altLang="en-US" sz="3600" b="1" kern="0" dirty="0" smtClean="0">
                <a:solidFill>
                  <a:srgbClr val="009900"/>
                </a:solidFill>
              </a:rPr>
              <a:t>值，</a:t>
            </a:r>
            <a:r>
              <a:rPr lang="zh-TW" altLang="en-US" sz="2400" b="1" kern="0" dirty="0" smtClean="0">
                <a:solidFill>
                  <a:srgbClr val="6600FF"/>
                </a:solidFill>
              </a:rPr>
              <a:t>即</a:t>
            </a:r>
            <a:r>
              <a:rPr lang="en-US" altLang="zh-TW" sz="2400" b="1" kern="0" dirty="0" smtClean="0">
                <a:solidFill>
                  <a:srgbClr val="6600FF"/>
                </a:solidFill>
              </a:rPr>
              <a:t>m</a:t>
            </a:r>
            <a:r>
              <a:rPr lang="zh-TW" altLang="en-US" sz="2400" b="1" kern="0" dirty="0" smtClean="0">
                <a:solidFill>
                  <a:srgbClr val="6600FF"/>
                </a:solidFill>
              </a:rPr>
              <a:t>盤會落在那個</a:t>
            </a:r>
            <a:r>
              <a:rPr lang="en-US" altLang="zh-TW" sz="2400" b="1" kern="0" dirty="0" smtClean="0">
                <a:solidFill>
                  <a:srgbClr val="6600FF"/>
                </a:solidFill>
              </a:rPr>
              <a:t>2</a:t>
            </a:r>
            <a:r>
              <a:rPr lang="en-US" altLang="zh-TW" sz="2400" b="1" kern="0" baseline="30000" dirty="0" smtClean="0">
                <a:solidFill>
                  <a:srgbClr val="6600FF"/>
                </a:solidFill>
              </a:rPr>
              <a:t>k</a:t>
            </a:r>
            <a:r>
              <a:rPr lang="zh-TW" altLang="en-US" sz="2400" b="1" kern="0" dirty="0" smtClean="0">
                <a:solidFill>
                  <a:srgbClr val="6600FF"/>
                </a:solidFill>
              </a:rPr>
              <a:t>步數差中</a:t>
            </a:r>
            <a:endParaRPr lang="zh-TW" altLang="en-US" sz="3600" b="1" kern="0" dirty="0" smtClean="0">
              <a:solidFill>
                <a:srgbClr val="6600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8750" y="3360738"/>
            <a:ext cx="8280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zh-TW" altLang="en-US" sz="3600" b="1" kern="0" dirty="0" smtClean="0">
                <a:solidFill>
                  <a:srgbClr val="009900"/>
                </a:solidFill>
              </a:rPr>
              <a:t>步驟二：將</a:t>
            </a:r>
            <a:r>
              <a:rPr lang="en-US" altLang="zh-TW" sz="3600" b="1" kern="0" dirty="0" smtClean="0">
                <a:solidFill>
                  <a:srgbClr val="009900"/>
                </a:solidFill>
              </a:rPr>
              <a:t>k</a:t>
            </a:r>
            <a:r>
              <a:rPr lang="zh-TW" altLang="en-US" sz="3600" b="1" kern="0" dirty="0" smtClean="0">
                <a:solidFill>
                  <a:srgbClr val="009900"/>
                </a:solidFill>
              </a:rPr>
              <a:t>值代入通式解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37474" r="31050" b="44522"/>
          <a:stretch>
            <a:fillRect/>
          </a:stretch>
        </p:blipFill>
        <p:spPr bwMode="auto">
          <a:xfrm>
            <a:off x="303213" y="4152900"/>
            <a:ext cx="73374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0000"/>
                </a:solidFill>
              </a:rPr>
              <a:t>河內塔多根柱通式解實際運算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t="20703" r="2188" b="15625"/>
          <a:stretch>
            <a:fillRect/>
          </a:stretch>
        </p:blipFill>
        <p:spPr bwMode="auto">
          <a:xfrm>
            <a:off x="395288" y="1266825"/>
            <a:ext cx="8497887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05263"/>
            <a:ext cx="24923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6346825" cy="13208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0000"/>
                </a:solidFill>
              </a:rPr>
              <a:t>河內塔</a:t>
            </a:r>
            <a:r>
              <a:rPr lang="en-US" altLang="zh-TW" smtClean="0">
                <a:solidFill>
                  <a:srgbClr val="FF6600"/>
                </a:solidFill>
              </a:rPr>
              <a:t>Scratch</a:t>
            </a:r>
            <a:r>
              <a:rPr lang="zh-TW" altLang="en-US" b="1" smtClean="0">
                <a:solidFill>
                  <a:srgbClr val="FF0000"/>
                </a:solidFill>
              </a:rPr>
              <a:t>程式</a:t>
            </a:r>
          </a:p>
        </p:txBody>
      </p:sp>
      <p:sp>
        <p:nvSpPr>
          <p:cNvPr id="30724" name="矩形 1"/>
          <p:cNvSpPr>
            <a:spLocks noChangeArrowheads="1"/>
          </p:cNvSpPr>
          <p:nvPr/>
        </p:nvSpPr>
        <p:spPr bwMode="auto">
          <a:xfrm>
            <a:off x="570798" y="1122187"/>
            <a:ext cx="6750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3600" b="1" dirty="0">
                <a:solidFill>
                  <a:srgbClr val="0070C0"/>
                </a:solidFill>
              </a:rPr>
              <a:t>以</a:t>
            </a:r>
            <a:r>
              <a:rPr lang="en-US" altLang="zh-TW" sz="3600" b="1" dirty="0">
                <a:solidFill>
                  <a:srgbClr val="0070C0"/>
                </a:solidFill>
              </a:rPr>
              <a:t>6</a:t>
            </a:r>
            <a:r>
              <a:rPr lang="zh-TW" altLang="en-US" sz="3600" b="1" dirty="0">
                <a:solidFill>
                  <a:srgbClr val="0070C0"/>
                </a:solidFill>
              </a:rPr>
              <a:t>根柱</a:t>
            </a:r>
            <a:r>
              <a:rPr lang="en-US" altLang="zh-TW" sz="3600" b="1" dirty="0">
                <a:solidFill>
                  <a:srgbClr val="0070C0"/>
                </a:solidFill>
              </a:rPr>
              <a:t>64</a:t>
            </a:r>
            <a:r>
              <a:rPr lang="zh-TW" altLang="en-US" sz="3600" b="1" dirty="0">
                <a:solidFill>
                  <a:srgbClr val="0070C0"/>
                </a:solidFill>
              </a:rPr>
              <a:t>盤為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例，有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4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根分盤柱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t="22845" r="52656" b="35818"/>
          <a:stretch/>
        </p:blipFill>
        <p:spPr bwMode="auto">
          <a:xfrm>
            <a:off x="553156" y="1820959"/>
            <a:ext cx="479777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5419725" y="1820959"/>
            <a:ext cx="3531736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3600" b="1" dirty="0" smtClean="0">
                <a:solidFill>
                  <a:srgbClr val="FF6600"/>
                </a:solidFill>
              </a:rPr>
              <a:t>有 </a:t>
            </a:r>
            <a:r>
              <a:rPr lang="en-US" altLang="zh-TW" sz="3600" b="1" dirty="0" smtClean="0">
                <a:solidFill>
                  <a:srgbClr val="FF6600"/>
                </a:solidFill>
              </a:rPr>
              <a:t>63 </a:t>
            </a:r>
            <a:r>
              <a:rPr lang="zh-TW" altLang="en-US" sz="3600" b="1" dirty="0" smtClean="0">
                <a:solidFill>
                  <a:srgbClr val="FF6600"/>
                </a:solidFill>
              </a:rPr>
              <a:t>盤需分盤</a:t>
            </a:r>
            <a:endParaRPr lang="en-US" altLang="zh-TW" sz="3600" b="1" dirty="0" smtClean="0">
              <a:solidFill>
                <a:srgbClr val="FF6600"/>
              </a:solidFill>
            </a:endParaRPr>
          </a:p>
          <a:p>
            <a:pPr eaLnBrk="0" hangingPunct="0"/>
            <a:r>
              <a:rPr lang="zh-TW" altLang="en-US" sz="3600" b="1" dirty="0" smtClean="0">
                <a:solidFill>
                  <a:srgbClr val="FF6600"/>
                </a:solidFill>
              </a:rPr>
              <a:t>先從</a:t>
            </a:r>
            <a:r>
              <a:rPr lang="en-US" altLang="zh-TW" sz="3600" b="1" dirty="0" smtClean="0">
                <a:solidFill>
                  <a:srgbClr val="FF6600"/>
                </a:solidFill>
              </a:rPr>
              <a:t>1</a:t>
            </a:r>
            <a:r>
              <a:rPr lang="zh-TW" altLang="en-US" sz="3600" b="1" dirty="0" smtClean="0">
                <a:solidFill>
                  <a:srgbClr val="FF6600"/>
                </a:solidFill>
              </a:rPr>
              <a:t>步差分盤</a:t>
            </a:r>
            <a:endParaRPr lang="en-US" altLang="zh-TW" sz="3600" b="1" dirty="0" smtClean="0">
              <a:solidFill>
                <a:srgbClr val="FF6600"/>
              </a:solidFill>
            </a:endParaRPr>
          </a:p>
          <a:p>
            <a:pPr eaLnBrk="0" hangingPunct="0"/>
            <a:r>
              <a:rPr lang="zh-TW" altLang="en-US" sz="3600" b="1" dirty="0" smtClean="0">
                <a:solidFill>
                  <a:srgbClr val="FF6600"/>
                </a:solidFill>
              </a:rPr>
              <a:t>再從</a:t>
            </a:r>
            <a:r>
              <a:rPr lang="en-US" altLang="zh-TW" sz="3600" b="1" dirty="0" smtClean="0">
                <a:solidFill>
                  <a:srgbClr val="FF6600"/>
                </a:solidFill>
              </a:rPr>
              <a:t>2</a:t>
            </a:r>
            <a:r>
              <a:rPr lang="zh-TW" altLang="en-US" sz="3600" b="1" dirty="0" smtClean="0">
                <a:solidFill>
                  <a:srgbClr val="FF6600"/>
                </a:solidFill>
              </a:rPr>
              <a:t>步差分盤</a:t>
            </a:r>
            <a:endParaRPr lang="en-US" altLang="zh-TW" sz="3600" b="1" dirty="0" smtClean="0">
              <a:solidFill>
                <a:srgbClr val="FF6600"/>
              </a:solidFill>
            </a:endParaRPr>
          </a:p>
          <a:p>
            <a:pPr eaLnBrk="0" hangingPunct="0"/>
            <a:r>
              <a:rPr lang="en-US" altLang="zh-TW" sz="3600" b="1" dirty="0" smtClean="0">
                <a:solidFill>
                  <a:srgbClr val="FF6600"/>
                </a:solidFill>
                <a:sym typeface="Wingdings" pitchFamily="2" charset="2"/>
              </a:rPr>
              <a:t>4</a:t>
            </a:r>
            <a:r>
              <a:rPr lang="zh-TW" altLang="en-US" sz="3600" b="1" dirty="0" smtClean="0">
                <a:solidFill>
                  <a:srgbClr val="FF6600"/>
                </a:solidFill>
                <a:sym typeface="Wingdings" pitchFamily="2" charset="2"/>
              </a:rPr>
              <a:t>步差</a:t>
            </a:r>
            <a:r>
              <a:rPr lang="en-US" altLang="zh-TW" sz="3600" b="1" dirty="0" smtClean="0">
                <a:solidFill>
                  <a:srgbClr val="FF6600"/>
                </a:solidFill>
                <a:sym typeface="Wingdings" pitchFamily="2" charset="2"/>
              </a:rPr>
              <a:t>8</a:t>
            </a:r>
            <a:r>
              <a:rPr lang="zh-TW" altLang="en-US" sz="3600" b="1" dirty="0" smtClean="0">
                <a:solidFill>
                  <a:srgbClr val="FF6600"/>
                </a:solidFill>
                <a:sym typeface="Wingdings" pitchFamily="2" charset="2"/>
              </a:rPr>
              <a:t>步差</a:t>
            </a:r>
            <a:endParaRPr lang="zh-TW" altLang="en-US" sz="3600" b="1" dirty="0">
              <a:solidFill>
                <a:srgbClr val="FF6600"/>
              </a:solidFill>
            </a:endParaRPr>
          </a:p>
        </p:txBody>
      </p:sp>
      <p:sp>
        <p:nvSpPr>
          <p:cNvPr id="2" name="橢圓 1"/>
          <p:cNvSpPr/>
          <p:nvPr/>
        </p:nvSpPr>
        <p:spPr>
          <a:xfrm>
            <a:off x="2961255" y="5565375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961255" y="494116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61255" y="436310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961255" y="375008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606997" y="5565375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3566544" y="494116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573130" y="436310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566545" y="375008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198462" y="5565375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158884" y="492651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160791" y="4357416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4160791" y="375008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2771800" y="4363108"/>
            <a:ext cx="0" cy="17063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000895" y="60750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4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73130" y="609216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10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24185" y="607502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20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75772" y="6092160"/>
            <a:ext cx="1930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+     +    =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99765" y="607502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34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39684" y="4288565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63-34=29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4808062" y="5570972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4870159" y="5301209"/>
            <a:ext cx="781961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5688168" y="5022087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FF0066"/>
                </a:solidFill>
              </a:rPr>
              <a:t>只需</a:t>
            </a:r>
            <a:r>
              <a:rPr lang="en-US" altLang="zh-TW" sz="3200" b="1" dirty="0" smtClean="0">
                <a:solidFill>
                  <a:srgbClr val="FF0066"/>
                </a:solidFill>
              </a:rPr>
              <a:t>9</a:t>
            </a:r>
            <a:r>
              <a:rPr lang="zh-TW" altLang="en-US" sz="3200" b="1" dirty="0" smtClean="0">
                <a:solidFill>
                  <a:srgbClr val="FF0066"/>
                </a:solidFill>
              </a:rPr>
              <a:t>盤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7" grpId="0"/>
      <p:bldP spid="22" grpId="0"/>
      <p:bldP spid="23" grpId="0"/>
      <p:bldP spid="24" grpId="0"/>
      <p:bldP spid="25" grpId="0"/>
      <p:bldP spid="26" grpId="0"/>
      <p:bldP spid="27" grpId="0" animBg="1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6346825" cy="13208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0000"/>
                </a:solidFill>
              </a:rPr>
              <a:t>河內塔</a:t>
            </a:r>
            <a:r>
              <a:rPr lang="en-US" altLang="zh-TW" smtClean="0">
                <a:solidFill>
                  <a:srgbClr val="FF6600"/>
                </a:solidFill>
              </a:rPr>
              <a:t>Scratch</a:t>
            </a:r>
            <a:r>
              <a:rPr lang="zh-TW" altLang="en-US" b="1" smtClean="0">
                <a:solidFill>
                  <a:srgbClr val="FF0000"/>
                </a:solidFill>
              </a:rPr>
              <a:t>程式</a:t>
            </a:r>
          </a:p>
        </p:txBody>
      </p:sp>
      <p:sp>
        <p:nvSpPr>
          <p:cNvPr id="30724" name="矩形 1"/>
          <p:cNvSpPr>
            <a:spLocks noChangeArrowheads="1"/>
          </p:cNvSpPr>
          <p:nvPr/>
        </p:nvSpPr>
        <p:spPr bwMode="auto">
          <a:xfrm>
            <a:off x="570798" y="1122187"/>
            <a:ext cx="6750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3600" b="1" dirty="0">
                <a:solidFill>
                  <a:srgbClr val="0070C0"/>
                </a:solidFill>
              </a:rPr>
              <a:t>以</a:t>
            </a:r>
            <a:r>
              <a:rPr lang="en-US" altLang="zh-TW" sz="3600" b="1" dirty="0">
                <a:solidFill>
                  <a:srgbClr val="0070C0"/>
                </a:solidFill>
              </a:rPr>
              <a:t>6</a:t>
            </a:r>
            <a:r>
              <a:rPr lang="zh-TW" altLang="en-US" sz="3600" b="1" dirty="0">
                <a:solidFill>
                  <a:srgbClr val="0070C0"/>
                </a:solidFill>
              </a:rPr>
              <a:t>根柱</a:t>
            </a:r>
            <a:r>
              <a:rPr lang="en-US" altLang="zh-TW" sz="3600" b="1" dirty="0">
                <a:solidFill>
                  <a:srgbClr val="0070C0"/>
                </a:solidFill>
              </a:rPr>
              <a:t>64</a:t>
            </a:r>
            <a:r>
              <a:rPr lang="zh-TW" altLang="en-US" sz="3600" b="1" dirty="0">
                <a:solidFill>
                  <a:srgbClr val="0070C0"/>
                </a:solidFill>
              </a:rPr>
              <a:t>盤為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例，有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4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根分盤柱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t="22845" r="52656" b="35818"/>
          <a:stretch/>
        </p:blipFill>
        <p:spPr bwMode="auto">
          <a:xfrm>
            <a:off x="553156" y="1820959"/>
            <a:ext cx="479777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5419725" y="1820959"/>
            <a:ext cx="3531736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3600" b="1" dirty="0" smtClean="0">
                <a:solidFill>
                  <a:srgbClr val="FF6600"/>
                </a:solidFill>
              </a:rPr>
              <a:t>有 </a:t>
            </a:r>
            <a:r>
              <a:rPr lang="en-US" altLang="zh-TW" sz="3600" b="1" dirty="0" smtClean="0">
                <a:solidFill>
                  <a:srgbClr val="FF6600"/>
                </a:solidFill>
              </a:rPr>
              <a:t>63 </a:t>
            </a:r>
            <a:r>
              <a:rPr lang="zh-TW" altLang="en-US" sz="3600" b="1" dirty="0" smtClean="0">
                <a:solidFill>
                  <a:srgbClr val="FF6600"/>
                </a:solidFill>
              </a:rPr>
              <a:t>盤需分盤</a:t>
            </a:r>
            <a:endParaRPr lang="en-US" altLang="zh-TW" sz="3600" b="1" dirty="0" smtClean="0">
              <a:solidFill>
                <a:srgbClr val="FF6600"/>
              </a:solidFill>
            </a:endParaRPr>
          </a:p>
          <a:p>
            <a:pPr eaLnBrk="0" hangingPunct="0"/>
            <a:r>
              <a:rPr lang="zh-TW" altLang="en-US" sz="3600" b="1" dirty="0" smtClean="0">
                <a:solidFill>
                  <a:srgbClr val="FF6600"/>
                </a:solidFill>
              </a:rPr>
              <a:t>先從</a:t>
            </a:r>
            <a:r>
              <a:rPr lang="en-US" altLang="zh-TW" sz="3600" b="1" dirty="0" smtClean="0">
                <a:solidFill>
                  <a:srgbClr val="FF6600"/>
                </a:solidFill>
              </a:rPr>
              <a:t>1</a:t>
            </a:r>
            <a:r>
              <a:rPr lang="zh-TW" altLang="en-US" sz="3600" b="1" dirty="0" smtClean="0">
                <a:solidFill>
                  <a:srgbClr val="FF6600"/>
                </a:solidFill>
              </a:rPr>
              <a:t>步差分盤</a:t>
            </a:r>
            <a:endParaRPr lang="en-US" altLang="zh-TW" sz="3600" b="1" dirty="0" smtClean="0">
              <a:solidFill>
                <a:srgbClr val="FF6600"/>
              </a:solidFill>
            </a:endParaRPr>
          </a:p>
          <a:p>
            <a:pPr eaLnBrk="0" hangingPunct="0"/>
            <a:r>
              <a:rPr lang="zh-TW" altLang="en-US" sz="3600" b="1" dirty="0" smtClean="0">
                <a:solidFill>
                  <a:srgbClr val="FF6600"/>
                </a:solidFill>
              </a:rPr>
              <a:t>再從</a:t>
            </a:r>
            <a:r>
              <a:rPr lang="en-US" altLang="zh-TW" sz="3600" b="1" dirty="0" smtClean="0">
                <a:solidFill>
                  <a:srgbClr val="FF6600"/>
                </a:solidFill>
              </a:rPr>
              <a:t>2</a:t>
            </a:r>
            <a:r>
              <a:rPr lang="zh-TW" altLang="en-US" sz="3600" b="1" dirty="0" smtClean="0">
                <a:solidFill>
                  <a:srgbClr val="FF6600"/>
                </a:solidFill>
              </a:rPr>
              <a:t>步差分盤</a:t>
            </a:r>
            <a:endParaRPr lang="en-US" altLang="zh-TW" sz="3600" b="1" dirty="0" smtClean="0">
              <a:solidFill>
                <a:srgbClr val="FF6600"/>
              </a:solidFill>
            </a:endParaRPr>
          </a:p>
          <a:p>
            <a:pPr eaLnBrk="0" hangingPunct="0"/>
            <a:r>
              <a:rPr lang="en-US" altLang="zh-TW" sz="3600" b="1" dirty="0" smtClean="0">
                <a:solidFill>
                  <a:srgbClr val="FF6600"/>
                </a:solidFill>
                <a:sym typeface="Wingdings" pitchFamily="2" charset="2"/>
              </a:rPr>
              <a:t>4</a:t>
            </a:r>
            <a:r>
              <a:rPr lang="zh-TW" altLang="en-US" sz="3600" b="1" dirty="0" smtClean="0">
                <a:solidFill>
                  <a:srgbClr val="FF6600"/>
                </a:solidFill>
                <a:sym typeface="Wingdings" pitchFamily="2" charset="2"/>
              </a:rPr>
              <a:t>步差</a:t>
            </a:r>
            <a:r>
              <a:rPr lang="en-US" altLang="zh-TW" sz="3600" b="1" dirty="0" smtClean="0">
                <a:solidFill>
                  <a:srgbClr val="FF6600"/>
                </a:solidFill>
                <a:sym typeface="Wingdings" pitchFamily="2" charset="2"/>
              </a:rPr>
              <a:t>8</a:t>
            </a:r>
            <a:r>
              <a:rPr lang="zh-TW" altLang="en-US" sz="3600" b="1" dirty="0" smtClean="0">
                <a:solidFill>
                  <a:srgbClr val="FF6600"/>
                </a:solidFill>
                <a:sym typeface="Wingdings" pitchFamily="2" charset="2"/>
              </a:rPr>
              <a:t>步差</a:t>
            </a:r>
            <a:endParaRPr lang="zh-TW" altLang="en-US" sz="3600" b="1" dirty="0">
              <a:solidFill>
                <a:srgbClr val="FF6600"/>
              </a:solidFill>
            </a:endParaRPr>
          </a:p>
        </p:txBody>
      </p:sp>
      <p:sp>
        <p:nvSpPr>
          <p:cNvPr id="2" name="橢圓 1"/>
          <p:cNvSpPr/>
          <p:nvPr/>
        </p:nvSpPr>
        <p:spPr>
          <a:xfrm>
            <a:off x="2961255" y="5565375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961255" y="494116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61255" y="436310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961255" y="375008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606997" y="5565375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3566544" y="494116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573130" y="436310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566545" y="375008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198462" y="5565375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158884" y="492651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160791" y="4357416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4160791" y="375008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39684" y="4288565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63-34=29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4808062" y="5570972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4870159" y="5301209"/>
            <a:ext cx="781961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5688168" y="4950988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FF0066"/>
                </a:solidFill>
              </a:rPr>
              <a:t>只需</a:t>
            </a:r>
            <a:r>
              <a:rPr lang="en-US" altLang="zh-TW" sz="3200" b="1" dirty="0" smtClean="0">
                <a:solidFill>
                  <a:srgbClr val="FF0066"/>
                </a:solidFill>
              </a:rPr>
              <a:t>9</a:t>
            </a:r>
            <a:r>
              <a:rPr lang="zh-TW" altLang="en-US" sz="3200" b="1" dirty="0" smtClean="0">
                <a:solidFill>
                  <a:srgbClr val="FF0066"/>
                </a:solidFill>
              </a:rPr>
              <a:t>盤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416333" y="5525015"/>
            <a:ext cx="3007965" cy="584775"/>
          </a:xfrm>
          <a:prstGeom prst="rect">
            <a:avLst/>
          </a:prstGeom>
          <a:ln w="571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35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11759" y="4926163"/>
            <a:ext cx="4909605" cy="584775"/>
          </a:xfrm>
          <a:prstGeom prst="rect">
            <a:avLst/>
          </a:prstGeom>
          <a:ln w="571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19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411760" y="4328659"/>
            <a:ext cx="2307130" cy="584775"/>
          </a:xfrm>
          <a:prstGeom prst="rect">
            <a:avLst/>
          </a:prstGeom>
          <a:ln w="571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6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411759" y="3735324"/>
            <a:ext cx="2307132" cy="584775"/>
          </a:xfrm>
          <a:prstGeom prst="rect">
            <a:avLst/>
          </a:prstGeom>
          <a:ln w="571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3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6346825" cy="1320800"/>
          </a:xfrm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</a:rPr>
              <a:t>河內塔</a:t>
            </a:r>
            <a:r>
              <a:rPr lang="en-US" altLang="zh-TW" sz="5400" smtClean="0">
                <a:solidFill>
                  <a:srgbClr val="FF6600"/>
                </a:solidFill>
              </a:rPr>
              <a:t>Scratch</a:t>
            </a:r>
            <a:r>
              <a:rPr lang="zh-TW" altLang="en-US" sz="5400" b="1" smtClean="0">
                <a:solidFill>
                  <a:srgbClr val="FF0000"/>
                </a:solidFill>
              </a:rPr>
              <a:t>程式</a:t>
            </a:r>
          </a:p>
        </p:txBody>
      </p:sp>
      <p:pic>
        <p:nvPicPr>
          <p:cNvPr id="31747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7419" r="21585" b="45740"/>
          <a:stretch>
            <a:fillRect/>
          </a:stretch>
        </p:blipFill>
        <p:spPr bwMode="auto">
          <a:xfrm>
            <a:off x="395288" y="1989138"/>
            <a:ext cx="822801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6119813" y="2255838"/>
            <a:ext cx="2843212" cy="1536700"/>
          </a:xfrm>
        </p:spPr>
        <p:txBody>
          <a:bodyPr rtlCol="0">
            <a:normAutofit fontScale="9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/>
              <a:t>我們完成的河內塔分盤及步數程式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282575" y="2487613"/>
            <a:ext cx="2052638" cy="20113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400" smtClean="0">
                <a:solidFill>
                  <a:srgbClr val="FF0000"/>
                </a:solidFill>
              </a:rPr>
              <a:t>■</a:t>
            </a:r>
            <a:endParaRPr lang="zh-TW" altLang="en-US" sz="2400" smtClean="0"/>
          </a:p>
        </p:txBody>
      </p:sp>
      <p:pic>
        <p:nvPicPr>
          <p:cNvPr id="32772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5" t="16136" r="45795" b="6270"/>
          <a:stretch>
            <a:fillRect/>
          </a:stretch>
        </p:blipFill>
        <p:spPr bwMode="auto">
          <a:xfrm>
            <a:off x="0" y="1330325"/>
            <a:ext cx="24209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文字方塊 2"/>
          <p:cNvSpPr txBox="1">
            <a:spLocks noChangeArrowheads="1"/>
          </p:cNvSpPr>
          <p:nvPr/>
        </p:nvSpPr>
        <p:spPr bwMode="auto">
          <a:xfrm>
            <a:off x="1808163" y="295275"/>
            <a:ext cx="3743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4800">
                <a:solidFill>
                  <a:srgbClr val="FF0000"/>
                </a:solidFill>
              </a:rPr>
              <a:t>程式內容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3" t="22650" r="39334" b="30119"/>
          <a:stretch/>
        </p:blipFill>
        <p:spPr bwMode="auto">
          <a:xfrm>
            <a:off x="1867976" y="1330325"/>
            <a:ext cx="3623698" cy="374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3" t="19507" r="41489" b="5159"/>
          <a:stretch>
            <a:fillRect/>
          </a:stretch>
        </p:blipFill>
        <p:spPr bwMode="auto">
          <a:xfrm>
            <a:off x="4644008" y="1200778"/>
            <a:ext cx="4248472" cy="539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0066"/>
                </a:solidFill>
              </a:rPr>
              <a:t>研究動機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1288"/>
            <a:ext cx="8002588" cy="4897437"/>
          </a:xfrm>
        </p:spPr>
        <p:txBody>
          <a:bodyPr/>
          <a:lstStyle/>
          <a:p>
            <a:pPr marL="609600" indent="-609600" eaLnBrk="1" hangingPunct="1">
              <a:buClr>
                <a:srgbClr val="FF6600"/>
              </a:buClr>
              <a:buFont typeface="Wingdings" pitchFamily="2" charset="2"/>
              <a:buChar char="n"/>
            </a:pPr>
            <a:r>
              <a:rPr lang="zh-TW" altLang="en-US" sz="3600" smtClean="0"/>
              <a:t>評審老師問我們一個問題，可不可以把最佳的分盤法，也用</a:t>
            </a:r>
            <a:r>
              <a:rPr lang="en-US" altLang="zh-TW" sz="3600" smtClean="0"/>
              <a:t>Scratch</a:t>
            </a:r>
            <a:r>
              <a:rPr lang="zh-TW" altLang="en-US" sz="3600" smtClean="0"/>
              <a:t>程式寫出來，先提示玩河內塔遊戲的人如何分盤，這樣整個河內塔的研究就會很完整。我們利用暑假的時間進行多根柱河內塔小論文的研究，也</a:t>
            </a:r>
            <a:r>
              <a:rPr lang="zh-TW" altLang="en-US" sz="3600" smtClean="0">
                <a:solidFill>
                  <a:srgbClr val="FF0066"/>
                </a:solidFill>
              </a:rPr>
              <a:t>希望能完成了不限柱數與不限盤數「最佳分盤法」的</a:t>
            </a:r>
            <a:r>
              <a:rPr lang="en-US" altLang="zh-TW" sz="3600" smtClean="0">
                <a:solidFill>
                  <a:srgbClr val="FF0066"/>
                </a:solidFill>
              </a:rPr>
              <a:t>Scratch</a:t>
            </a:r>
            <a:r>
              <a:rPr lang="zh-TW" altLang="en-US" sz="3600" smtClean="0">
                <a:solidFill>
                  <a:srgbClr val="FF0066"/>
                </a:solidFill>
              </a:rPr>
              <a:t>程式。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52438"/>
            <a:ext cx="6346825" cy="1320800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FF0000"/>
                </a:solidFill>
              </a:rPr>
              <a:t>結論與貢獻</a:t>
            </a:r>
          </a:p>
        </p:txBody>
      </p:sp>
      <p:sp>
        <p:nvSpPr>
          <p:cNvPr id="33795" name="內容版面配置區 1"/>
          <p:cNvSpPr>
            <a:spLocks noGrp="1"/>
          </p:cNvSpPr>
          <p:nvPr>
            <p:ph idx="1"/>
          </p:nvPr>
        </p:nvSpPr>
        <p:spPr>
          <a:xfrm>
            <a:off x="396875" y="1484313"/>
            <a:ext cx="6348413" cy="475299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4400" dirty="0" smtClean="0"/>
              <a:t>一、最基本的演算法解題</a:t>
            </a:r>
            <a:endParaRPr lang="en-US" altLang="zh-TW" sz="4400" dirty="0" smtClean="0"/>
          </a:p>
          <a:p>
            <a:pPr marL="0" indent="0" eaLnBrk="1" hangingPunct="1">
              <a:buFontTx/>
              <a:buNone/>
            </a:pPr>
            <a:r>
              <a:rPr lang="zh-TW" altLang="en-US" sz="4400" dirty="0" smtClean="0"/>
              <a:t>二、</a:t>
            </a:r>
            <a:r>
              <a:rPr lang="en-US" altLang="zh-TW" sz="4400" dirty="0" smtClean="0"/>
              <a:t>n</a:t>
            </a:r>
            <a:r>
              <a:rPr lang="zh-TW" altLang="en-US" sz="4400" dirty="0" smtClean="0"/>
              <a:t>根柱與</a:t>
            </a:r>
            <a:r>
              <a:rPr lang="en-US" altLang="zh-TW" sz="4400" dirty="0" smtClean="0"/>
              <a:t>m</a:t>
            </a:r>
            <a:r>
              <a:rPr lang="zh-TW" altLang="en-US" sz="4400" dirty="0" smtClean="0"/>
              <a:t>盤</a:t>
            </a:r>
            <a:r>
              <a:rPr lang="zh-TW" altLang="en-US" sz="4400" u="sng" dirty="0" smtClean="0">
                <a:solidFill>
                  <a:srgbClr val="FF0000"/>
                </a:solidFill>
              </a:rPr>
              <a:t>通式解</a:t>
            </a:r>
            <a:endParaRPr lang="en-US" altLang="zh-TW" sz="4400" u="sng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zh-TW" sz="4400" dirty="0" smtClean="0">
                <a:solidFill>
                  <a:srgbClr val="FF0000"/>
                </a:solidFill>
              </a:rPr>
              <a:t>       </a:t>
            </a:r>
            <a:r>
              <a:rPr lang="zh-TW" altLang="en-US" sz="4400" u="sng" dirty="0" smtClean="0">
                <a:solidFill>
                  <a:srgbClr val="FF0000"/>
                </a:solidFill>
              </a:rPr>
              <a:t>與最佳分盤法</a:t>
            </a:r>
            <a:endParaRPr lang="en-US" altLang="zh-TW" sz="4400" u="sng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TW" altLang="en-US" sz="4400" dirty="0" smtClean="0"/>
              <a:t>三、巴斯卡三角形的應用</a:t>
            </a:r>
            <a:endParaRPr lang="en-US" altLang="zh-TW" sz="4400" dirty="0" smtClean="0"/>
          </a:p>
          <a:p>
            <a:pPr marL="0" indent="0" eaLnBrk="1" hangingPunct="1">
              <a:buFontTx/>
              <a:buNone/>
            </a:pPr>
            <a:r>
              <a:rPr lang="zh-TW" altLang="en-US" sz="4400" dirty="0" smtClean="0"/>
              <a:t>四</a:t>
            </a:r>
            <a:r>
              <a:rPr lang="zh-TW" altLang="en-US" sz="4400" dirty="0" smtClean="0"/>
              <a:t>、</a:t>
            </a:r>
            <a:r>
              <a:rPr lang="en-US" altLang="zh-TW" sz="4400" dirty="0" smtClean="0">
                <a:solidFill>
                  <a:srgbClr val="FF0000"/>
                </a:solidFill>
              </a:rPr>
              <a:t>Scratch</a:t>
            </a:r>
            <a:r>
              <a:rPr lang="zh-TW" altLang="en-US" sz="4400" dirty="0"/>
              <a:t>程式，</a:t>
            </a:r>
            <a:r>
              <a:rPr lang="zh-TW" altLang="en-US" sz="4400" dirty="0" smtClean="0"/>
              <a:t>推廣  </a:t>
            </a:r>
            <a:endParaRPr lang="en-US" altLang="zh-TW" sz="4400" dirty="0" smtClean="0"/>
          </a:p>
          <a:p>
            <a:pPr marL="0" indent="0" eaLnBrk="1" hangingPunct="1">
              <a:buFontTx/>
              <a:buNone/>
            </a:pPr>
            <a:r>
              <a:rPr lang="en-US" altLang="zh-TW" sz="4400" dirty="0"/>
              <a:t> </a:t>
            </a:r>
            <a:r>
              <a:rPr lang="en-US" altLang="zh-TW" sz="4400" dirty="0" smtClean="0"/>
              <a:t>     </a:t>
            </a:r>
            <a:r>
              <a:rPr lang="zh-TW" altLang="en-US" sz="4400" dirty="0" smtClean="0"/>
              <a:t>多</a:t>
            </a:r>
            <a:r>
              <a:rPr lang="zh-TW" altLang="en-US" sz="4400" dirty="0"/>
              <a:t>根柱河內塔</a:t>
            </a:r>
            <a:endParaRPr lang="en-US" altLang="zh-TW" sz="4400" dirty="0" smtClean="0"/>
          </a:p>
        </p:txBody>
      </p:sp>
      <p:pic>
        <p:nvPicPr>
          <p:cNvPr id="3379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r="9792"/>
          <a:stretch>
            <a:fillRect/>
          </a:stretch>
        </p:blipFill>
        <p:spPr bwMode="auto">
          <a:xfrm>
            <a:off x="6443663" y="4652963"/>
            <a:ext cx="21145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smtClean="0"/>
              <a:t>參考文獻</a:t>
            </a: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0" y="2160588"/>
            <a:ext cx="9036050" cy="4581525"/>
          </a:xfrm>
        </p:spPr>
        <p:txBody>
          <a:bodyPr/>
          <a:lstStyle/>
          <a:p>
            <a:r>
              <a:rPr lang="zh-TW" altLang="en-US" sz="1600" smtClean="0"/>
              <a:t>一、圖書資料 </a:t>
            </a:r>
          </a:p>
          <a:p>
            <a:r>
              <a:rPr lang="zh-TW" altLang="en-US" sz="1600" smtClean="0"/>
              <a:t>註一、</a:t>
            </a:r>
            <a:r>
              <a:rPr lang="en-US" altLang="zh-TW" sz="1600" smtClean="0"/>
              <a:t>〈</a:t>
            </a:r>
            <a:r>
              <a:rPr lang="zh-TW" altLang="en-US" sz="1600" smtClean="0"/>
              <a:t>柱咒毀滅－探討河內塔柱數增加與搬運次數之關係</a:t>
            </a:r>
            <a:r>
              <a:rPr lang="en-US" altLang="zh-TW" sz="1600" smtClean="0"/>
              <a:t>〉</a:t>
            </a:r>
            <a:r>
              <a:rPr lang="zh-TW" altLang="en-US" sz="1600" smtClean="0"/>
              <a:t>，四十四屆中小學科學展覽（高</a:t>
            </a:r>
          </a:p>
          <a:p>
            <a:r>
              <a:rPr lang="zh-TW" altLang="en-US" sz="1600" smtClean="0"/>
              <a:t>中組）。 </a:t>
            </a:r>
          </a:p>
          <a:p>
            <a:r>
              <a:rPr lang="zh-TW" altLang="en-US" sz="1600" smtClean="0"/>
              <a:t>註二、</a:t>
            </a:r>
            <a:r>
              <a:rPr lang="en-US" altLang="zh-TW" sz="1600" smtClean="0"/>
              <a:t>〈n</a:t>
            </a:r>
            <a:r>
              <a:rPr lang="zh-TW" altLang="en-US" sz="1600" smtClean="0"/>
              <a:t>柱河內塔的策略研究與最佳化通式的尋找</a:t>
            </a:r>
            <a:r>
              <a:rPr lang="en-US" altLang="zh-TW" sz="1600" smtClean="0"/>
              <a:t>〉</a:t>
            </a:r>
            <a:r>
              <a:rPr lang="zh-TW" altLang="en-US" sz="1600" smtClean="0"/>
              <a:t>，中華民國第</a:t>
            </a:r>
            <a:r>
              <a:rPr lang="en-US" altLang="zh-TW" sz="1600" smtClean="0"/>
              <a:t>51</a:t>
            </a:r>
            <a:r>
              <a:rPr lang="zh-TW" altLang="en-US" sz="1600" smtClean="0"/>
              <a:t>屆中小學科學展覽（國</a:t>
            </a:r>
          </a:p>
          <a:p>
            <a:r>
              <a:rPr lang="zh-TW" altLang="en-US" sz="1600" smtClean="0"/>
              <a:t>中組）。 </a:t>
            </a:r>
          </a:p>
          <a:p>
            <a:r>
              <a:rPr lang="zh-TW" altLang="en-US" sz="1600" smtClean="0"/>
              <a:t>註三、</a:t>
            </a:r>
            <a:r>
              <a:rPr lang="en-US" altLang="zh-TW" sz="1600" smtClean="0"/>
              <a:t>〈</a:t>
            </a:r>
            <a:r>
              <a:rPr lang="zh-TW" altLang="en-US" sz="1600" smtClean="0"/>
              <a:t>河內塔多根柱探討</a:t>
            </a:r>
            <a:r>
              <a:rPr lang="en-US" altLang="zh-TW" sz="1600" smtClean="0"/>
              <a:t>〉</a:t>
            </a:r>
            <a:r>
              <a:rPr lang="zh-TW" altLang="en-US" sz="1600" smtClean="0"/>
              <a:t>，</a:t>
            </a:r>
            <a:r>
              <a:rPr lang="en-US" altLang="zh-TW" sz="1600" smtClean="0"/>
              <a:t>103</a:t>
            </a:r>
            <a:r>
              <a:rPr lang="zh-TW" altLang="en-US" sz="1600" smtClean="0"/>
              <a:t>年花蓮縣國中小扶輪盃小論文競賽（國中組自然領域）。</a:t>
            </a:r>
          </a:p>
          <a:p>
            <a:r>
              <a:rPr lang="zh-TW" altLang="en-US" sz="1600" smtClean="0"/>
              <a:t> 註四、</a:t>
            </a:r>
            <a:r>
              <a:rPr lang="en-US" altLang="zh-TW" sz="1600" smtClean="0"/>
              <a:t>〈</a:t>
            </a:r>
            <a:r>
              <a:rPr lang="zh-TW" altLang="en-US" sz="1600" smtClean="0"/>
              <a:t>河內塔多根柱探討</a:t>
            </a:r>
            <a:r>
              <a:rPr lang="en-US" altLang="zh-TW" sz="1600" smtClean="0"/>
              <a:t>〉</a:t>
            </a:r>
            <a:r>
              <a:rPr lang="zh-TW" altLang="en-US" sz="1600" smtClean="0"/>
              <a:t>，</a:t>
            </a:r>
            <a:r>
              <a:rPr lang="en-US" altLang="zh-TW" sz="1600" smtClean="0"/>
              <a:t>104</a:t>
            </a:r>
            <a:r>
              <a:rPr lang="zh-TW" altLang="en-US" sz="1600" smtClean="0"/>
              <a:t>年花蓮縣國中小扶輪盃小論文競賽（國中組自然領域）。</a:t>
            </a:r>
          </a:p>
          <a:p>
            <a:r>
              <a:rPr lang="zh-TW" altLang="en-US" sz="1600" smtClean="0"/>
              <a:t> 註五、</a:t>
            </a:r>
            <a:r>
              <a:rPr lang="en-US" altLang="zh-TW" sz="1600" smtClean="0"/>
              <a:t>〈</a:t>
            </a:r>
            <a:r>
              <a:rPr lang="zh-TW" altLang="en-US" sz="1600" smtClean="0"/>
              <a:t>揭開多根柱河內塔之神秘面紗</a:t>
            </a:r>
            <a:r>
              <a:rPr lang="en-US" altLang="zh-TW" sz="1600" smtClean="0"/>
              <a:t>~</a:t>
            </a:r>
            <a:r>
              <a:rPr lang="zh-TW" altLang="en-US" sz="1600" smtClean="0"/>
              <a:t>以</a:t>
            </a:r>
            <a:r>
              <a:rPr lang="en-US" altLang="zh-TW" sz="1600" smtClean="0"/>
              <a:t>scratch</a:t>
            </a:r>
            <a:r>
              <a:rPr lang="zh-TW" altLang="en-US" sz="1600" smtClean="0"/>
              <a:t>堆疊程式輔助運算</a:t>
            </a:r>
            <a:r>
              <a:rPr lang="en-US" altLang="zh-TW" sz="1600" smtClean="0"/>
              <a:t>〉</a:t>
            </a:r>
            <a:r>
              <a:rPr lang="zh-TW" altLang="en-US" sz="1600" smtClean="0"/>
              <a:t>，</a:t>
            </a:r>
            <a:r>
              <a:rPr lang="en-US" altLang="zh-TW" sz="1600" smtClean="0"/>
              <a:t>108</a:t>
            </a:r>
            <a:r>
              <a:rPr lang="zh-TW" altLang="en-US" sz="1600" smtClean="0"/>
              <a:t>年花蓮縣</a:t>
            </a:r>
            <a:r>
              <a:rPr lang="en-US" altLang="zh-TW" sz="1600" smtClean="0"/>
              <a:t>59</a:t>
            </a:r>
            <a:r>
              <a:rPr lang="zh-TW" altLang="en-US" sz="1600" smtClean="0"/>
              <a:t>屆國 中小科學展覽</a:t>
            </a:r>
            <a:r>
              <a:rPr lang="en-US" altLang="zh-TW" sz="1600" smtClean="0"/>
              <a:t>(</a:t>
            </a:r>
            <a:r>
              <a:rPr lang="zh-TW" altLang="en-US" sz="1600" smtClean="0"/>
              <a:t>國中組</a:t>
            </a:r>
            <a:r>
              <a:rPr lang="en-US" altLang="zh-TW" sz="1600" smtClean="0"/>
              <a:t>)</a:t>
            </a:r>
            <a:r>
              <a:rPr lang="zh-TW" altLang="en-US" sz="1600" smtClean="0"/>
              <a:t>。 </a:t>
            </a:r>
            <a:endParaRPr lang="en-US" altLang="zh-TW" sz="1600" smtClean="0"/>
          </a:p>
          <a:p>
            <a:r>
              <a:rPr lang="zh-TW" altLang="en-US" sz="1600" smtClean="0"/>
              <a:t>二、網路資料 註</a:t>
            </a:r>
            <a:endParaRPr lang="en-US" altLang="zh-TW" sz="1600" smtClean="0"/>
          </a:p>
          <a:p>
            <a:r>
              <a:rPr lang="zh-TW" altLang="en-US" sz="1600" smtClean="0"/>
              <a:t>註六、河內之塔網路遊戲 </a:t>
            </a:r>
            <a:r>
              <a:rPr lang="en-US" altLang="zh-TW" sz="1600" smtClean="0"/>
              <a:t>http://home.educities.edu.tw/oddest/math181.htm </a:t>
            </a:r>
            <a:r>
              <a:rPr lang="zh-TW" altLang="en-US" sz="1600" smtClean="0"/>
              <a:t>註七、巴斯卡三角形的公式解 </a:t>
            </a:r>
            <a:r>
              <a:rPr lang="en-US" altLang="zh-TW" sz="1600" smtClean="0"/>
              <a:t>http://jishus.org/?p=598 </a:t>
            </a:r>
            <a:endParaRPr lang="zh-TW" alt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98913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sz="8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pic>
        <p:nvPicPr>
          <p:cNvPr id="3584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426575" cy="751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908175" y="1412875"/>
            <a:ext cx="510857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TW" altLang="en-US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娃娃體" panose="040B0509000000000000" pitchFamily="81" charset="-120"/>
                <a:ea typeface="華康娃娃體" panose="040B0509000000000000" pitchFamily="81" charset="-120"/>
              </a:rPr>
              <a:t>謝謝大家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6346825" cy="13208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0000"/>
                </a:solidFill>
              </a:rPr>
              <a:t>河內塔</a:t>
            </a:r>
            <a:r>
              <a:rPr lang="en-US" altLang="zh-TW" smtClean="0">
                <a:solidFill>
                  <a:srgbClr val="FF6600"/>
                </a:solidFill>
              </a:rPr>
              <a:t>Scratch</a:t>
            </a:r>
            <a:r>
              <a:rPr lang="zh-TW" altLang="en-US" b="1" smtClean="0">
                <a:solidFill>
                  <a:srgbClr val="FF0000"/>
                </a:solidFill>
              </a:rPr>
              <a:t>程式</a:t>
            </a:r>
          </a:p>
        </p:txBody>
      </p:sp>
      <p:sp>
        <p:nvSpPr>
          <p:cNvPr id="30724" name="矩形 1"/>
          <p:cNvSpPr>
            <a:spLocks noChangeArrowheads="1"/>
          </p:cNvSpPr>
          <p:nvPr/>
        </p:nvSpPr>
        <p:spPr bwMode="auto">
          <a:xfrm>
            <a:off x="570798" y="1122187"/>
            <a:ext cx="6750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3600" b="1" dirty="0" smtClean="0">
                <a:solidFill>
                  <a:srgbClr val="0070C0"/>
                </a:solidFill>
              </a:rPr>
              <a:t>以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5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根柱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35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盤</a:t>
            </a:r>
            <a:r>
              <a:rPr lang="zh-TW" altLang="en-US" sz="3600" b="1" dirty="0">
                <a:solidFill>
                  <a:srgbClr val="0070C0"/>
                </a:solidFill>
              </a:rPr>
              <a:t>為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例，有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3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根分盤柱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t="22845" r="52656" b="41892"/>
          <a:stretch/>
        </p:blipFill>
        <p:spPr bwMode="auto">
          <a:xfrm>
            <a:off x="553156" y="1820959"/>
            <a:ext cx="4797777" cy="362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5419725" y="1820959"/>
            <a:ext cx="3531736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3600" b="1" dirty="0" smtClean="0">
                <a:solidFill>
                  <a:srgbClr val="FF6600"/>
                </a:solidFill>
              </a:rPr>
              <a:t>有 </a:t>
            </a:r>
            <a:r>
              <a:rPr lang="en-US" altLang="zh-TW" sz="3600" b="1" dirty="0" smtClean="0">
                <a:solidFill>
                  <a:srgbClr val="FF6600"/>
                </a:solidFill>
              </a:rPr>
              <a:t>34 </a:t>
            </a:r>
            <a:r>
              <a:rPr lang="zh-TW" altLang="en-US" sz="3600" b="1" dirty="0" smtClean="0">
                <a:solidFill>
                  <a:srgbClr val="FF6600"/>
                </a:solidFill>
              </a:rPr>
              <a:t>盤需分盤</a:t>
            </a:r>
            <a:endParaRPr lang="en-US" altLang="zh-TW" sz="3600" b="1" dirty="0" smtClean="0">
              <a:solidFill>
                <a:srgbClr val="FF6600"/>
              </a:solidFill>
            </a:endParaRPr>
          </a:p>
          <a:p>
            <a:pPr eaLnBrk="0" hangingPunct="0"/>
            <a:r>
              <a:rPr lang="zh-TW" altLang="en-US" sz="3600" b="1" dirty="0" smtClean="0">
                <a:solidFill>
                  <a:srgbClr val="FF6600"/>
                </a:solidFill>
              </a:rPr>
              <a:t>先從</a:t>
            </a:r>
            <a:r>
              <a:rPr lang="en-US" altLang="zh-TW" sz="3600" b="1" dirty="0" smtClean="0">
                <a:solidFill>
                  <a:srgbClr val="FF6600"/>
                </a:solidFill>
              </a:rPr>
              <a:t>1</a:t>
            </a:r>
            <a:r>
              <a:rPr lang="zh-TW" altLang="en-US" sz="3600" b="1" dirty="0" smtClean="0">
                <a:solidFill>
                  <a:srgbClr val="FF6600"/>
                </a:solidFill>
              </a:rPr>
              <a:t>步差分盤</a:t>
            </a:r>
            <a:endParaRPr lang="en-US" altLang="zh-TW" sz="3600" b="1" dirty="0" smtClean="0">
              <a:solidFill>
                <a:srgbClr val="FF6600"/>
              </a:solidFill>
            </a:endParaRPr>
          </a:p>
          <a:p>
            <a:pPr eaLnBrk="0" hangingPunct="0"/>
            <a:r>
              <a:rPr lang="zh-TW" altLang="en-US" sz="3600" b="1" dirty="0" smtClean="0">
                <a:solidFill>
                  <a:srgbClr val="FF6600"/>
                </a:solidFill>
              </a:rPr>
              <a:t>再從</a:t>
            </a:r>
            <a:r>
              <a:rPr lang="en-US" altLang="zh-TW" sz="3600" b="1" dirty="0" smtClean="0">
                <a:solidFill>
                  <a:srgbClr val="FF6600"/>
                </a:solidFill>
              </a:rPr>
              <a:t>2</a:t>
            </a:r>
            <a:r>
              <a:rPr lang="zh-TW" altLang="en-US" sz="3600" b="1" dirty="0" smtClean="0">
                <a:solidFill>
                  <a:srgbClr val="FF6600"/>
                </a:solidFill>
              </a:rPr>
              <a:t>步差分盤</a:t>
            </a:r>
            <a:endParaRPr lang="en-US" altLang="zh-TW" sz="3600" b="1" dirty="0" smtClean="0">
              <a:solidFill>
                <a:srgbClr val="FF6600"/>
              </a:solidFill>
            </a:endParaRPr>
          </a:p>
          <a:p>
            <a:pPr eaLnBrk="0" hangingPunct="0"/>
            <a:r>
              <a:rPr lang="en-US" altLang="zh-TW" sz="3600" b="1" dirty="0" smtClean="0">
                <a:solidFill>
                  <a:srgbClr val="FF6600"/>
                </a:solidFill>
                <a:sym typeface="Wingdings" pitchFamily="2" charset="2"/>
              </a:rPr>
              <a:t>4</a:t>
            </a:r>
            <a:r>
              <a:rPr lang="zh-TW" altLang="en-US" sz="3600" b="1" dirty="0" smtClean="0">
                <a:solidFill>
                  <a:srgbClr val="FF6600"/>
                </a:solidFill>
                <a:sym typeface="Wingdings" pitchFamily="2" charset="2"/>
              </a:rPr>
              <a:t>步差</a:t>
            </a:r>
            <a:r>
              <a:rPr lang="en-US" altLang="zh-TW" sz="3600" b="1" dirty="0" smtClean="0">
                <a:solidFill>
                  <a:srgbClr val="FF6600"/>
                </a:solidFill>
                <a:sym typeface="Wingdings" pitchFamily="2" charset="2"/>
              </a:rPr>
              <a:t>8</a:t>
            </a:r>
            <a:r>
              <a:rPr lang="zh-TW" altLang="en-US" sz="3600" b="1" dirty="0" smtClean="0">
                <a:solidFill>
                  <a:srgbClr val="FF6600"/>
                </a:solidFill>
                <a:sym typeface="Wingdings" pitchFamily="2" charset="2"/>
              </a:rPr>
              <a:t>步差</a:t>
            </a:r>
            <a:endParaRPr lang="zh-TW" altLang="en-US" sz="3600" b="1" dirty="0">
              <a:solidFill>
                <a:srgbClr val="FF66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961255" y="494116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61255" y="436310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961255" y="375008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3566544" y="494116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573130" y="436310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566545" y="375008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158884" y="492651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160791" y="4357416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4160791" y="375008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2771800" y="4363109"/>
            <a:ext cx="0" cy="106746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894551" y="56525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3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24645" y="563260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6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17841" y="565253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10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52672" y="5630415"/>
            <a:ext cx="1930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+    +     =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93421" y="565253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19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39684" y="4288565"/>
            <a:ext cx="28745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34-19=15</a:t>
            </a:r>
          </a:p>
          <a:p>
            <a:r>
              <a:rPr lang="zh-TW" altLang="en-US" sz="3200" b="1" dirty="0" smtClean="0">
                <a:solidFill>
                  <a:srgbClr val="FF0066"/>
                </a:solidFill>
              </a:rPr>
              <a:t>剛好</a:t>
            </a:r>
            <a:r>
              <a:rPr lang="en-US" altLang="zh-TW" sz="3200" b="1" dirty="0" smtClean="0">
                <a:solidFill>
                  <a:srgbClr val="FF0066"/>
                </a:solidFill>
              </a:rPr>
              <a:t>8</a:t>
            </a:r>
            <a:r>
              <a:rPr lang="zh-TW" altLang="en-US" sz="3200" b="1" dirty="0" smtClean="0">
                <a:solidFill>
                  <a:srgbClr val="FF0066"/>
                </a:solidFill>
              </a:rPr>
              <a:t>步差填滿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4789282" y="494116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4804242" y="4302133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4785595" y="375008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1358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7" grpId="0"/>
      <p:bldP spid="22" grpId="0"/>
      <p:bldP spid="23" grpId="0"/>
      <p:bldP spid="24" grpId="0"/>
      <p:bldP spid="25" grpId="0"/>
      <p:bldP spid="26" grpId="0"/>
      <p:bldP spid="29" grpId="0" animBg="1"/>
      <p:bldP spid="30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6346825" cy="13208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0000"/>
                </a:solidFill>
              </a:rPr>
              <a:t>河內塔</a:t>
            </a:r>
            <a:r>
              <a:rPr lang="en-US" altLang="zh-TW" smtClean="0">
                <a:solidFill>
                  <a:srgbClr val="FF6600"/>
                </a:solidFill>
              </a:rPr>
              <a:t>Scratch</a:t>
            </a:r>
            <a:r>
              <a:rPr lang="zh-TW" altLang="en-US" b="1" smtClean="0">
                <a:solidFill>
                  <a:srgbClr val="FF0000"/>
                </a:solidFill>
              </a:rPr>
              <a:t>程式</a:t>
            </a:r>
          </a:p>
        </p:txBody>
      </p:sp>
      <p:sp>
        <p:nvSpPr>
          <p:cNvPr id="30724" name="矩形 1"/>
          <p:cNvSpPr>
            <a:spLocks noChangeArrowheads="1"/>
          </p:cNvSpPr>
          <p:nvPr/>
        </p:nvSpPr>
        <p:spPr bwMode="auto">
          <a:xfrm>
            <a:off x="570798" y="1122187"/>
            <a:ext cx="6750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3600" b="1" dirty="0">
                <a:solidFill>
                  <a:srgbClr val="0070C0"/>
                </a:solidFill>
              </a:rPr>
              <a:t>以</a:t>
            </a:r>
            <a:r>
              <a:rPr lang="en-US" altLang="zh-TW" sz="3600" b="1" dirty="0">
                <a:solidFill>
                  <a:srgbClr val="0070C0"/>
                </a:solidFill>
              </a:rPr>
              <a:t>6</a:t>
            </a:r>
            <a:r>
              <a:rPr lang="zh-TW" altLang="en-US" sz="3600" b="1" dirty="0">
                <a:solidFill>
                  <a:srgbClr val="0070C0"/>
                </a:solidFill>
              </a:rPr>
              <a:t>根柱</a:t>
            </a:r>
            <a:r>
              <a:rPr lang="en-US" altLang="zh-TW" sz="3600" b="1" dirty="0">
                <a:solidFill>
                  <a:srgbClr val="0070C0"/>
                </a:solidFill>
              </a:rPr>
              <a:t>64</a:t>
            </a:r>
            <a:r>
              <a:rPr lang="zh-TW" altLang="en-US" sz="3600" b="1" dirty="0">
                <a:solidFill>
                  <a:srgbClr val="0070C0"/>
                </a:solidFill>
              </a:rPr>
              <a:t>盤為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例，有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3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根分盤柱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t="22845" r="52656" b="41892"/>
          <a:stretch/>
        </p:blipFill>
        <p:spPr bwMode="auto">
          <a:xfrm>
            <a:off x="553156" y="1820959"/>
            <a:ext cx="4797777" cy="362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5419725" y="1820959"/>
            <a:ext cx="3531736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3600" b="1" dirty="0" smtClean="0">
                <a:solidFill>
                  <a:srgbClr val="FF6600"/>
                </a:solidFill>
              </a:rPr>
              <a:t>有 </a:t>
            </a:r>
            <a:r>
              <a:rPr lang="en-US" altLang="zh-TW" sz="3600" b="1" dirty="0" smtClean="0">
                <a:solidFill>
                  <a:srgbClr val="FF6600"/>
                </a:solidFill>
              </a:rPr>
              <a:t>34 </a:t>
            </a:r>
            <a:r>
              <a:rPr lang="zh-TW" altLang="en-US" sz="3600" b="1" dirty="0" smtClean="0">
                <a:solidFill>
                  <a:srgbClr val="FF6600"/>
                </a:solidFill>
              </a:rPr>
              <a:t>盤需分盤</a:t>
            </a:r>
            <a:endParaRPr lang="en-US" altLang="zh-TW" sz="3600" b="1" dirty="0" smtClean="0">
              <a:solidFill>
                <a:srgbClr val="FF6600"/>
              </a:solidFill>
            </a:endParaRPr>
          </a:p>
          <a:p>
            <a:pPr eaLnBrk="0" hangingPunct="0"/>
            <a:r>
              <a:rPr lang="zh-TW" altLang="en-US" sz="3600" b="1" dirty="0" smtClean="0">
                <a:solidFill>
                  <a:srgbClr val="FF6600"/>
                </a:solidFill>
              </a:rPr>
              <a:t>先從</a:t>
            </a:r>
            <a:r>
              <a:rPr lang="en-US" altLang="zh-TW" sz="3600" b="1" dirty="0" smtClean="0">
                <a:solidFill>
                  <a:srgbClr val="FF6600"/>
                </a:solidFill>
              </a:rPr>
              <a:t>1</a:t>
            </a:r>
            <a:r>
              <a:rPr lang="zh-TW" altLang="en-US" sz="3600" b="1" dirty="0" smtClean="0">
                <a:solidFill>
                  <a:srgbClr val="FF6600"/>
                </a:solidFill>
              </a:rPr>
              <a:t>步差分盤</a:t>
            </a:r>
            <a:endParaRPr lang="en-US" altLang="zh-TW" sz="3600" b="1" dirty="0" smtClean="0">
              <a:solidFill>
                <a:srgbClr val="FF6600"/>
              </a:solidFill>
            </a:endParaRPr>
          </a:p>
          <a:p>
            <a:pPr eaLnBrk="0" hangingPunct="0"/>
            <a:r>
              <a:rPr lang="zh-TW" altLang="en-US" sz="3600" b="1" dirty="0" smtClean="0">
                <a:solidFill>
                  <a:srgbClr val="FF6600"/>
                </a:solidFill>
              </a:rPr>
              <a:t>再從</a:t>
            </a:r>
            <a:r>
              <a:rPr lang="en-US" altLang="zh-TW" sz="3600" b="1" dirty="0" smtClean="0">
                <a:solidFill>
                  <a:srgbClr val="FF6600"/>
                </a:solidFill>
              </a:rPr>
              <a:t>2</a:t>
            </a:r>
            <a:r>
              <a:rPr lang="zh-TW" altLang="en-US" sz="3600" b="1" dirty="0" smtClean="0">
                <a:solidFill>
                  <a:srgbClr val="FF6600"/>
                </a:solidFill>
              </a:rPr>
              <a:t>步差分盤</a:t>
            </a:r>
            <a:endParaRPr lang="en-US" altLang="zh-TW" sz="3600" b="1" dirty="0" smtClean="0">
              <a:solidFill>
                <a:srgbClr val="FF6600"/>
              </a:solidFill>
            </a:endParaRPr>
          </a:p>
          <a:p>
            <a:pPr eaLnBrk="0" hangingPunct="0"/>
            <a:r>
              <a:rPr lang="en-US" altLang="zh-TW" sz="3600" b="1" dirty="0" smtClean="0">
                <a:solidFill>
                  <a:srgbClr val="FF6600"/>
                </a:solidFill>
                <a:sym typeface="Wingdings" pitchFamily="2" charset="2"/>
              </a:rPr>
              <a:t>4</a:t>
            </a:r>
            <a:r>
              <a:rPr lang="zh-TW" altLang="en-US" sz="3600" b="1" dirty="0" smtClean="0">
                <a:solidFill>
                  <a:srgbClr val="FF6600"/>
                </a:solidFill>
                <a:sym typeface="Wingdings" pitchFamily="2" charset="2"/>
              </a:rPr>
              <a:t>步差</a:t>
            </a:r>
            <a:r>
              <a:rPr lang="en-US" altLang="zh-TW" sz="3600" b="1" dirty="0" smtClean="0">
                <a:solidFill>
                  <a:srgbClr val="FF6600"/>
                </a:solidFill>
                <a:sym typeface="Wingdings" pitchFamily="2" charset="2"/>
              </a:rPr>
              <a:t>8</a:t>
            </a:r>
            <a:r>
              <a:rPr lang="zh-TW" altLang="en-US" sz="3600" b="1" dirty="0" smtClean="0">
                <a:solidFill>
                  <a:srgbClr val="FF6600"/>
                </a:solidFill>
                <a:sym typeface="Wingdings" pitchFamily="2" charset="2"/>
              </a:rPr>
              <a:t>步差</a:t>
            </a:r>
            <a:endParaRPr lang="zh-TW" altLang="en-US" sz="3600" b="1" dirty="0">
              <a:solidFill>
                <a:srgbClr val="FF66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961255" y="494116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61255" y="436310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961255" y="375008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3566544" y="494116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573130" y="4363108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566545" y="375008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158884" y="492651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160791" y="4357416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4160791" y="3750084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39684" y="4288565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34-19=15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11760" y="4926163"/>
            <a:ext cx="2939174" cy="584775"/>
          </a:xfrm>
          <a:prstGeom prst="rect">
            <a:avLst/>
          </a:prstGeom>
          <a:ln w="571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20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411760" y="4328659"/>
            <a:ext cx="2939174" cy="584775"/>
          </a:xfrm>
          <a:prstGeom prst="rect">
            <a:avLst/>
          </a:prstGeom>
          <a:ln w="571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10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411758" y="3735324"/>
            <a:ext cx="2939175" cy="584775"/>
          </a:xfrm>
          <a:prstGeom prst="rect">
            <a:avLst/>
          </a:prstGeom>
          <a:ln w="571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66"/>
                </a:solidFill>
              </a:rPr>
              <a:t>4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4815546" y="4966522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4781815" y="4288565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4781815" y="3722949"/>
            <a:ext cx="520427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CC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621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6346825" cy="1320800"/>
          </a:xfrm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</a:rPr>
              <a:t>河內塔</a:t>
            </a:r>
            <a:r>
              <a:rPr lang="en-US" altLang="zh-TW" sz="5400" smtClean="0">
                <a:solidFill>
                  <a:srgbClr val="FF6600"/>
                </a:solidFill>
              </a:rPr>
              <a:t>Scratch</a:t>
            </a:r>
            <a:r>
              <a:rPr lang="zh-TW" altLang="en-US" sz="5400" b="1" smtClean="0">
                <a:solidFill>
                  <a:srgbClr val="FF0000"/>
                </a:solidFill>
              </a:rPr>
              <a:t>程式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9350" r="18296" b="42321"/>
          <a:stretch/>
        </p:blipFill>
        <p:spPr bwMode="auto">
          <a:xfrm>
            <a:off x="467544" y="1772816"/>
            <a:ext cx="822009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7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0066"/>
                </a:solidFill>
              </a:rPr>
              <a:t>河內塔遊戲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57338"/>
            <a:ext cx="7416800" cy="4824412"/>
          </a:xfrm>
        </p:spPr>
        <p:txBody>
          <a:bodyPr/>
          <a:lstStyle/>
          <a:p>
            <a:pPr marL="609600" indent="-609600" eaLnBrk="1" hangingPunct="1">
              <a:buClr>
                <a:srgbClr val="FF6600"/>
              </a:buClr>
              <a:buFont typeface="Wingdings" pitchFamily="2" charset="2"/>
              <a:buChar char="n"/>
            </a:pPr>
            <a:r>
              <a:rPr lang="zh-TW" altLang="en-US" sz="3200" smtClean="0"/>
              <a:t>在</a:t>
            </a:r>
            <a:r>
              <a:rPr lang="en-US" altLang="zh-TW" sz="3200" smtClean="0"/>
              <a:t>1883 </a:t>
            </a:r>
            <a:r>
              <a:rPr lang="zh-TW" altLang="en-US" sz="3200" smtClean="0"/>
              <a:t>年，一位法國的數學家 </a:t>
            </a:r>
            <a:r>
              <a:rPr lang="en-US" altLang="zh-TW" sz="3200" smtClean="0"/>
              <a:t>Edouard Lucas</a:t>
            </a:r>
            <a:r>
              <a:rPr lang="zh-TW" altLang="en-US" sz="3200" smtClean="0"/>
              <a:t>教授，在歐洲的一份雜誌上介紹的一個遊戲，這個遊戲叫做河內塔。</a:t>
            </a:r>
            <a:r>
              <a:rPr lang="zh-TW" altLang="en-US" sz="3200" b="1" smtClean="0">
                <a:solidFill>
                  <a:srgbClr val="FF0066"/>
                </a:solidFill>
              </a:rPr>
              <a:t>有三根柱子，六十四個圓盤，</a:t>
            </a:r>
            <a:r>
              <a:rPr lang="zh-TW" altLang="en-US" sz="3200" smtClean="0"/>
              <a:t>要將所有圓盤由一根細柱全部移動到另一根細柱，</a:t>
            </a:r>
            <a:r>
              <a:rPr lang="zh-TW" altLang="en-US" sz="3200" b="1" smtClean="0">
                <a:solidFill>
                  <a:srgbClr val="0000FF"/>
                </a:solidFill>
              </a:rPr>
              <a:t>規定一次只能移一盤，且小盤一定要在大盤上</a:t>
            </a:r>
            <a:r>
              <a:rPr lang="zh-TW" altLang="en-US" sz="3200" smtClean="0"/>
              <a:t>，這需要</a:t>
            </a:r>
            <a:r>
              <a:rPr lang="en-US" altLang="zh-TW" sz="3200" b="1" smtClean="0">
                <a:solidFill>
                  <a:srgbClr val="FF0000"/>
                </a:solidFill>
                <a:latin typeface="新細明體" pitchFamily="18" charset="-120"/>
              </a:rPr>
              <a:t>2</a:t>
            </a:r>
            <a:r>
              <a:rPr lang="en-US" altLang="zh-TW" sz="3200" b="1" baseline="30000" smtClean="0">
                <a:solidFill>
                  <a:srgbClr val="FF0000"/>
                </a:solidFill>
                <a:latin typeface="新細明體" pitchFamily="18" charset="-120"/>
              </a:rPr>
              <a:t>64</a:t>
            </a:r>
            <a:r>
              <a:rPr lang="zh-TW" altLang="en-US" sz="3200" b="1" smtClean="0">
                <a:solidFill>
                  <a:srgbClr val="FF0000"/>
                </a:solidFill>
                <a:latin typeface="新細明體" pitchFamily="18" charset="-120"/>
              </a:rPr>
              <a:t>－</a:t>
            </a:r>
            <a:r>
              <a:rPr lang="en-US" altLang="zh-TW" sz="3200" b="1" smtClean="0">
                <a:solidFill>
                  <a:srgbClr val="FF0000"/>
                </a:solidFill>
                <a:latin typeface="新細明體" pitchFamily="18" charset="-120"/>
              </a:rPr>
              <a:t>1</a:t>
            </a:r>
            <a:r>
              <a:rPr lang="zh-TW" altLang="en-US" sz="3200" smtClean="0"/>
              <a:t>步，若一秒一步也得花個</a:t>
            </a:r>
            <a:r>
              <a:rPr lang="en-US" altLang="zh-TW" sz="3200" smtClean="0"/>
              <a:t>5849</a:t>
            </a:r>
            <a:r>
              <a:rPr lang="zh-TW" altLang="en-US" sz="3200" smtClean="0"/>
              <a:t>億年才能搬得完。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FF0066"/>
                </a:solidFill>
              </a:rPr>
              <a:t>研究目的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49263" y="1268413"/>
            <a:ext cx="8083550" cy="59055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rgbClr val="FF6600"/>
              </a:buClr>
              <a:buFont typeface="+mj-lt"/>
              <a:buAutoNum type="arabicPeriod"/>
              <a:defRPr/>
            </a:pPr>
            <a:endParaRPr lang="en-US" altLang="zh-TW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FF6600"/>
              </a:buClr>
              <a:buFont typeface="+mj-lt"/>
              <a:buAutoNum type="arabicPeriod"/>
              <a:defRPr/>
            </a:pP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我們希望能夠籍由簡易的算式推導與演算，</a:t>
            </a:r>
            <a:r>
              <a:rPr lang="zh-TW" altLang="en-US" sz="3600" dirty="0" smtClean="0">
                <a:solidFill>
                  <a:srgbClr val="FF0066"/>
                </a:solidFill>
              </a:rPr>
              <a:t>結合</a:t>
            </a:r>
            <a:r>
              <a:rPr lang="en-US" altLang="zh-TW" sz="3600" dirty="0" smtClean="0">
                <a:solidFill>
                  <a:srgbClr val="FF0066"/>
                </a:solidFill>
              </a:rPr>
              <a:t>Scratch</a:t>
            </a:r>
            <a:r>
              <a:rPr lang="zh-TW" altLang="en-US" sz="3600" dirty="0" smtClean="0">
                <a:solidFill>
                  <a:srgbClr val="FF0066"/>
                </a:solidFill>
              </a:rPr>
              <a:t>堆疊程式的運算思維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，讓初學者實際操作。 </a:t>
            </a:r>
            <a:endParaRPr lang="en-US" altLang="zh-TW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FF6600"/>
              </a:buClr>
              <a:buFont typeface="+mj-lt"/>
              <a:buAutoNum type="arabicPeriod"/>
              <a:defRPr/>
            </a:pPr>
            <a:endParaRPr lang="en-US" altLang="zh-TW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indent="-742950" eaLnBrk="1" fontAlgn="auto" hangingPunct="1">
              <a:spcAft>
                <a:spcPts val="0"/>
              </a:spcAft>
              <a:buClr>
                <a:srgbClr val="FF6600"/>
              </a:buClr>
              <a:buFont typeface="+mj-lt"/>
              <a:buAutoNum type="arabicPeriod"/>
              <a:defRPr/>
            </a:pP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我們希望能</a:t>
            </a:r>
            <a:r>
              <a:rPr lang="zh-TW" altLang="en-US" sz="3600" dirty="0" smtClean="0">
                <a:solidFill>
                  <a:srgbClr val="FF0066"/>
                </a:solidFill>
              </a:rPr>
              <a:t>編寫出不限柱數、不限盤數的最少步數以及最佳分盤法的程式</a:t>
            </a:r>
            <a:r>
              <a:rPr lang="zh-TW" altLang="en-US" sz="3600" dirty="0" smtClean="0">
                <a:solidFill>
                  <a:srgbClr val="FF0066"/>
                </a:solidFill>
              </a:rPr>
              <a:t>。</a:t>
            </a:r>
            <a:r>
              <a:rPr lang="zh-TW" altLang="en-US" sz="4000" b="1" dirty="0" smtClean="0">
                <a:solidFill>
                  <a:srgbClr val="0000FF"/>
                </a:solidFill>
              </a:rPr>
              <a:t>推廣多根柱</a:t>
            </a:r>
            <a:r>
              <a:rPr lang="zh-TW" altLang="en-US" sz="4000" b="1" dirty="0" smtClean="0">
                <a:solidFill>
                  <a:srgbClr val="0000FF"/>
                </a:solidFill>
              </a:rPr>
              <a:t>河內塔遊戲。</a:t>
            </a:r>
            <a:endParaRPr lang="en-US" altLang="zh-TW" sz="4000" b="1" dirty="0" smtClean="0">
              <a:solidFill>
                <a:srgbClr val="0000FF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6600"/>
              </a:buClr>
              <a:buFont typeface="Wingdings 3" charset="2"/>
              <a:buNone/>
              <a:defRPr/>
            </a:pPr>
            <a:endParaRPr lang="zh-TW" alt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0066"/>
                </a:solidFill>
              </a:rPr>
              <a:t>研究方法與架構</a:t>
            </a:r>
          </a:p>
        </p:txBody>
      </p:sp>
      <p:sp>
        <p:nvSpPr>
          <p:cNvPr id="10243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22" name="資料庫圖表 21"/>
          <p:cNvGraphicFramePr/>
          <p:nvPr/>
        </p:nvGraphicFramePr>
        <p:xfrm>
          <a:off x="534746" y="3267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0" name="資料庫圖表 39"/>
          <p:cNvGraphicFramePr/>
          <p:nvPr/>
        </p:nvGraphicFramePr>
        <p:xfrm>
          <a:off x="612641" y="1588403"/>
          <a:ext cx="8223518" cy="560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0066"/>
                </a:solidFill>
              </a:rPr>
              <a:t>三根柱的規律</a:t>
            </a:r>
            <a:r>
              <a:rPr lang="en-US" altLang="zh-TW" b="1" smtClean="0">
                <a:solidFill>
                  <a:srgbClr val="FF0066"/>
                </a:solidFill>
              </a:rPr>
              <a:t>-1</a:t>
            </a:r>
            <a:endParaRPr lang="zh-TW" altLang="en-US" b="1" smtClean="0">
              <a:solidFill>
                <a:srgbClr val="FF00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557338"/>
            <a:ext cx="6348413" cy="3879850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buFont typeface="Wingdings" pitchFamily="2" charset="2"/>
              <a:buChar char="n"/>
            </a:pPr>
            <a:r>
              <a:rPr lang="zh-TW" altLang="en-US" sz="2800" smtClean="0"/>
              <a:t>我們發現要完成河內塔的遊戲，有其規律性。例如要完成</a:t>
            </a:r>
            <a:r>
              <a:rPr lang="en-US" altLang="zh-TW" sz="2800" smtClean="0"/>
              <a:t>4</a:t>
            </a:r>
            <a:r>
              <a:rPr lang="zh-TW" altLang="en-US" sz="2800" smtClean="0"/>
              <a:t>盤的遊戲，必需先完成</a:t>
            </a:r>
            <a:r>
              <a:rPr lang="en-US" altLang="zh-TW" sz="2800" smtClean="0"/>
              <a:t>3</a:t>
            </a:r>
            <a:r>
              <a:rPr lang="zh-TW" altLang="en-US" sz="2800" smtClean="0"/>
              <a:t>盤，要完成</a:t>
            </a:r>
            <a:r>
              <a:rPr lang="en-US" altLang="zh-TW" sz="2800" smtClean="0"/>
              <a:t>3</a:t>
            </a:r>
            <a:r>
              <a:rPr lang="zh-TW" altLang="en-US" sz="2800" smtClean="0"/>
              <a:t>盤，需先完成</a:t>
            </a:r>
            <a:r>
              <a:rPr lang="en-US" altLang="zh-TW" sz="2800" smtClean="0"/>
              <a:t>2</a:t>
            </a:r>
            <a:r>
              <a:rPr lang="zh-TW" altLang="en-US" sz="2800" smtClean="0"/>
              <a:t>盤，要完成</a:t>
            </a:r>
            <a:r>
              <a:rPr lang="en-US" altLang="zh-TW" sz="2800" smtClean="0"/>
              <a:t>2</a:t>
            </a:r>
            <a:r>
              <a:rPr lang="zh-TW" altLang="en-US" sz="2800" smtClean="0"/>
              <a:t>盤，需先完成</a:t>
            </a:r>
            <a:r>
              <a:rPr lang="en-US" altLang="zh-TW" sz="2800" smtClean="0"/>
              <a:t>1</a:t>
            </a:r>
            <a:r>
              <a:rPr lang="zh-TW" altLang="en-US" sz="2800" smtClean="0"/>
              <a:t>盤。</a:t>
            </a:r>
            <a:r>
              <a:rPr lang="zh-TW" altLang="en-US" sz="2800" b="1" smtClean="0">
                <a:solidFill>
                  <a:srgbClr val="6600FF"/>
                </a:solidFill>
              </a:rPr>
              <a:t>因此，</a:t>
            </a:r>
            <a:r>
              <a:rPr lang="en-US" altLang="zh-TW" sz="2800" b="1" smtClean="0">
                <a:solidFill>
                  <a:srgbClr val="6600FF"/>
                </a:solidFill>
              </a:rPr>
              <a:t>4</a:t>
            </a:r>
            <a:r>
              <a:rPr lang="zh-TW" altLang="en-US" sz="2800" b="1" smtClean="0">
                <a:solidFill>
                  <a:srgbClr val="6600FF"/>
                </a:solidFill>
              </a:rPr>
              <a:t>盤最少步數是由</a:t>
            </a:r>
            <a:r>
              <a:rPr lang="en-US" altLang="zh-TW" sz="2800" b="1" smtClean="0">
                <a:solidFill>
                  <a:srgbClr val="6600FF"/>
                </a:solidFill>
              </a:rPr>
              <a:t>3</a:t>
            </a:r>
            <a:r>
              <a:rPr lang="zh-TW" altLang="en-US" sz="2800" b="1" smtClean="0">
                <a:solidFill>
                  <a:srgbClr val="6600FF"/>
                </a:solidFill>
              </a:rPr>
              <a:t>盤步數</a:t>
            </a:r>
            <a:r>
              <a:rPr lang="zh-TW" altLang="en-US" sz="2800" b="1" smtClean="0">
                <a:solidFill>
                  <a:srgbClr val="FF6600"/>
                </a:solidFill>
              </a:rPr>
              <a:t>乘</a:t>
            </a:r>
            <a:r>
              <a:rPr lang="en-US" altLang="zh-TW" sz="2800" b="1" smtClean="0">
                <a:solidFill>
                  <a:srgbClr val="FF6600"/>
                </a:solidFill>
              </a:rPr>
              <a:t>2</a:t>
            </a:r>
            <a:r>
              <a:rPr lang="zh-TW" altLang="en-US" sz="2800" b="1" smtClean="0">
                <a:solidFill>
                  <a:srgbClr val="FF6600"/>
                </a:solidFill>
              </a:rPr>
              <a:t>再加</a:t>
            </a:r>
            <a:r>
              <a:rPr lang="en-US" altLang="zh-TW" sz="2800" b="1" smtClean="0">
                <a:solidFill>
                  <a:srgbClr val="FF6600"/>
                </a:solidFill>
              </a:rPr>
              <a:t>1</a:t>
            </a:r>
            <a:r>
              <a:rPr lang="zh-TW" altLang="en-US" sz="2800" b="1" smtClean="0">
                <a:solidFill>
                  <a:srgbClr val="6600FF"/>
                </a:solidFill>
              </a:rPr>
              <a:t>；</a:t>
            </a:r>
            <a:r>
              <a:rPr lang="en-US" altLang="zh-TW" sz="2800" b="1" smtClean="0">
                <a:solidFill>
                  <a:srgbClr val="6600FF"/>
                </a:solidFill>
              </a:rPr>
              <a:t>3</a:t>
            </a:r>
            <a:r>
              <a:rPr lang="zh-TW" altLang="en-US" sz="2800" b="1" smtClean="0">
                <a:solidFill>
                  <a:srgbClr val="6600FF"/>
                </a:solidFill>
              </a:rPr>
              <a:t>盤最少步數是</a:t>
            </a:r>
            <a:r>
              <a:rPr lang="en-US" altLang="zh-TW" sz="2800" b="1" smtClean="0">
                <a:solidFill>
                  <a:srgbClr val="6600FF"/>
                </a:solidFill>
              </a:rPr>
              <a:t>2</a:t>
            </a:r>
            <a:r>
              <a:rPr lang="zh-TW" altLang="en-US" sz="2800" b="1" smtClean="0">
                <a:solidFill>
                  <a:srgbClr val="6600FF"/>
                </a:solidFill>
              </a:rPr>
              <a:t>盤最少步數</a:t>
            </a:r>
            <a:r>
              <a:rPr lang="zh-TW" altLang="en-US" sz="2800" b="1" smtClean="0">
                <a:solidFill>
                  <a:srgbClr val="FF6600"/>
                </a:solidFill>
              </a:rPr>
              <a:t>乘</a:t>
            </a:r>
            <a:r>
              <a:rPr lang="en-US" altLang="zh-TW" sz="2800" b="1" smtClean="0">
                <a:solidFill>
                  <a:srgbClr val="FF6600"/>
                </a:solidFill>
              </a:rPr>
              <a:t>2</a:t>
            </a:r>
            <a:r>
              <a:rPr lang="zh-TW" altLang="en-US" sz="2800" b="1" smtClean="0">
                <a:solidFill>
                  <a:srgbClr val="FF6600"/>
                </a:solidFill>
              </a:rPr>
              <a:t>再加</a:t>
            </a:r>
            <a:r>
              <a:rPr lang="en-US" altLang="zh-TW" sz="2800" b="1" smtClean="0">
                <a:solidFill>
                  <a:srgbClr val="FF6600"/>
                </a:solidFill>
              </a:rPr>
              <a:t>1</a:t>
            </a:r>
            <a:r>
              <a:rPr lang="zh-TW" altLang="en-US" sz="2800" b="1" smtClean="0">
                <a:solidFill>
                  <a:srgbClr val="6600FF"/>
                </a:solidFill>
              </a:rPr>
              <a:t>，依此類推。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38741" r="11551" b="44527"/>
          <a:stretch>
            <a:fillRect/>
          </a:stretch>
        </p:blipFill>
        <p:spPr bwMode="auto">
          <a:xfrm>
            <a:off x="539750" y="4724400"/>
            <a:ext cx="82724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0066"/>
                </a:solidFill>
              </a:rPr>
              <a:t>三根柱的規律</a:t>
            </a:r>
            <a:r>
              <a:rPr lang="en-US" altLang="zh-TW" b="1" smtClean="0">
                <a:solidFill>
                  <a:srgbClr val="FF0066"/>
                </a:solidFill>
              </a:rPr>
              <a:t>-2</a:t>
            </a:r>
            <a:endParaRPr lang="zh-TW" altLang="en-US" b="1" smtClean="0">
              <a:solidFill>
                <a:srgbClr val="FF0066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11188" y="4941888"/>
            <a:ext cx="7273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200"/>
              <a:t>三根柱的公式：</a:t>
            </a:r>
            <a:r>
              <a:rPr lang="en-US" altLang="zh-TW" sz="3200">
                <a:sym typeface="Wingdings" pitchFamily="2" charset="2"/>
              </a:rPr>
              <a:t>2</a:t>
            </a:r>
            <a:r>
              <a:rPr lang="en-US" altLang="zh-TW" sz="3200" baseline="30000">
                <a:sym typeface="Wingdings" pitchFamily="2" charset="2"/>
              </a:rPr>
              <a:t>m</a:t>
            </a:r>
            <a:r>
              <a:rPr lang="en-US" altLang="zh-TW" sz="3200">
                <a:sym typeface="Wingdings" pitchFamily="2" charset="2"/>
              </a:rPr>
              <a:t>-1 </a:t>
            </a:r>
            <a:r>
              <a:rPr lang="zh-TW" altLang="en-US" sz="3200" b="1">
                <a:solidFill>
                  <a:srgbClr val="008000"/>
                </a:solidFill>
                <a:sym typeface="Wingdings" pitchFamily="2" charset="2"/>
              </a:rPr>
              <a:t>（全世界都知道）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84213" y="5516563"/>
            <a:ext cx="73533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CC0000"/>
                </a:solidFill>
              </a:rPr>
              <a:t>多根柱的規律：</a:t>
            </a:r>
            <a:r>
              <a:rPr lang="zh-TW" altLang="en-US" sz="3200"/>
              <a:t>需用規律</a:t>
            </a:r>
            <a:r>
              <a:rPr lang="en-US" altLang="zh-TW" sz="3200"/>
              <a:t>1 </a:t>
            </a:r>
            <a:r>
              <a:rPr lang="en-US" altLang="zh-TW" sz="3200" b="1">
                <a:solidFill>
                  <a:srgbClr val="CC0000"/>
                </a:solidFill>
              </a:rPr>
              <a:t>(2</a:t>
            </a:r>
            <a:r>
              <a:rPr lang="zh-TW" altLang="en-US" sz="3200" b="1">
                <a:solidFill>
                  <a:srgbClr val="CC0000"/>
                </a:solidFill>
              </a:rPr>
              <a:t>倍</a:t>
            </a:r>
            <a:r>
              <a:rPr lang="en-US" altLang="zh-TW" sz="3200" b="1">
                <a:solidFill>
                  <a:srgbClr val="CC0000"/>
                </a:solidFill>
              </a:rPr>
              <a:t>+1) </a:t>
            </a:r>
            <a:r>
              <a:rPr lang="zh-TW" altLang="en-US" sz="3200"/>
              <a:t>推導</a:t>
            </a:r>
            <a:endParaRPr lang="en-US" altLang="zh-TW" sz="3200" b="1">
              <a:solidFill>
                <a:srgbClr val="CC0000"/>
              </a:solidFill>
            </a:endParaRPr>
          </a:p>
          <a:p>
            <a:pPr eaLnBrk="1" hangingPunct="1"/>
            <a:r>
              <a:rPr lang="en-US" altLang="zh-TW" sz="3200" b="1">
                <a:solidFill>
                  <a:srgbClr val="0000FF"/>
                </a:solidFill>
              </a:rPr>
              <a:t>(</a:t>
            </a:r>
            <a:r>
              <a:rPr lang="zh-TW" altLang="en-US" sz="3200" b="1">
                <a:solidFill>
                  <a:srgbClr val="0000FF"/>
                </a:solidFill>
              </a:rPr>
              <a:t>只有我們知道</a:t>
            </a:r>
            <a:r>
              <a:rPr lang="en-US" altLang="zh-TW" sz="3200" b="1">
                <a:solidFill>
                  <a:srgbClr val="0000FF"/>
                </a:solidFill>
              </a:rPr>
              <a:t>)</a:t>
            </a:r>
            <a:r>
              <a:rPr lang="en-US" altLang="zh-TW" sz="3200"/>
              <a:t>     </a:t>
            </a:r>
            <a:r>
              <a:rPr lang="zh-TW" altLang="en-US" sz="3200"/>
              <a:t>及規律</a:t>
            </a:r>
            <a:r>
              <a:rPr lang="en-US" altLang="zh-TW" sz="3200"/>
              <a:t>2 </a:t>
            </a:r>
            <a:r>
              <a:rPr lang="en-US" altLang="zh-TW" sz="3200" b="1">
                <a:solidFill>
                  <a:srgbClr val="CC0000"/>
                </a:solidFill>
              </a:rPr>
              <a:t>(</a:t>
            </a:r>
            <a:r>
              <a:rPr lang="zh-TW" altLang="en-US" sz="3200" b="1">
                <a:solidFill>
                  <a:srgbClr val="CC0000"/>
                </a:solidFill>
              </a:rPr>
              <a:t>步數差的和</a:t>
            </a:r>
            <a:r>
              <a:rPr lang="en-US" altLang="zh-TW" sz="3200" b="1">
                <a:solidFill>
                  <a:srgbClr val="CC0000"/>
                </a:solidFill>
              </a:rPr>
              <a:t>)</a:t>
            </a:r>
            <a:endParaRPr lang="zh-TW" altLang="en-US" sz="3200"/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t="41945" r="9415" b="30820"/>
          <a:stretch>
            <a:fillRect/>
          </a:stretch>
        </p:blipFill>
        <p:spPr bwMode="auto">
          <a:xfrm>
            <a:off x="254000" y="1323975"/>
            <a:ext cx="890111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22300" y="1965325"/>
            <a:ext cx="8281988" cy="576263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93725" y="3935413"/>
            <a:ext cx="8281988" cy="719137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6600FF"/>
                </a:solidFill>
              </a:rPr>
              <a:t>四根柱的規律</a:t>
            </a:r>
            <a:r>
              <a:rPr lang="en-US" altLang="zh-TW" b="1" smtClean="0">
                <a:solidFill>
                  <a:srgbClr val="6600FF"/>
                </a:solidFill>
              </a:rPr>
              <a:t>-1</a:t>
            </a:r>
            <a:endParaRPr lang="zh-TW" altLang="en-US" b="1" smtClean="0">
              <a:solidFill>
                <a:srgbClr val="6600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412875"/>
            <a:ext cx="6348412" cy="3881438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buFont typeface="Wingdings" pitchFamily="2" charset="2"/>
              <a:buChar char="n"/>
            </a:pPr>
            <a:r>
              <a:rPr lang="zh-TW" altLang="en-US" sz="4400" smtClean="0"/>
              <a:t>四根柱的遊戲也有其規律性，我們發現需要的步數有明顯的減少，</a:t>
            </a:r>
            <a:r>
              <a:rPr lang="zh-TW" altLang="en-US" sz="4400" b="1" smtClean="0">
                <a:solidFill>
                  <a:srgbClr val="CC0000"/>
                </a:solidFill>
              </a:rPr>
              <a:t>因為可用</a:t>
            </a:r>
            <a:r>
              <a:rPr lang="en-US" altLang="zh-TW" sz="4400" b="1" smtClean="0">
                <a:solidFill>
                  <a:srgbClr val="CC0000"/>
                </a:solidFill>
              </a:rPr>
              <a:t>2</a:t>
            </a:r>
            <a:r>
              <a:rPr lang="zh-TW" altLang="en-US" sz="4400" b="1" smtClean="0">
                <a:solidFill>
                  <a:srgbClr val="CC0000"/>
                </a:solidFill>
              </a:rPr>
              <a:t>根柱子分盤</a:t>
            </a:r>
            <a:r>
              <a:rPr lang="zh-TW" altLang="en-US" sz="4400" smtClean="0"/>
              <a:t>。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t="36249" r="14825" b="44170"/>
          <a:stretch>
            <a:fillRect/>
          </a:stretch>
        </p:blipFill>
        <p:spPr bwMode="auto">
          <a:xfrm>
            <a:off x="250825" y="4149725"/>
            <a:ext cx="821848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1473</TotalTime>
  <Words>1495</Words>
  <Application>Microsoft Office PowerPoint</Application>
  <PresentationFormat>如螢幕大小 (4:3)</PresentationFormat>
  <Paragraphs>142</Paragraphs>
  <Slides>35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多面向</vt:lpstr>
      <vt:lpstr>多根柱河內塔最佳分盤法探究~以Scratch堆疊程式輔助運算</vt:lpstr>
      <vt:lpstr>研究動機</vt:lpstr>
      <vt:lpstr>研究動機</vt:lpstr>
      <vt:lpstr>河內塔遊戲</vt:lpstr>
      <vt:lpstr>研究目的</vt:lpstr>
      <vt:lpstr>研究方法與架構</vt:lpstr>
      <vt:lpstr>三根柱的規律-1</vt:lpstr>
      <vt:lpstr>三根柱的規律-2</vt:lpstr>
      <vt:lpstr>四根柱的規律-1</vt:lpstr>
      <vt:lpstr>四根柱的規律-3</vt:lpstr>
      <vt:lpstr>四根柱的規律-4</vt:lpstr>
      <vt:lpstr>四根柱的規律-5</vt:lpstr>
      <vt:lpstr>五根柱的規律-1</vt:lpstr>
      <vt:lpstr>五根柱的規律-2</vt:lpstr>
      <vt:lpstr>五根柱的規律-3</vt:lpstr>
      <vt:lpstr>國內相關研究</vt:lpstr>
      <vt:lpstr>結論-步數差規律</vt:lpstr>
      <vt:lpstr>多根柱通式解之關鍵-步數差之和</vt:lpstr>
      <vt:lpstr>結論-利用步數差算最少步數</vt:lpstr>
      <vt:lpstr>結論-巴斯卡三角形</vt:lpstr>
      <vt:lpstr>結論-多根柱公式</vt:lpstr>
      <vt:lpstr>結論-組合數表示法</vt:lpstr>
      <vt:lpstr>結論-巴斯卡三角形的數值表示法</vt:lpstr>
      <vt:lpstr>河內塔多根柱通式解  我們結合了先前研究的第二個規律歸納出了下列的公式解</vt:lpstr>
      <vt:lpstr>河內塔多根柱通式解實際運算</vt:lpstr>
      <vt:lpstr>河內塔Scratch程式</vt:lpstr>
      <vt:lpstr>河內塔Scratch程式</vt:lpstr>
      <vt:lpstr>河內塔Scratch程式</vt:lpstr>
      <vt:lpstr>我們完成的河內塔分盤及步數程式</vt:lpstr>
      <vt:lpstr>結論與貢獻</vt:lpstr>
      <vt:lpstr>參考文獻</vt:lpstr>
      <vt:lpstr>PowerPoint 簡報</vt:lpstr>
      <vt:lpstr>河內塔Scratch程式</vt:lpstr>
      <vt:lpstr>河內塔Scratch程式</vt:lpstr>
      <vt:lpstr>河內塔Scratch程式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棲地重建蛙鳴再現</dc:title>
  <dc:creator>user</dc:creator>
  <cp:lastModifiedBy>SFJH-生科1</cp:lastModifiedBy>
  <cp:revision>87</cp:revision>
  <cp:lastPrinted>2015-10-29T03:36:29Z</cp:lastPrinted>
  <dcterms:created xsi:type="dcterms:W3CDTF">2014-11-11T02:56:09Z</dcterms:created>
  <dcterms:modified xsi:type="dcterms:W3CDTF">2019-11-01T03:51:36Z</dcterms:modified>
</cp:coreProperties>
</file>