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3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EE0"/>
    <a:srgbClr val="D4E3E8"/>
    <a:srgbClr val="D4FCF7"/>
    <a:srgbClr val="DE006F"/>
    <a:srgbClr val="61315A"/>
    <a:srgbClr val="A35398"/>
    <a:srgbClr val="FF3399"/>
    <a:srgbClr val="FE007F"/>
    <a:srgbClr val="00763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FE921-C3CF-4F19-A598-91728F88C703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79FBD-3584-4D31-BF8E-2484201391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16997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C8F09-DC4D-442E-A1C8-CB50537E6212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29793-65A2-4507-B002-7690F799D4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0936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29793-65A2-4507-B002-7690F799D43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750306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91F5370-8BFA-46BB-B6C9-FB179423E111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58BDD76-361C-4932-BFD9-0319092ED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5370-8BFA-46BB-B6C9-FB179423E111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DD76-361C-4932-BFD9-0319092ED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5370-8BFA-46BB-B6C9-FB179423E111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DD76-361C-4932-BFD9-0319092ED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1F5370-8BFA-46BB-B6C9-FB179423E111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8BDD76-361C-4932-BFD9-0319092ED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91F5370-8BFA-46BB-B6C9-FB179423E111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58BDD76-361C-4932-BFD9-0319092ED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5370-8BFA-46BB-B6C9-FB179423E111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DD76-361C-4932-BFD9-0319092ED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5370-8BFA-46BB-B6C9-FB179423E111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DD76-361C-4932-BFD9-0319092ED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1F5370-8BFA-46BB-B6C9-FB179423E111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8BDD76-361C-4932-BFD9-0319092ED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F5370-8BFA-46BB-B6C9-FB179423E111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DD76-361C-4932-BFD9-0319092ED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1F5370-8BFA-46BB-B6C9-FB179423E111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8BDD76-361C-4932-BFD9-0319092ED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1F5370-8BFA-46BB-B6C9-FB179423E111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8BDD76-361C-4932-BFD9-0319092ED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40000"/>
              <a:lumOff val="60000"/>
            </a:schemeClr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91F5370-8BFA-46BB-B6C9-FB179423E111}" type="datetimeFigureOut">
              <a:rPr lang="zh-TW" altLang="en-US" smtClean="0"/>
              <a:pPr/>
              <a:t>2019/11/1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8BDD76-361C-4932-BFD9-0319092ED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6600" smtClean="0">
                <a:latin typeface="微軟正黑體" pitchFamily="34" charset="-120"/>
                <a:ea typeface="微軟正黑體" pitchFamily="34" charset="-120"/>
              </a:rPr>
              <a:t>殘而不廢</a:t>
            </a:r>
            <a:r>
              <a:rPr lang="zh-TW" altLang="en-US" sz="6600" b="1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6600" b="1" dirty="0" smtClean="0">
                <a:latin typeface="微軟正黑體" pitchFamily="34" charset="-120"/>
                <a:ea typeface="微軟正黑體" pitchFamily="34" charset="-120"/>
              </a:rPr>
              <a:t>海倫凱勒</a:t>
            </a:r>
            <a:endParaRPr lang="zh-TW" altLang="en-US" sz="6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67744" y="3645024"/>
            <a:ext cx="6696744" cy="1371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黃愛翔。花蓮縣明義國小。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zh-TW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年六班</a:t>
            </a: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鍾宇姸</a:t>
            </a:r>
            <a:r>
              <a:rPr lang="zh-TW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。花蓮縣明義國小。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zh-TW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年六班</a:t>
            </a: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王湘寧</a:t>
            </a:r>
            <a:r>
              <a:rPr lang="zh-TW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。花蓮縣明義國小。</a:t>
            </a:r>
            <a:r>
              <a:rPr lang="zh-TW" altLang="en-US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zh-TW" altLang="zh-TW" sz="28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年六班</a:t>
            </a:r>
          </a:p>
          <a:p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24512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五</a:t>
            </a:r>
            <a:r>
              <a:rPr lang="en-US" altLang="zh-TW" sz="36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海倫‧凱勒生命中的貴人</a:t>
            </a:r>
            <a:endParaRPr lang="zh-TW" altLang="en-US" sz="3600" dirty="0">
              <a:solidFill>
                <a:srgbClr val="A35398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莎拉・博勒是何瑞絲盲啞學校的校長，是教會海倫・凱勒說話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的最大關鍵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；亞歷山大・貝爾是著名的發明家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，會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協助與幫忙海倫・凱勒。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838550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sz="4000" b="1" dirty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  <a:t>二、生命的</a:t>
            </a:r>
            <a:r>
              <a:rPr lang="zh-TW" altLang="zh-TW" sz="4000" b="1" dirty="0" smtClean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  <a:t>轉捩點</a:t>
            </a:r>
            <a:r>
              <a:rPr lang="en-US" altLang="zh-TW" sz="4900" b="1" dirty="0" smtClean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900" b="1" dirty="0" smtClean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0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40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40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 )</a:t>
            </a:r>
            <a:r>
              <a:rPr lang="zh-TW" altLang="zh-TW" sz="40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得了</a:t>
            </a:r>
            <a:r>
              <a:rPr lang="zh-TW" altLang="zh-TW" sz="40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熱病─</a:t>
            </a:r>
            <a:r>
              <a:rPr lang="zh-TW" altLang="zh-TW" sz="40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遇到安妮</a:t>
            </a:r>
            <a:r>
              <a:rPr lang="zh-TW" altLang="zh-TW" sz="40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・</a:t>
            </a:r>
            <a:r>
              <a:rPr lang="zh-TW" altLang="en-US" sz="40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莎莉</a:t>
            </a:r>
            <a:r>
              <a:rPr lang="zh-TW" altLang="zh-TW" sz="40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文</a:t>
            </a:r>
            <a:endParaRPr lang="zh-TW" altLang="en-US" sz="4000" dirty="0">
              <a:solidFill>
                <a:srgbClr val="A35398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海倫‧凱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勒在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一歲七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個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的時候發燒到</a:t>
            </a: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40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幾度。有天她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的高燒退了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但再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也聽不見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也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看不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到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 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之後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她的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爸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媽們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就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聘請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安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妮．莎莉文老師來教導海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倫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3391750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被誤會的霜王</a:t>
            </a:r>
            <a:endParaRPr lang="zh-TW" altLang="en-US" sz="3600" dirty="0">
              <a:solidFill>
                <a:srgbClr val="A35398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海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倫・凱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勒創作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了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霜王。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但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就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在隔年，有人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卻說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她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的霜王是抄襲霜仙女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，她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知道後非常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難過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原來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霜仙女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是媽媽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常常講給她聽的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故事，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因此她才會寫出霜王這篇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故事。</a:t>
            </a:r>
            <a:endParaRPr lang="zh-TW" altLang="zh-TW" sz="3200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22118691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永別了</a:t>
            </a:r>
            <a:r>
              <a:rPr lang="en-US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!</a:t>
            </a:r>
            <a:r>
              <a:rPr lang="zh-TW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安妮</a:t>
            </a:r>
            <a:r>
              <a:rPr lang="zh-TW" altLang="zh-TW" sz="36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・</a:t>
            </a:r>
            <a:r>
              <a:rPr lang="zh-TW" altLang="en-US" sz="36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莎莉</a:t>
            </a:r>
            <a:r>
              <a:rPr lang="zh-TW" altLang="zh-TW" sz="36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文</a:t>
            </a:r>
            <a:r>
              <a:rPr lang="zh-TW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老師</a:t>
            </a:r>
            <a:endParaRPr lang="zh-TW" altLang="en-US" sz="3600" dirty="0">
              <a:solidFill>
                <a:srgbClr val="A35398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在一九三六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年時安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妮‧莎莉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文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去世了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她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之前早已託付了柏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李‧湯姆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遜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來教導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海倫‧凱勒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。雖然之後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海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倫‧凱勒逝世了，可是她的堅持、殘而不廢和永不放棄的精神卻讓大家難以忘掉她。</a:t>
            </a:r>
            <a:endParaRPr lang="zh-TW" altLang="zh-TW" sz="3200" b="1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2641129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  <a:t>三、不被打敗的海倫‧凱勒</a:t>
            </a:r>
            <a:endParaRPr lang="zh-TW" altLang="en-US" sz="3600" b="1" dirty="0">
              <a:solidFill>
                <a:srgbClr val="DE006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海倫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努力之後，認識了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每樣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東西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意思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由於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海倫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勤奮的練習，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可以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從</a:t>
            </a: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念到</a:t>
            </a: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Z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了。海倫設立了一間專門提供給盲人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圖書館。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54306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  <a:t>四、無遠弗屆的愛</a:t>
            </a:r>
            <a:endParaRPr lang="zh-TW" altLang="en-US" sz="3600" b="1" dirty="0">
              <a:solidFill>
                <a:srgbClr val="DE006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海倫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‧凱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勒會用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自己的案例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，給予人們許多的鼓勵，讓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他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們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擁有活下去的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意志力。海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倫‧凱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勒讓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世界上的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人們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都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感到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她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尊重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及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愛他們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1400" dirty="0"/>
          </a:p>
        </p:txBody>
      </p:sp>
      <p:sp>
        <p:nvSpPr>
          <p:cNvPr id="4" name="矩形 3"/>
          <p:cNvSpPr/>
          <p:nvPr/>
        </p:nvSpPr>
        <p:spPr>
          <a:xfrm>
            <a:off x="7930485" y="6685329"/>
            <a:ext cx="889987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700" dirty="0" smtClean="0">
                <a:latin typeface="微軟正黑體" pitchFamily="34" charset="-120"/>
                <a:ea typeface="微軟正黑體" pitchFamily="34" charset="-120"/>
              </a:rPr>
              <a:t>圖片來源</a:t>
            </a:r>
            <a:r>
              <a:rPr lang="en-US" altLang="zh-TW" sz="7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en-US" altLang="zh-TW" sz="700" dirty="0" err="1" smtClean="0">
                <a:latin typeface="微軟正黑體" pitchFamily="34" charset="-120"/>
                <a:ea typeface="微軟正黑體" pitchFamily="34" charset="-120"/>
              </a:rPr>
              <a:t>coolsilh</a:t>
            </a:r>
            <a:endParaRPr lang="zh-TW" altLang="en-US" sz="7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" name="圖片 4" descr="愛心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48175">
            <a:off x="5962103" y="4563004"/>
            <a:ext cx="2361071" cy="21812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776822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參、</a:t>
            </a:r>
            <a:r>
              <a:rPr lang="zh-TW" altLang="zh-TW" sz="4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結論</a:t>
            </a:r>
            <a:endParaRPr lang="zh-TW" altLang="en-US" sz="4400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克服後天學習上的障礙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二、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無遠弗屆的愛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三、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永不放棄的精神</a:t>
            </a:r>
          </a:p>
          <a:p>
            <a:pPr marL="0" indent="0">
              <a:lnSpc>
                <a:spcPct val="160000"/>
              </a:lnSpc>
              <a:buNone/>
            </a:pPr>
            <a:endParaRPr lang="zh-TW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73926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肆、收穫</a:t>
            </a:r>
            <a:endParaRPr lang="zh-TW" altLang="en-US" sz="44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85720" y="1571612"/>
            <a:ext cx="7467600" cy="4873752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愛翔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看待殘障人士應該要想如何幫助他們。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indent="0">
              <a:buNone/>
            </a:pP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indent="0">
              <a:buNone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湘寧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遇到困難要找到錯誤，試著去改進。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indent="0">
              <a:buNone/>
            </a:pP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indent="0">
              <a:buNone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宇姸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珍惜眼前的事物，豐富自己的人生。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伍、應用</a:t>
            </a:r>
            <a:endParaRPr lang="zh-TW" altLang="en-US" sz="44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indent="0">
              <a:lnSpc>
                <a:spcPct val="160000"/>
              </a:lnSpc>
              <a:buNone/>
            </a:pP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一、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進入哈佛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大學</a:t>
            </a: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考試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indent="0">
              <a:lnSpc>
                <a:spcPct val="160000"/>
              </a:lnSpc>
              <a:buNone/>
            </a:pP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二、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霜王事件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面對批評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indent="0">
              <a:lnSpc>
                <a:spcPct val="160000"/>
              </a:lnSpc>
              <a:buNone/>
            </a:pP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三、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學字要</a:t>
            </a:r>
            <a:r>
              <a:rPr lang="zh-TW" altLang="en-US" sz="3200" smtClean="0">
                <a:latin typeface="微軟正黑體" pitchFamily="34" charset="-120"/>
                <a:ea typeface="微軟正黑體" pitchFamily="34" charset="-120"/>
              </a:rPr>
              <a:t>如何寫和意思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找工作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2492896"/>
            <a:ext cx="8229600" cy="3489251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8800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12000" b="1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謝</a:t>
            </a:r>
            <a:r>
              <a:rPr lang="zh-TW" altLang="en-US" sz="12000" b="1" dirty="0" smtClean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  <a:t>謝</a:t>
            </a:r>
            <a:r>
              <a:rPr lang="zh-TW" altLang="en-US" sz="12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聆</a:t>
            </a:r>
            <a:r>
              <a:rPr lang="zh-TW" altLang="en-US" sz="12000" b="1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聽</a:t>
            </a:r>
          </a:p>
          <a:p>
            <a:pPr marL="0" indent="0">
              <a:buNone/>
            </a:pPr>
            <a:endParaRPr lang="zh-TW" altLang="en-US" sz="9600" dirty="0"/>
          </a:p>
        </p:txBody>
      </p:sp>
    </p:spTree>
    <p:extLst>
      <p:ext uri="{BB962C8B-B14F-4D97-AF65-F5344CB8AC3E}">
        <p14:creationId xmlns="" xmlns:p14="http://schemas.microsoft.com/office/powerpoint/2010/main" val="13206726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sz="49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壹</a:t>
            </a:r>
            <a:r>
              <a:rPr lang="zh-TW" altLang="en-US" sz="49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、前言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000" b="1" dirty="0" smtClean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  <a:t>一、研究動機</a:t>
            </a:r>
            <a:endParaRPr lang="zh-TW" altLang="en-US" sz="4000" b="1" dirty="0">
              <a:solidFill>
                <a:srgbClr val="DE006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我們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課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堂上有說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到海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倫．凱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勒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海倫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．凱勒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小時候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生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了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一場病後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就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失聰和失明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所以她的父母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們聘請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一位專業的老師來教導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她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因此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她獨特的生平故事激起了我們小小的好奇心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22430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  <a:t>二、研究目的</a:t>
            </a:r>
            <a:endParaRPr lang="zh-TW" altLang="en-US" sz="3600" b="1" dirty="0">
              <a:solidFill>
                <a:srgbClr val="DE006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了解海倫．凱勒的生平故事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探討海倫．凱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勒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努力不懈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學習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精神</a:t>
            </a:r>
            <a:endParaRPr lang="zh-TW" altLang="zh-TW" sz="3200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 descr="海倫 維基百科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3284984"/>
            <a:ext cx="2720578" cy="357187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376541" y="6685329"/>
            <a:ext cx="923651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700" dirty="0" smtClean="0">
                <a:latin typeface="微軟正黑體" pitchFamily="34" charset="-120"/>
                <a:ea typeface="微軟正黑體" pitchFamily="34" charset="-120"/>
              </a:rPr>
              <a:t>圖片來源</a:t>
            </a:r>
            <a:r>
              <a:rPr lang="en-US" altLang="zh-TW" sz="7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700" dirty="0" smtClean="0">
                <a:latin typeface="微軟正黑體" pitchFamily="34" charset="-120"/>
                <a:ea typeface="微軟正黑體" pitchFamily="34" charset="-120"/>
              </a:rPr>
              <a:t>維基百科</a:t>
            </a:r>
            <a:endParaRPr lang="zh-TW" altLang="en-US" sz="7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64150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  <a:t>三、研究方法</a:t>
            </a:r>
            <a:endParaRPr lang="zh-TW" altLang="en-US" sz="3600" b="1" dirty="0">
              <a:solidFill>
                <a:srgbClr val="DE006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利用網路資訊，閱讀海倫‧凱勒的相關書籍，蒐集資料，並分析資料，還有歸納資料，再經過小組的討論，最後形成我們的研究。</a:t>
            </a:r>
          </a:p>
          <a:p>
            <a:pPr>
              <a:lnSpc>
                <a:spcPct val="150000"/>
              </a:lnSpc>
            </a:pP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706270">
            <a:off x="1249678" y="4069547"/>
            <a:ext cx="2966709" cy="222503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76061">
            <a:off x="4320164" y="4023343"/>
            <a:ext cx="3089920" cy="23174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766173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  <a:t>四、研究流程</a:t>
            </a:r>
            <a:endParaRPr lang="zh-TW" altLang="en-US" sz="3600" b="1" dirty="0">
              <a:solidFill>
                <a:srgbClr val="DE006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內容版面配置區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03353"/>
            <a:ext cx="7467600" cy="3467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279928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0182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altLang="zh-TW" sz="49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9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9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貳、正文</a:t>
            </a:r>
            <a:r>
              <a:rPr lang="en-US" altLang="zh-TW" sz="490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900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4000" b="1" dirty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  <a:t>一、人物</a:t>
            </a:r>
            <a:r>
              <a:rPr lang="zh-TW" altLang="zh-TW" sz="4000" b="1" dirty="0" smtClean="0">
                <a:solidFill>
                  <a:srgbClr val="DE006F"/>
                </a:solidFill>
                <a:latin typeface="微軟正黑體" pitchFamily="34" charset="-120"/>
                <a:ea typeface="微軟正黑體" pitchFamily="34" charset="-120"/>
              </a:rPr>
              <a:t>介紹</a:t>
            </a:r>
            <a:r>
              <a:rPr lang="en-US" altLang="zh-TW" sz="40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0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0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40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40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sz="40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海倫‧凱勒</a:t>
            </a:r>
            <a:endParaRPr lang="zh-TW" altLang="en-US" sz="4000" dirty="0">
              <a:solidFill>
                <a:srgbClr val="A35398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zh-TW" sz="3500" dirty="0" smtClean="0">
                <a:latin typeface="微軟正黑體" pitchFamily="34" charset="-120"/>
                <a:ea typeface="微軟正黑體" pitchFamily="34" charset="-120"/>
              </a:rPr>
              <a:t>海</a:t>
            </a:r>
            <a:r>
              <a:rPr lang="zh-TW" altLang="zh-TW" sz="3500" dirty="0">
                <a:latin typeface="微軟正黑體" pitchFamily="34" charset="-120"/>
                <a:ea typeface="微軟正黑體" pitchFamily="34" charset="-120"/>
              </a:rPr>
              <a:t>倫‧凱勒誕生在西元</a:t>
            </a:r>
            <a:r>
              <a:rPr lang="zh-TW" altLang="zh-TW" sz="3500" dirty="0" smtClean="0">
                <a:latin typeface="微軟正黑體" pitchFamily="34" charset="-120"/>
                <a:ea typeface="微軟正黑體" pitchFamily="34" charset="-120"/>
              </a:rPr>
              <a:t>一八八零年六月二十七日</a:t>
            </a:r>
            <a:r>
              <a:rPr lang="zh-TW" altLang="en-US" sz="35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3500" dirty="0" smtClean="0">
                <a:latin typeface="微軟正黑體" pitchFamily="34" charset="-120"/>
                <a:ea typeface="微軟正黑體" pitchFamily="34" charset="-120"/>
              </a:rPr>
              <a:t>誕生</a:t>
            </a:r>
            <a:r>
              <a:rPr lang="zh-TW" altLang="zh-TW" sz="3500" dirty="0">
                <a:latin typeface="微軟正黑體" pitchFamily="34" charset="-120"/>
                <a:ea typeface="微軟正黑體" pitchFamily="34" charset="-120"/>
              </a:rPr>
              <a:t>地在阿拉巴馬州北部的多斯康比</a:t>
            </a:r>
            <a:r>
              <a:rPr lang="zh-TW" altLang="zh-TW" sz="3500" dirty="0" smtClean="0">
                <a:latin typeface="微軟正黑體" pitchFamily="34" charset="-120"/>
                <a:ea typeface="微軟正黑體" pitchFamily="34" charset="-120"/>
              </a:rPr>
              <a:t>亞小鎮</a:t>
            </a:r>
            <a:r>
              <a:rPr lang="zh-TW" altLang="en-US" sz="35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zh-TW" sz="3500" dirty="0" smtClean="0">
                <a:latin typeface="微軟正黑體" pitchFamily="34" charset="-120"/>
                <a:ea typeface="微軟正黑體" pitchFamily="34" charset="-120"/>
              </a:rPr>
              <a:t>她</a:t>
            </a:r>
            <a:r>
              <a:rPr lang="zh-TW" altLang="zh-TW" sz="3500" dirty="0">
                <a:latin typeface="微軟正黑體" pitchFamily="34" charset="-120"/>
                <a:ea typeface="微軟正黑體" pitchFamily="34" charset="-120"/>
              </a:rPr>
              <a:t>去世於西元一九六八年六月一日，享年八十七歲。</a:t>
            </a:r>
            <a:endParaRPr lang="zh-TW" altLang="en-US" sz="35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" name="圖片 4" descr="海倫 維基百科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-9144"/>
            <a:ext cx="1786069" cy="228601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952605" y="2060848"/>
            <a:ext cx="923651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700" dirty="0" smtClean="0">
                <a:latin typeface="微軟正黑體" pitchFamily="34" charset="-120"/>
                <a:ea typeface="微軟正黑體" pitchFamily="34" charset="-120"/>
              </a:rPr>
              <a:t>圖片來源</a:t>
            </a:r>
            <a:r>
              <a:rPr lang="en-US" altLang="zh-TW" sz="7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700" dirty="0" smtClean="0">
                <a:latin typeface="微軟正黑體" pitchFamily="34" charset="-120"/>
                <a:ea typeface="微軟正黑體" pitchFamily="34" charset="-120"/>
              </a:rPr>
              <a:t>維基百科</a:t>
            </a:r>
            <a:endParaRPr lang="zh-TW" altLang="en-US" sz="7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00810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>
                <a:solidFill>
                  <a:srgbClr val="A3539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海倫‧凱勒的父母</a:t>
            </a:r>
            <a:endParaRPr lang="zh-TW" altLang="en-US" sz="3600" dirty="0">
              <a:solidFill>
                <a:srgbClr val="A35398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海倫‧凱勒的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爸爸亞瑟・凱勒曾在軍中擔任將領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個性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溫和；海倫‧凱勒的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媽媽凱特・凱勒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喜愛大自然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也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不怕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吃苦，但最終在海倫‧凱勒三十八歲時與世長辭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sz="3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zh-TW" sz="3200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 descr="八八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4179561"/>
            <a:ext cx="1809756" cy="2678439"/>
          </a:xfrm>
          <a:prstGeom prst="rect">
            <a:avLst/>
          </a:prstGeom>
        </p:spPr>
      </p:pic>
      <p:pic>
        <p:nvPicPr>
          <p:cNvPr id="5" name="圖片 4" descr="嗎嗎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3794712"/>
            <a:ext cx="2191101" cy="30632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矩形 5"/>
          <p:cNvSpPr/>
          <p:nvPr/>
        </p:nvSpPr>
        <p:spPr>
          <a:xfrm>
            <a:off x="3857620" y="6519446"/>
            <a:ext cx="10502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圖片來源</a:t>
            </a: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en-US" sz="800" b="1" dirty="0" smtClean="0"/>
              <a:t> </a:t>
            </a:r>
            <a:r>
              <a:rPr lang="en-US" sz="800" b="1" dirty="0" err="1" smtClean="0"/>
              <a:t>Pinterest</a:t>
            </a:r>
            <a:r>
              <a:rPr lang="zh-TW" altLang="en-US" sz="800" b="1" dirty="0" smtClean="0"/>
              <a:t> </a:t>
            </a:r>
            <a:endParaRPr lang="en-US" altLang="zh-TW" sz="800" b="1" dirty="0" smtClean="0"/>
          </a:p>
          <a:p>
            <a:r>
              <a:rPr lang="zh-TW" altLang="en-US" sz="800" dirty="0" smtClean="0">
                <a:latin typeface="微軟正黑體" pitchFamily="34" charset="-120"/>
                <a:ea typeface="微軟正黑體" pitchFamily="34" charset="-120"/>
              </a:rPr>
              <a:t>                   </a:t>
            </a:r>
            <a:r>
              <a:rPr lang="en-US" altLang="zh-TW" sz="800" dirty="0" err="1" smtClean="0">
                <a:latin typeface="微軟正黑體" pitchFamily="34" charset="-120"/>
                <a:ea typeface="微軟正黑體" pitchFamily="34" charset="-120"/>
              </a:rPr>
              <a:t>wikitree</a:t>
            </a:r>
            <a:endParaRPr lang="zh-TW" altLang="en-US" sz="8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6227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海倫‧凱勒的導師</a:t>
            </a:r>
            <a:endParaRPr lang="zh-TW" altLang="en-US" sz="3600" dirty="0">
              <a:solidFill>
                <a:srgbClr val="A35398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安妮・莎莉文是海倫‧凱勒的導師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她</a:t>
            </a:r>
            <a:r>
              <a:rPr lang="zh-TW" altLang="zh-TW" sz="3200" smtClean="0">
                <a:latin typeface="微軟正黑體" pitchFamily="34" charset="-120"/>
                <a:ea typeface="微軟正黑體" pitchFamily="34" charset="-120"/>
              </a:rPr>
              <a:t>非常</a:t>
            </a:r>
            <a:r>
              <a:rPr lang="zh-TW" altLang="zh-TW" sz="3200" smtClean="0">
                <a:latin typeface="微軟正黑體" pitchFamily="34" charset="-120"/>
                <a:ea typeface="微軟正黑體" pitchFamily="34" charset="-120"/>
              </a:rPr>
              <a:t>有耐心</a:t>
            </a:r>
            <a:r>
              <a:rPr lang="zh-TW" altLang="en-US" sz="3200" smtClean="0">
                <a:latin typeface="微軟正黑體" pitchFamily="34" charset="-120"/>
                <a:ea typeface="微軟正黑體" pitchFamily="34" charset="-120"/>
              </a:rPr>
              <a:t>。她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小時候得了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砂眼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所以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雙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眼幾乎失明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，多次手術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後終於能重見光明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，她</a:t>
            </a: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在西元一九三六年十月二十日病逝。</a:t>
            </a:r>
          </a:p>
          <a:p>
            <a:endParaRPr lang="zh-TW" altLang="en-US" sz="3200" dirty="0"/>
          </a:p>
        </p:txBody>
      </p:sp>
      <p:pic>
        <p:nvPicPr>
          <p:cNvPr id="6" name="圖片 5" descr="海倫和老師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9783" y="3714752"/>
            <a:ext cx="2494217" cy="314324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220072" y="6685329"/>
            <a:ext cx="1471878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700" dirty="0" smtClean="0">
                <a:latin typeface="微軟正黑體" pitchFamily="34" charset="-120"/>
                <a:ea typeface="微軟正黑體" pitchFamily="34" charset="-120"/>
              </a:rPr>
              <a:t>圖片來源</a:t>
            </a:r>
            <a:r>
              <a:rPr lang="en-US" altLang="zh-TW" sz="7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en-US" sz="700" dirty="0" smtClean="0">
                <a:latin typeface="微軟正黑體" pitchFamily="34" charset="-120"/>
                <a:ea typeface="微軟正黑體" pitchFamily="34" charset="-120"/>
              </a:rPr>
              <a:t>Wikimedia Commons</a:t>
            </a:r>
          </a:p>
        </p:txBody>
      </p:sp>
    </p:spTree>
    <p:extLst>
      <p:ext uri="{BB962C8B-B14F-4D97-AF65-F5344CB8AC3E}">
        <p14:creationId xmlns="" xmlns:p14="http://schemas.microsoft.com/office/powerpoint/2010/main" val="13846476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四</a:t>
            </a:r>
            <a:r>
              <a:rPr lang="en-US" altLang="zh-TW" sz="3600" dirty="0" smtClean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zh-TW" sz="3600" dirty="0">
                <a:solidFill>
                  <a:srgbClr val="A35398"/>
                </a:solidFill>
                <a:latin typeface="微軟正黑體" pitchFamily="34" charset="-120"/>
                <a:ea typeface="微軟正黑體" pitchFamily="34" charset="-120"/>
              </a:rPr>
              <a:t>海倫‧凱勒的第二任導師</a:t>
            </a:r>
            <a:endParaRPr lang="zh-TW" altLang="en-US" sz="3600" dirty="0">
              <a:solidFill>
                <a:srgbClr val="A35398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柏李・湯姆遜在安妮・莎莉文老師逝世後開始擔任海倫‧凱勒的新導師，之後也在海倫‧凱勒的身邊陪伴與照護。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68119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588</TotalTime>
  <Words>822</Words>
  <Application>Microsoft Office PowerPoint</Application>
  <PresentationFormat>如螢幕大小 (4:3)</PresentationFormat>
  <Paragraphs>56</Paragraphs>
  <Slides>19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壁窗</vt:lpstr>
      <vt:lpstr>殘而不廢的海倫凱勒</vt:lpstr>
      <vt:lpstr>壹、前言 一、研究動機</vt:lpstr>
      <vt:lpstr>二、研究目的</vt:lpstr>
      <vt:lpstr>三、研究方法</vt:lpstr>
      <vt:lpstr>四、研究流程</vt:lpstr>
      <vt:lpstr> 貳、正文 一、人物介紹 (一)海倫‧凱勒</vt:lpstr>
      <vt:lpstr>(二) 海倫‧凱勒的父母</vt:lpstr>
      <vt:lpstr>(三) 海倫‧凱勒的導師</vt:lpstr>
      <vt:lpstr>(四) 海倫‧凱勒的第二任導師</vt:lpstr>
      <vt:lpstr>(五) 海倫‧凱勒生命中的貴人</vt:lpstr>
      <vt:lpstr>二、生命的轉捩點 (一 )得了熱病─遇到安妮・莎莉文</vt:lpstr>
      <vt:lpstr>(二)被誤會的霜王</vt:lpstr>
      <vt:lpstr>(三)永別了!安妮・莎莉文老師</vt:lpstr>
      <vt:lpstr>三、不被打敗的海倫‧凱勒</vt:lpstr>
      <vt:lpstr>四、無遠弗屆的愛</vt:lpstr>
      <vt:lpstr>參、結論</vt:lpstr>
      <vt:lpstr>肆、收穫</vt:lpstr>
      <vt:lpstr>伍、應用</vt:lpstr>
      <vt:lpstr>投影片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永不放棄的海倫凱勒</dc:title>
  <dc:creator>Windows 使用者</dc:creator>
  <cp:lastModifiedBy>USER</cp:lastModifiedBy>
  <cp:revision>92</cp:revision>
  <dcterms:created xsi:type="dcterms:W3CDTF">2019-09-11T05:18:36Z</dcterms:created>
  <dcterms:modified xsi:type="dcterms:W3CDTF">2019-11-01T00:43:34Z</dcterms:modified>
</cp:coreProperties>
</file>