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Lst>
  <p:sldIdLst>
    <p:sldId id="256" r:id="rId4"/>
    <p:sldId id="257" r:id="rId5"/>
    <p:sldId id="260" r:id="rId6"/>
    <p:sldId id="258" r:id="rId7"/>
    <p:sldId id="259" r:id="rId8"/>
    <p:sldId id="261" r:id="rId9"/>
    <p:sldId id="262" r:id="rId10"/>
    <p:sldId id="263" r:id="rId11"/>
    <p:sldId id="264" r:id="rId12"/>
    <p:sldId id="265" r:id="rId13"/>
    <p:sldId id="266" r:id="rId14"/>
    <p:sldId id="279" r:id="rId15"/>
    <p:sldId id="267" r:id="rId16"/>
    <p:sldId id="268" r:id="rId17"/>
    <p:sldId id="269" r:id="rId18"/>
    <p:sldId id="278" r:id="rId19"/>
    <p:sldId id="271" r:id="rId20"/>
    <p:sldId id="272" r:id="rId21"/>
    <p:sldId id="273" r:id="rId22"/>
    <p:sldId id="276" r:id="rId23"/>
    <p:sldId id="275" r:id="rId24"/>
    <p:sldId id="274" r:id="rId25"/>
    <p:sldId id="280" r:id="rId26"/>
    <p:sldId id="277" r:id="rId2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預設章節" id="{60CEA3F7-395A-4D0B-846D-A0AEA70109B5}">
          <p14:sldIdLst>
            <p14:sldId id="256"/>
            <p14:sldId id="257"/>
            <p14:sldId id="260"/>
            <p14:sldId id="258"/>
            <p14:sldId id="259"/>
            <p14:sldId id="261"/>
            <p14:sldId id="262"/>
            <p14:sldId id="263"/>
            <p14:sldId id="264"/>
            <p14:sldId id="265"/>
            <p14:sldId id="266"/>
            <p14:sldId id="279"/>
            <p14:sldId id="267"/>
            <p14:sldId id="268"/>
            <p14:sldId id="269"/>
            <p14:sldId id="278"/>
            <p14:sldId id="271"/>
            <p14:sldId id="272"/>
            <p14:sldId id="273"/>
            <p14:sldId id="276"/>
            <p14:sldId id="275"/>
            <p14:sldId id="274"/>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42" d="100"/>
          <a:sy n="42" d="100"/>
        </p:scale>
        <p:origin x="-1326" y="-34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060403-CA13-416A-96A6-6A1CFD67273D}" type="slidenum">
              <a:rPr lang="zh-TW" altLang="en-US" smtClean="0"/>
              <a:pPr/>
              <a:t>‹#›</a:t>
            </a:fld>
            <a:endParaRPr lang="zh-TW" altLang="en-US"/>
          </a:p>
        </p:txBody>
      </p:sp>
    </p:spTree>
    <p:extLst>
      <p:ext uri="{BB962C8B-B14F-4D97-AF65-F5344CB8AC3E}">
        <p14:creationId xmlns="" xmlns:p14="http://schemas.microsoft.com/office/powerpoint/2010/main" val="3765304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060403-CA13-416A-96A6-6A1CFD67273D}" type="slidenum">
              <a:rPr lang="zh-TW" altLang="en-US" smtClean="0"/>
              <a:pPr/>
              <a:t>‹#›</a:t>
            </a:fld>
            <a:endParaRPr lang="zh-TW" altLang="en-US"/>
          </a:p>
        </p:txBody>
      </p:sp>
    </p:spTree>
    <p:extLst>
      <p:ext uri="{BB962C8B-B14F-4D97-AF65-F5344CB8AC3E}">
        <p14:creationId xmlns="" xmlns:p14="http://schemas.microsoft.com/office/powerpoint/2010/main" val="2335631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060403-CA13-416A-96A6-6A1CFD67273D}" type="slidenum">
              <a:rPr lang="zh-TW" altLang="en-US" smtClean="0"/>
              <a:pPr/>
              <a:t>‹#›</a:t>
            </a:fld>
            <a:endParaRPr lang="zh-TW" altLang="en-US"/>
          </a:p>
        </p:txBody>
      </p:sp>
    </p:spTree>
    <p:extLst>
      <p:ext uri="{BB962C8B-B14F-4D97-AF65-F5344CB8AC3E}">
        <p14:creationId xmlns="" xmlns:p14="http://schemas.microsoft.com/office/powerpoint/2010/main" val="3483268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1060403-CA13-416A-96A6-6A1CFD67273D}" type="slidenum">
              <a:rPr lang="zh-TW" altLang="en-US" smtClean="0"/>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1060403-CA13-416A-96A6-6A1CFD67273D}" type="slidenum">
              <a:rPr lang="zh-TW" altLang="en-US" smtClean="0"/>
              <a:pPr/>
              <a:t>‹#›</a:t>
            </a:fld>
            <a:endParaRPr lang="zh-TW"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1060403-CA13-416A-96A6-6A1CFD67273D}" type="slidenum">
              <a:rPr lang="zh-TW" altLang="en-US" smtClean="0"/>
              <a:pPr/>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1060403-CA13-416A-96A6-6A1CFD67273D}" type="slidenum">
              <a:rPr lang="zh-TW" altLang="en-US" smtClean="0"/>
              <a:pPr/>
              <a:t>‹#›</a:t>
            </a:fld>
            <a:endParaRPr lang="zh-TW" altLang="en-US"/>
          </a:p>
        </p:txBody>
      </p:sp>
      <p:sp>
        <p:nvSpPr>
          <p:cNvPr id="9" name="Content Placeholder 8"/>
          <p:cNvSpPr>
            <a:spLocks noGrp="1"/>
          </p:cNvSpPr>
          <p:nvPr>
            <p:ph sz="quarter" idx="13"/>
          </p:nvPr>
        </p:nvSpPr>
        <p:spPr>
          <a:xfrm>
            <a:off x="676655"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11060403-CA13-416A-96A6-6A1CFD67273D}" type="slidenum">
              <a:rPr lang="zh-TW" altLang="en-US" smtClean="0"/>
              <a:pPr/>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11060403-CA13-416A-96A6-6A1CFD67273D}" type="slidenum">
              <a:rPr lang="zh-TW" altLang="en-US" smtClean="0"/>
              <a:pPr/>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11060403-CA13-416A-96A6-6A1CFD67273D}" type="slidenum">
              <a:rPr lang="zh-TW" altLang="en-US" smtClean="0"/>
              <a:pPr/>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1060403-CA13-416A-96A6-6A1CFD67273D}" type="slidenum">
              <a:rPr lang="zh-TW" altLang="en-US" smtClean="0"/>
              <a:pPr/>
              <a:t>‹#›</a:t>
            </a:fld>
            <a:endParaRPr lang="zh-TW" alt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060403-CA13-416A-96A6-6A1CFD67273D}" type="slidenum">
              <a:rPr lang="zh-TW" altLang="en-US" smtClean="0"/>
              <a:pPr/>
              <a:t>‹#›</a:t>
            </a:fld>
            <a:endParaRPr lang="zh-TW" altLang="en-US"/>
          </a:p>
        </p:txBody>
      </p:sp>
    </p:spTree>
    <p:extLst>
      <p:ext uri="{BB962C8B-B14F-4D97-AF65-F5344CB8AC3E}">
        <p14:creationId xmlns="" xmlns:p14="http://schemas.microsoft.com/office/powerpoint/2010/main" val="2157766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11060403-CA13-416A-96A6-6A1CFD67273D}" type="slidenum">
              <a:rPr lang="zh-TW" altLang="en-US" smtClean="0"/>
              <a:pPr/>
              <a:t>‹#›</a:t>
            </a:fld>
            <a:endParaRPr lang="zh-TW" alt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1060403-CA13-416A-96A6-6A1CFD67273D}" type="slidenum">
              <a:rPr lang="zh-TW" altLang="en-US" smtClean="0"/>
              <a:pPr/>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11060403-CA13-416A-96A6-6A1CFD67273D}" type="slidenum">
              <a:rPr lang="zh-TW" altLang="en-US" smtClean="0"/>
              <a:pPr/>
              <a:t>‹#›</a:t>
            </a:fld>
            <a:endParaRPr lang="zh-TW" alt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8" name="標題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zh-TW" altLang="en-US" smtClean="0"/>
              <a:t>按一下以編輯母片標題樣式</a:t>
            </a:r>
            <a:endParaRPr kumimoji="0" lang="en-US"/>
          </a:p>
        </p:txBody>
      </p:sp>
      <p:sp>
        <p:nvSpPr>
          <p:cNvPr id="28" name="日期版面配置區 27"/>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29" name="投影片編號版面配置區 28"/>
          <p:cNvSpPr>
            <a:spLocks noGrp="1"/>
          </p:cNvSpPr>
          <p:nvPr>
            <p:ph type="sldNum" sz="quarter" idx="12"/>
          </p:nvPr>
        </p:nvSpPr>
        <p:spPr/>
        <p:txBody>
          <a:bodyPr/>
          <a:lstStyle/>
          <a:p>
            <a:fld id="{11060403-CA13-416A-96A6-6A1CFD67273D}" type="slidenum">
              <a:rPr lang="zh-TW" altLang="en-US" smtClean="0"/>
              <a:pPr/>
              <a:t>‹#›</a:t>
            </a:fld>
            <a:endParaRPr lang="zh-TW" altLang="en-US"/>
          </a:p>
        </p:txBody>
      </p:sp>
      <p:sp>
        <p:nvSpPr>
          <p:cNvPr id="9" name="副標題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060403-CA13-416A-96A6-6A1CFD67273D}" type="slidenum">
              <a:rPr lang="zh-TW" altLang="en-US" smtClean="0"/>
              <a:pPr/>
              <a:t>‹#›</a:t>
            </a:fld>
            <a:endParaRPr lang="zh-TW"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7924800" y="6416675"/>
            <a:ext cx="762000" cy="365125"/>
          </a:xfrm>
        </p:spPr>
        <p:txBody>
          <a:bodyPr/>
          <a:lstStyle/>
          <a:p>
            <a:fld id="{11060403-CA13-416A-96A6-6A1CFD67273D}"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1060403-CA13-416A-96A6-6A1CFD67273D}" type="slidenum">
              <a:rPr lang="zh-TW" altLang="en-US" smtClean="0"/>
              <a:pPr/>
              <a:t>‹#›</a:t>
            </a:fld>
            <a:endParaRPr lang="zh-TW"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nchor="ct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1060403-CA13-416A-96A6-6A1CFD67273D}" type="slidenum">
              <a:rPr lang="zh-TW" altLang="en-US" smtClean="0"/>
              <a:pPr/>
              <a:t>‹#›</a:t>
            </a:fld>
            <a:endParaRPr lang="zh-TW"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1060403-CA13-416A-96A6-6A1CFD67273D}" type="slidenum">
              <a:rPr lang="zh-TW" altLang="en-US" smtClean="0"/>
              <a:pPr/>
              <a:t>‹#›</a:t>
            </a:fld>
            <a:endParaRPr lang="zh-TW"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1060403-CA13-416A-96A6-6A1CFD67273D}"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060403-CA13-416A-96A6-6A1CFD67273D}" type="slidenum">
              <a:rPr lang="zh-TW" altLang="en-US" smtClean="0"/>
              <a:pPr/>
              <a:t>‹#›</a:t>
            </a:fld>
            <a:endParaRPr lang="zh-TW" altLang="en-US"/>
          </a:p>
        </p:txBody>
      </p:sp>
    </p:spTree>
    <p:extLst>
      <p:ext uri="{BB962C8B-B14F-4D97-AF65-F5344CB8AC3E}">
        <p14:creationId xmlns="" xmlns:p14="http://schemas.microsoft.com/office/powerpoint/2010/main" val="2724207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1060403-CA13-416A-96A6-6A1CFD67273D}" type="slidenum">
              <a:rPr lang="zh-TW" altLang="en-US" smtClean="0"/>
              <a:pPr/>
              <a:t>‹#›</a:t>
            </a:fld>
            <a:endParaRPr lang="zh-TW"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zh-TW" altLang="en-US" smtClean="0">
                <a:solidFill>
                  <a:schemeClr val="lt1"/>
                </a:solidFill>
                <a:latin typeface="+mn-lt"/>
                <a:ea typeface="+mn-ea"/>
                <a:cs typeface="+mn-cs"/>
              </a:rPr>
              <a:t>按一下圖示以新增圖片</a:t>
            </a:r>
            <a:endParaRPr kumimoji="0" lang="en-US" dirty="0">
              <a:solidFill>
                <a:schemeClr val="lt1"/>
              </a:solidFill>
              <a:latin typeface="+mn-lt"/>
              <a:ea typeface="+mn-ea"/>
              <a:cs typeface="+mn-cs"/>
            </a:endParaRPr>
          </a:p>
        </p:txBody>
      </p:sp>
      <p:sp>
        <p:nvSpPr>
          <p:cNvPr id="4" name="文字版面配置區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1060403-CA13-416A-96A6-6A1CFD67273D}" type="slidenum">
              <a:rPr lang="zh-TW" altLang="en-US" smtClean="0"/>
              <a:pPr/>
              <a:t>‹#›</a:t>
            </a:fld>
            <a:endParaRPr lang="zh-TW"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060403-CA13-416A-96A6-6A1CFD67273D}" type="slidenum">
              <a:rPr lang="zh-TW" altLang="en-US" smtClean="0"/>
              <a:pPr/>
              <a:t>‹#›</a:t>
            </a:fld>
            <a:endParaRPr lang="zh-TW"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1060403-CA13-416A-96A6-6A1CFD67273D}"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1060403-CA13-416A-96A6-6A1CFD67273D}" type="slidenum">
              <a:rPr lang="zh-TW" altLang="en-US" smtClean="0"/>
              <a:pPr/>
              <a:t>‹#›</a:t>
            </a:fld>
            <a:endParaRPr lang="zh-TW" altLang="en-US"/>
          </a:p>
        </p:txBody>
      </p:sp>
    </p:spTree>
    <p:extLst>
      <p:ext uri="{BB962C8B-B14F-4D97-AF65-F5344CB8AC3E}">
        <p14:creationId xmlns="" xmlns:p14="http://schemas.microsoft.com/office/powerpoint/2010/main" val="52851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1060403-CA13-416A-96A6-6A1CFD67273D}" type="slidenum">
              <a:rPr lang="zh-TW" altLang="en-US" smtClean="0"/>
              <a:pPr/>
              <a:t>‹#›</a:t>
            </a:fld>
            <a:endParaRPr lang="zh-TW" altLang="en-US"/>
          </a:p>
        </p:txBody>
      </p:sp>
    </p:spTree>
    <p:extLst>
      <p:ext uri="{BB962C8B-B14F-4D97-AF65-F5344CB8AC3E}">
        <p14:creationId xmlns="" xmlns:p14="http://schemas.microsoft.com/office/powerpoint/2010/main" val="4127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1060403-CA13-416A-96A6-6A1CFD67273D}" type="slidenum">
              <a:rPr lang="zh-TW" altLang="en-US" smtClean="0"/>
              <a:pPr/>
              <a:t>‹#›</a:t>
            </a:fld>
            <a:endParaRPr lang="zh-TW" altLang="en-US"/>
          </a:p>
        </p:txBody>
      </p:sp>
    </p:spTree>
    <p:extLst>
      <p:ext uri="{BB962C8B-B14F-4D97-AF65-F5344CB8AC3E}">
        <p14:creationId xmlns="" xmlns:p14="http://schemas.microsoft.com/office/powerpoint/2010/main" val="278625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1060403-CA13-416A-96A6-6A1CFD67273D}" type="slidenum">
              <a:rPr lang="zh-TW" altLang="en-US" smtClean="0"/>
              <a:pPr/>
              <a:t>‹#›</a:t>
            </a:fld>
            <a:endParaRPr lang="zh-TW" altLang="en-US"/>
          </a:p>
        </p:txBody>
      </p:sp>
    </p:spTree>
    <p:extLst>
      <p:ext uri="{BB962C8B-B14F-4D97-AF65-F5344CB8AC3E}">
        <p14:creationId xmlns="" xmlns:p14="http://schemas.microsoft.com/office/powerpoint/2010/main" val="371620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1060403-CA13-416A-96A6-6A1CFD67273D}" type="slidenum">
              <a:rPr lang="zh-TW" altLang="en-US" smtClean="0"/>
              <a:pPr/>
              <a:t>‹#›</a:t>
            </a:fld>
            <a:endParaRPr lang="zh-TW" altLang="en-US"/>
          </a:p>
        </p:txBody>
      </p:sp>
    </p:spTree>
    <p:extLst>
      <p:ext uri="{BB962C8B-B14F-4D97-AF65-F5344CB8AC3E}">
        <p14:creationId xmlns="" xmlns:p14="http://schemas.microsoft.com/office/powerpoint/2010/main" val="4265953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F32A9E6-A7E4-4BD6-AC51-A3B435B78756}" type="datetimeFigureOut">
              <a:rPr lang="zh-TW" altLang="en-US" smtClean="0"/>
              <a:pPr/>
              <a:t>2019/10/31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1060403-CA13-416A-96A6-6A1CFD67273D}" type="slidenum">
              <a:rPr lang="zh-TW" altLang="en-US" smtClean="0"/>
              <a:pPr/>
              <a:t>‹#›</a:t>
            </a:fld>
            <a:endParaRPr lang="zh-TW" altLang="en-US"/>
          </a:p>
        </p:txBody>
      </p:sp>
    </p:spTree>
    <p:extLst>
      <p:ext uri="{BB962C8B-B14F-4D97-AF65-F5344CB8AC3E}">
        <p14:creationId xmlns="" xmlns:p14="http://schemas.microsoft.com/office/powerpoint/2010/main" val="4109977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32A9E6-A7E4-4BD6-AC51-A3B435B78756}" type="datetimeFigureOut">
              <a:rPr lang="zh-TW" altLang="en-US" smtClean="0"/>
              <a:pPr/>
              <a:t>2019/10/31</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60403-CA13-416A-96A6-6A1CFD67273D}" type="slidenum">
              <a:rPr lang="zh-TW" altLang="en-US" smtClean="0"/>
              <a:pPr/>
              <a:t>‹#›</a:t>
            </a:fld>
            <a:endParaRPr lang="zh-TW" altLang="en-US"/>
          </a:p>
        </p:txBody>
      </p:sp>
    </p:spTree>
    <p:extLst>
      <p:ext uri="{BB962C8B-B14F-4D97-AF65-F5344CB8AC3E}">
        <p14:creationId xmlns="" xmlns:p14="http://schemas.microsoft.com/office/powerpoint/2010/main" val="5843543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F32A9E6-A7E4-4BD6-AC51-A3B435B78756}" type="datetimeFigureOut">
              <a:rPr lang="zh-TW" altLang="en-US" smtClean="0"/>
              <a:pPr/>
              <a:t>2019/10/31</a:t>
            </a:fld>
            <a:endParaRPr lang="zh-TW" alt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zh-TW" alt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1060403-CA13-416A-96A6-6A1CFD67273D}" type="slidenum">
              <a:rPr lang="zh-TW" altLang="en-US" smtClean="0"/>
              <a:pPr/>
              <a:t>‹#›</a:t>
            </a:fld>
            <a:endParaRPr lang="zh-TW" alt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F32A9E6-A7E4-4BD6-AC51-A3B435B78756}" type="datetimeFigureOut">
              <a:rPr lang="zh-TW" altLang="en-US" smtClean="0"/>
              <a:pPr/>
              <a:t>2019/10/31</a:t>
            </a:fld>
            <a:endParaRPr lang="zh-TW" altLang="en-US"/>
          </a:p>
        </p:txBody>
      </p:sp>
      <p:sp>
        <p:nvSpPr>
          <p:cNvPr id="3" name="頁尾版面配置區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zh-TW" altLang="en-US"/>
          </a:p>
        </p:txBody>
      </p:sp>
      <p:sp>
        <p:nvSpPr>
          <p:cNvPr id="23" name="投影片編號版面配置區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1060403-CA13-416A-96A6-6A1CFD67273D}" type="slidenum">
              <a:rPr lang="zh-TW" altLang="en-US" smtClean="0"/>
              <a:pPr/>
              <a:t>‹#›</a:t>
            </a:fld>
            <a:endParaRPr lang="zh-TW" alt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755576" y="548680"/>
            <a:ext cx="7846640" cy="1470025"/>
          </a:xfrm>
        </p:spPr>
        <p:txBody>
          <a:bodyPr>
            <a:normAutofit/>
          </a:bodyPr>
          <a:lstStyle/>
          <a:p>
            <a:r>
              <a:rPr lang="zh-TW" altLang="en-US" sz="6600" dirty="0" smtClean="0">
                <a:latin typeface="標楷體" panose="03000509000000000000" pitchFamily="65" charset="-120"/>
                <a:ea typeface="標楷體" panose="03000509000000000000" pitchFamily="65" charset="-120"/>
              </a:rPr>
              <a:t>臺灣黑熊</a:t>
            </a:r>
            <a:endParaRPr lang="zh-TW" altLang="en-US" sz="6600"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1043608" y="2780928"/>
            <a:ext cx="7200800" cy="1752600"/>
          </a:xfrm>
        </p:spPr>
        <p:txBody>
          <a:bodyPr>
            <a:noAutofit/>
          </a:bodyPr>
          <a:lstStyle/>
          <a:p>
            <a:r>
              <a:rPr lang="zh-TW" altLang="en-US" sz="3200" dirty="0" smtClean="0">
                <a:solidFill>
                  <a:schemeClr val="tx1"/>
                </a:solidFill>
                <a:latin typeface="標楷體" panose="03000509000000000000" pitchFamily="65" charset="-120"/>
                <a:ea typeface="標楷體" panose="03000509000000000000" pitchFamily="65" charset="-120"/>
              </a:rPr>
              <a:t>陳祈祥。花蓮縣明義國小。六年六班</a:t>
            </a:r>
            <a:endParaRPr lang="en-US" altLang="zh-TW" sz="3200" dirty="0" smtClean="0">
              <a:solidFill>
                <a:schemeClr val="tx1"/>
              </a:solidFill>
              <a:latin typeface="標楷體" panose="03000509000000000000" pitchFamily="65" charset="-120"/>
              <a:ea typeface="標楷體" panose="03000509000000000000" pitchFamily="65" charset="-120"/>
            </a:endParaRPr>
          </a:p>
          <a:p>
            <a:r>
              <a:rPr lang="zh-TW" altLang="en-US" sz="3200" dirty="0" smtClean="0">
                <a:solidFill>
                  <a:schemeClr val="tx1"/>
                </a:solidFill>
                <a:latin typeface="標楷體" panose="03000509000000000000" pitchFamily="65" charset="-120"/>
                <a:ea typeface="標楷體" panose="03000509000000000000" pitchFamily="65" charset="-120"/>
              </a:rPr>
              <a:t>黃宥傑。花蓮縣明義國小。六年六班</a:t>
            </a:r>
            <a:endParaRPr lang="en-US" altLang="zh-TW" sz="3200" dirty="0" smtClean="0">
              <a:solidFill>
                <a:schemeClr val="tx1"/>
              </a:solidFill>
              <a:latin typeface="標楷體" panose="03000509000000000000" pitchFamily="65" charset="-120"/>
              <a:ea typeface="標楷體" panose="03000509000000000000" pitchFamily="65" charset="-120"/>
            </a:endParaRPr>
          </a:p>
          <a:p>
            <a:r>
              <a:rPr lang="zh-TW" altLang="en-US" sz="3200" dirty="0" smtClean="0">
                <a:solidFill>
                  <a:schemeClr val="tx1"/>
                </a:solidFill>
                <a:latin typeface="標楷體" panose="03000509000000000000" pitchFamily="65" charset="-120"/>
                <a:ea typeface="標楷體" panose="03000509000000000000" pitchFamily="65" charset="-120"/>
              </a:rPr>
              <a:t>黃上傑。花蓮縣明義國小。六年六班 </a:t>
            </a:r>
            <a:endParaRPr lang="en-US" altLang="zh-TW" sz="3200" dirty="0" smtClean="0">
              <a:solidFill>
                <a:schemeClr val="tx1"/>
              </a:solidFill>
              <a:latin typeface="標楷體" panose="03000509000000000000" pitchFamily="65" charset="-120"/>
              <a:ea typeface="標楷體" panose="03000509000000000000" pitchFamily="65" charset="-120"/>
            </a:endParaRPr>
          </a:p>
          <a:p>
            <a:r>
              <a:rPr lang="zh-TW" altLang="en-US" sz="3200" dirty="0" smtClean="0">
                <a:solidFill>
                  <a:schemeClr val="tx1"/>
                </a:solidFill>
                <a:latin typeface="標楷體" panose="03000509000000000000" pitchFamily="65" charset="-120"/>
                <a:ea typeface="標楷體" panose="03000509000000000000" pitchFamily="65" charset="-120"/>
              </a:rPr>
              <a:t>練少鈞。花蓮縣明義國小。六年六班</a:t>
            </a:r>
            <a:endParaRPr lang="zh-TW" altLang="en-US" sz="3200" dirty="0">
              <a:solidFill>
                <a:schemeClr val="tx1"/>
              </a:solidFill>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2">
            <a:clrChange>
              <a:clrFrom>
                <a:srgbClr val="FDFDFD"/>
              </a:clrFrom>
              <a:clrTo>
                <a:srgbClr val="FDFDFD">
                  <a:alpha val="0"/>
                </a:srgbClr>
              </a:clrTo>
            </a:clrChange>
            <a:extLst>
              <a:ext uri="{28A0092B-C50C-407E-A947-70E740481C1C}">
                <a14:useLocalDpi xmlns="" xmlns:a14="http://schemas.microsoft.com/office/drawing/2010/main" val="0"/>
              </a:ext>
            </a:extLst>
          </a:blip>
          <a:stretch>
            <a:fillRect/>
          </a:stretch>
        </p:blipFill>
        <p:spPr>
          <a:xfrm>
            <a:off x="323528" y="176669"/>
            <a:ext cx="2601516" cy="2596877"/>
          </a:xfrm>
          <a:prstGeom prst="rect">
            <a:avLst/>
          </a:prstGeom>
        </p:spPr>
      </p:pic>
    </p:spTree>
    <p:extLst>
      <p:ext uri="{BB962C8B-B14F-4D97-AF65-F5344CB8AC3E}">
        <p14:creationId xmlns="" xmlns:p14="http://schemas.microsoft.com/office/powerpoint/2010/main" val="3087929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solidFill>
                  <a:srgbClr val="C00000"/>
                </a:solidFill>
                <a:latin typeface="標楷體" panose="03000509000000000000" pitchFamily="65" charset="-120"/>
                <a:ea typeface="標楷體" panose="03000509000000000000" pitchFamily="65" charset="-120"/>
              </a:rPr>
              <a:t>三、台灣黑熊行動力的特色</a:t>
            </a: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endParaRPr lang="zh-TW" altLang="en-US" dirty="0"/>
          </a:p>
        </p:txBody>
      </p:sp>
      <p:sp>
        <p:nvSpPr>
          <p:cNvPr id="3" name="內容版面配置區 2"/>
          <p:cNvSpPr>
            <a:spLocks noGrp="1"/>
          </p:cNvSpPr>
          <p:nvPr>
            <p:ph idx="1"/>
          </p:nvPr>
        </p:nvSpPr>
        <p:spPr/>
        <p:txBody>
          <a:bodyPr/>
          <a:lstStyle/>
          <a:p>
            <a:pPr marL="0" indent="0">
              <a:buNone/>
            </a:pPr>
            <a:r>
              <a:rPr lang="zh-TW" altLang="en-US" dirty="0">
                <a:latin typeface="標楷體" panose="03000509000000000000" pitchFamily="65" charset="-120"/>
                <a:ea typeface="標楷體" panose="03000509000000000000" pitchFamily="65" charset="-120"/>
              </a:rPr>
              <a:t>在寓言故事裡遇到台灣黑熊要裝死或爬 到樹上，這樣黑熊就不會吃你了，事實上台灣黑熊是屬於雜食性的動物， 走路時四肢貼地，只有在覓食或是受到威脅與攻擊時才會採站立姿勢。</a:t>
            </a:r>
          </a:p>
          <a:p>
            <a:pPr marL="0" indent="0">
              <a:buNone/>
            </a:pPr>
            <a:endParaRPr lang="zh-TW" altLang="en-US" dirty="0"/>
          </a:p>
        </p:txBody>
      </p:sp>
    </p:spTree>
    <p:extLst>
      <p:ext uri="{BB962C8B-B14F-4D97-AF65-F5344CB8AC3E}">
        <p14:creationId xmlns="" xmlns:p14="http://schemas.microsoft.com/office/powerpoint/2010/main" val="266823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solidFill>
                  <a:srgbClr val="C00000"/>
                </a:solidFill>
                <a:latin typeface="標楷體" panose="03000509000000000000" pitchFamily="65" charset="-120"/>
                <a:ea typeface="標楷體" panose="03000509000000000000" pitchFamily="65" charset="-120"/>
              </a:rPr>
              <a:t>四、台灣黑熊的習性</a:t>
            </a:r>
            <a:br>
              <a:rPr lang="zh-TW" altLang="en-US" dirty="0">
                <a:solidFill>
                  <a:srgbClr val="C00000"/>
                </a:solidFill>
                <a:latin typeface="標楷體" panose="03000509000000000000" pitchFamily="65" charset="-120"/>
                <a:ea typeface="標楷體" panose="03000509000000000000" pitchFamily="65" charset="-120"/>
              </a:rPr>
            </a:br>
            <a:endParaRPr lang="zh-TW" altLang="en-US" dirty="0">
              <a:solidFill>
                <a:srgbClr val="C00000"/>
              </a:solidFill>
            </a:endParaRPr>
          </a:p>
        </p:txBody>
      </p:sp>
      <p:sp>
        <p:nvSpPr>
          <p:cNvPr id="3" name="內容版面配置區 2"/>
          <p:cNvSpPr>
            <a:spLocks noGrp="1"/>
          </p:cNvSpPr>
          <p:nvPr>
            <p:ph idx="1"/>
          </p:nvPr>
        </p:nvSpPr>
        <p:spPr/>
        <p:txBody>
          <a:bodyPr/>
          <a:lstStyle/>
          <a:p>
            <a:pPr marL="0" indent="0">
              <a:buNone/>
            </a:pPr>
            <a:r>
              <a:rPr lang="zh-TW" altLang="en-US" dirty="0">
                <a:latin typeface="標楷體" panose="03000509000000000000" pitchFamily="65" charset="-120"/>
                <a:ea typeface="標楷體" panose="03000509000000000000" pitchFamily="65" charset="-120"/>
              </a:rPr>
              <a:t>母熊育子時警覺性很高，會避免危險，</a:t>
            </a:r>
            <a:r>
              <a:rPr lang="zh-TW" altLang="en-US" dirty="0" smtClean="0">
                <a:latin typeface="標楷體" panose="03000509000000000000" pitchFamily="65" charset="-120"/>
                <a:ea typeface="標楷體" panose="03000509000000000000" pitchFamily="65" charset="-120"/>
              </a:rPr>
              <a:t>如果發現</a:t>
            </a:r>
            <a:r>
              <a:rPr lang="zh-TW" altLang="en-US" dirty="0">
                <a:latin typeface="標楷體" panose="03000509000000000000" pitchFamily="65" charset="-120"/>
                <a:ea typeface="標楷體" panose="03000509000000000000" pitchFamily="65" charset="-120"/>
              </a:rPr>
              <a:t>危險的情境</a:t>
            </a:r>
            <a:r>
              <a:rPr lang="zh-TW" altLang="en-US" dirty="0" smtClean="0">
                <a:latin typeface="標楷體" panose="03000509000000000000" pitchFamily="65" charset="-120"/>
                <a:ea typeface="標楷體" panose="03000509000000000000" pitchFamily="65" charset="-120"/>
              </a:rPr>
              <a:t>，會</a:t>
            </a:r>
            <a:r>
              <a:rPr lang="zh-TW" altLang="en-US" dirty="0">
                <a:latin typeface="標楷體" panose="03000509000000000000" pitchFamily="65" charset="-120"/>
                <a:ea typeface="標楷體" panose="03000509000000000000" pitchFamily="65" charset="-120"/>
              </a:rPr>
              <a:t>帶著小熊離開，熊正在吃食物時，要避免靠近，因為熊會護食而有</a:t>
            </a:r>
            <a:r>
              <a:rPr lang="zh-TW" altLang="en-US" dirty="0" smtClean="0">
                <a:latin typeface="標楷體" panose="03000509000000000000" pitchFamily="65" charset="-120"/>
                <a:ea typeface="標楷體" panose="03000509000000000000" pitchFamily="65" charset="-120"/>
              </a:rPr>
              <a:t>敵意</a:t>
            </a:r>
            <a:r>
              <a:rPr lang="zh-TW" altLang="en-US" dirty="0">
                <a:latin typeface="標楷體" panose="03000509000000000000" pitchFamily="65" charset="-120"/>
                <a:ea typeface="標楷體" panose="03000509000000000000" pitchFamily="65" charset="-120"/>
              </a:rPr>
              <a:t>。台灣黑熊是一個獨來獨往的生物，除了母熊帶小熊的時候，其餘都喜歡</a:t>
            </a:r>
            <a:r>
              <a:rPr lang="zh-TW" altLang="en-US" dirty="0" smtClean="0">
                <a:latin typeface="標楷體" panose="03000509000000000000" pitchFamily="65" charset="-120"/>
                <a:ea typeface="標楷體" panose="03000509000000000000" pitchFamily="65" charset="-120"/>
              </a:rPr>
              <a:t>自己</a:t>
            </a:r>
            <a:r>
              <a:rPr lang="zh-TW" altLang="en-US" dirty="0">
                <a:latin typeface="標楷體" panose="03000509000000000000" pitchFamily="65" charset="-120"/>
                <a:ea typeface="標楷體" panose="03000509000000000000" pitchFamily="65" charset="-120"/>
              </a:rPr>
              <a:t>在森林過著自己的</a:t>
            </a:r>
            <a:r>
              <a:rPr lang="zh-TW" altLang="en-US" dirty="0" smtClean="0">
                <a:latin typeface="標楷體" panose="03000509000000000000" pitchFamily="65" charset="-120"/>
                <a:ea typeface="標楷體" panose="03000509000000000000" pitchFamily="65" charset="-120"/>
              </a:rPr>
              <a:t>生活。</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2975256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548680"/>
            <a:ext cx="7643192" cy="1138138"/>
          </a:xfrm>
        </p:spPr>
        <p:txBody>
          <a:bodyPr>
            <a:noAutofit/>
          </a:bodyPr>
          <a:lstStyle/>
          <a:p>
            <a:pPr algn="l"/>
            <a:r>
              <a:rPr lang="zh-TW" altLang="en-US" dirty="0">
                <a:solidFill>
                  <a:srgbClr val="C00000"/>
                </a:solidFill>
                <a:latin typeface="標楷體" panose="03000509000000000000" pitchFamily="65" charset="-120"/>
                <a:ea typeface="標楷體" panose="03000509000000000000" pitchFamily="65" charset="-120"/>
              </a:rPr>
              <a:t>二、南安小熊返家記</a:t>
            </a:r>
            <a:r>
              <a:rPr lang="en-US" altLang="zh-TW" sz="5400" dirty="0">
                <a:solidFill>
                  <a:srgbClr val="C00000"/>
                </a:solidFill>
                <a:latin typeface="標楷體" panose="03000509000000000000" pitchFamily="65" charset="-120"/>
                <a:ea typeface="標楷體" panose="03000509000000000000" pitchFamily="65" charset="-120"/>
              </a:rPr>
              <a:t/>
            </a:r>
            <a:br>
              <a:rPr lang="en-US" altLang="zh-TW" sz="5400" dirty="0">
                <a:solidFill>
                  <a:srgbClr val="C00000"/>
                </a:solidFill>
                <a:latin typeface="標楷體" panose="03000509000000000000" pitchFamily="65" charset="-120"/>
                <a:ea typeface="標楷體" panose="03000509000000000000" pitchFamily="65" charset="-120"/>
              </a:rPr>
            </a:br>
            <a:endParaRPr lang="zh-TW" altLang="en-US" sz="5400" dirty="0">
              <a:solidFill>
                <a:srgbClr val="C00000"/>
              </a:solidFill>
            </a:endParaRPr>
          </a:p>
        </p:txBody>
      </p:sp>
      <p:sp>
        <p:nvSpPr>
          <p:cNvPr id="3" name="內容版面配置區 2"/>
          <p:cNvSpPr>
            <a:spLocks noGrp="1"/>
          </p:cNvSpPr>
          <p:nvPr>
            <p:ph idx="1"/>
          </p:nvPr>
        </p:nvSpPr>
        <p:spPr/>
        <p:txBody>
          <a:bodyPr/>
          <a:lstStyle/>
          <a:p>
            <a:pPr marL="0" indent="0">
              <a:buNone/>
            </a:pPr>
            <a:r>
              <a:rPr lang="zh-TW" altLang="en-US" dirty="0">
                <a:latin typeface="標楷體" panose="03000509000000000000" pitchFamily="65" charset="-120"/>
                <a:ea typeface="標楷體" panose="03000509000000000000" pitchFamily="65" charset="-120"/>
              </a:rPr>
              <a:t>一、南安小熊落入</a:t>
            </a:r>
            <a:r>
              <a:rPr lang="zh-TW" altLang="en-US" dirty="0" smtClean="0">
                <a:latin typeface="標楷體" panose="03000509000000000000" pitchFamily="65" charset="-120"/>
                <a:ea typeface="標楷體" panose="03000509000000000000" pitchFamily="65" charset="-120"/>
              </a:rPr>
              <a:t>人間</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二、打卡、拍照只為一睹南安小熊的</a:t>
            </a:r>
            <a:r>
              <a:rPr lang="zh-TW" altLang="en-US" dirty="0" smtClean="0">
                <a:latin typeface="標楷體" panose="03000509000000000000" pitchFamily="65" charset="-120"/>
                <a:ea typeface="標楷體" panose="03000509000000000000" pitchFamily="65" charset="-120"/>
              </a:rPr>
              <a:t>風采</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三、南安小熊上學</a:t>
            </a:r>
            <a:r>
              <a:rPr lang="zh-TW" altLang="en-US" dirty="0" smtClean="0">
                <a:latin typeface="標楷體" panose="03000509000000000000" pitchFamily="65" charset="-120"/>
                <a:ea typeface="標楷體" panose="03000509000000000000" pitchFamily="65" charset="-120"/>
              </a:rPr>
              <a:t>去</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四、有熊的森林才有靈魂</a:t>
            </a:r>
            <a:endParaRPr lang="zh-TW" altLang="en-US" dirty="0"/>
          </a:p>
        </p:txBody>
      </p:sp>
      <p:pic>
        <p:nvPicPr>
          <p:cNvPr id="12290" name="Picture 2" descr="https://pgw.udn.com.tw/gw/photo.php?u=https://uc.udn.com.tw/photo/2019/07/14/99/6561237.jpg&amp;x=0&amp;y=0&amp;sw=0&amp;sh=0&amp;exp=3600"/>
          <p:cNvPicPr>
            <a:picLocks noChangeAspect="1" noChangeArrowheads="1"/>
          </p:cNvPicPr>
          <p:nvPr/>
        </p:nvPicPr>
        <p:blipFill>
          <a:blip r:embed="rId2" cstate="print"/>
          <a:srcRect/>
          <a:stretch>
            <a:fillRect/>
          </a:stretch>
        </p:blipFill>
        <p:spPr bwMode="auto">
          <a:xfrm>
            <a:off x="5524592" y="4143444"/>
            <a:ext cx="3619408" cy="2714556"/>
          </a:xfrm>
          <a:prstGeom prst="rect">
            <a:avLst/>
          </a:prstGeom>
          <a:noFill/>
        </p:spPr>
      </p:pic>
    </p:spTree>
    <p:extLst>
      <p:ext uri="{BB962C8B-B14F-4D97-AF65-F5344CB8AC3E}">
        <p14:creationId xmlns="" xmlns:p14="http://schemas.microsoft.com/office/powerpoint/2010/main" val="1265496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C00000"/>
                </a:solidFill>
                <a:latin typeface="標楷體" panose="03000509000000000000" pitchFamily="65" charset="-120"/>
                <a:ea typeface="標楷體" panose="03000509000000000000" pitchFamily="65" charset="-120"/>
              </a:rPr>
              <a:t>一、南</a:t>
            </a:r>
            <a:r>
              <a:rPr lang="zh-TW" altLang="en-US" dirty="0">
                <a:solidFill>
                  <a:srgbClr val="C00000"/>
                </a:solidFill>
                <a:latin typeface="標楷體" panose="03000509000000000000" pitchFamily="65" charset="-120"/>
                <a:ea typeface="標楷體" panose="03000509000000000000" pitchFamily="65" charset="-120"/>
              </a:rPr>
              <a:t>安小熊落入人間</a:t>
            </a:r>
          </a:p>
        </p:txBody>
      </p:sp>
      <p:sp>
        <p:nvSpPr>
          <p:cNvPr id="3" name="內容版面配置區 2"/>
          <p:cNvSpPr>
            <a:spLocks noGrp="1"/>
          </p:cNvSpPr>
          <p:nvPr>
            <p:ph idx="1"/>
          </p:nvPr>
        </p:nvSpPr>
        <p:spPr/>
        <p:txBody>
          <a:bodyPr/>
          <a:lstStyle/>
          <a:p>
            <a:pPr marL="0" indent="0">
              <a:buNone/>
            </a:pPr>
            <a:r>
              <a:rPr lang="en-US" altLang="zh-TW" dirty="0" smtClean="0">
                <a:latin typeface="標楷體" panose="03000509000000000000" pitchFamily="65" charset="-120"/>
                <a:ea typeface="標楷體" panose="03000509000000000000" pitchFamily="65" charset="-120"/>
              </a:rPr>
              <a:t>2018</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7</a:t>
            </a:r>
            <a:r>
              <a:rPr lang="zh-TW" altLang="en-US" dirty="0" smtClean="0">
                <a:latin typeface="標楷體" panose="03000509000000000000" pitchFamily="65" charset="-120"/>
                <a:ea typeface="標楷體" panose="03000509000000000000" pitchFamily="65" charset="-120"/>
              </a:rPr>
              <a:t>月</a:t>
            </a:r>
            <a:r>
              <a:rPr lang="zh-TW" altLang="en-US" dirty="0">
                <a:latin typeface="標楷體" panose="03000509000000000000" pitchFamily="65" charset="-120"/>
                <a:ea typeface="標楷體" panose="03000509000000000000" pitchFamily="65" charset="-120"/>
              </a:rPr>
              <a:t>，一群遊客發現在南安瀑布步道發現一對黑熊母女的蹤跡</a:t>
            </a:r>
            <a:r>
              <a:rPr lang="zh-TW" altLang="en-US" dirty="0" smtClean="0">
                <a:latin typeface="標楷體" panose="03000509000000000000" pitchFamily="65" charset="-120"/>
                <a:ea typeface="標楷體" panose="03000509000000000000" pitchFamily="65" charset="-120"/>
              </a:rPr>
              <a:t>，遊客</a:t>
            </a:r>
            <a:r>
              <a:rPr lang="zh-TW" altLang="en-US" dirty="0">
                <a:latin typeface="標楷體" panose="03000509000000000000" pitchFamily="65" charset="-120"/>
                <a:ea typeface="標楷體" panose="03000509000000000000" pitchFamily="65" charset="-120"/>
              </a:rPr>
              <a:t>通知遊客中心及花蓮林管處，</a:t>
            </a:r>
            <a:r>
              <a:rPr lang="zh-TW" altLang="en-US" dirty="0" smtClean="0">
                <a:latin typeface="標楷體" panose="03000509000000000000" pitchFamily="65" charset="-120"/>
                <a:ea typeface="標楷體" panose="03000509000000000000" pitchFamily="65" charset="-120"/>
              </a:rPr>
              <a:t>當時黃美秀與其</a:t>
            </a:r>
            <a:r>
              <a:rPr lang="zh-TW" altLang="en-US" dirty="0">
                <a:latin typeface="標楷體" panose="03000509000000000000" pitchFamily="65" charset="-120"/>
                <a:ea typeface="標楷體" panose="03000509000000000000" pitchFamily="65" charset="-120"/>
              </a:rPr>
              <a:t>團隊正在遊客中心，獸醫幫小熊做了初步檢查，身體健康</a:t>
            </a:r>
            <a:r>
              <a:rPr lang="zh-TW" altLang="en-US" dirty="0" smtClean="0">
                <a:latin typeface="標楷體" panose="03000509000000000000" pitchFamily="65" charset="-120"/>
                <a:ea typeface="標楷體" panose="03000509000000000000" pitchFamily="65" charset="-120"/>
              </a:rPr>
              <a:t>良好</a:t>
            </a:r>
            <a:r>
              <a:rPr lang="zh-TW" altLang="en-US" dirty="0">
                <a:latin typeface="標楷體" panose="03000509000000000000" pitchFamily="65" charset="-120"/>
                <a:ea typeface="標楷體" panose="03000509000000000000" pitchFamily="65" charset="-120"/>
              </a:rPr>
              <a:t>。</a:t>
            </a:r>
          </a:p>
        </p:txBody>
      </p:sp>
      <p:pic>
        <p:nvPicPr>
          <p:cNvPr id="4" name="圖片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160056" y="3789040"/>
            <a:ext cx="3496393" cy="2736304"/>
          </a:xfrm>
          <a:prstGeom prst="rect">
            <a:avLst/>
          </a:prstGeom>
        </p:spPr>
      </p:pic>
    </p:spTree>
    <p:extLst>
      <p:ext uri="{BB962C8B-B14F-4D97-AF65-F5344CB8AC3E}">
        <p14:creationId xmlns="" xmlns:p14="http://schemas.microsoft.com/office/powerpoint/2010/main" val="4148980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zh-TW" altLang="en-US" dirty="0" smtClean="0">
                <a:solidFill>
                  <a:srgbClr val="C00000"/>
                </a:solidFill>
                <a:latin typeface="標楷體" panose="03000509000000000000" pitchFamily="65" charset="-120"/>
                <a:ea typeface="標楷體" panose="03000509000000000000" pitchFamily="65" charset="-120"/>
              </a:rPr>
              <a:t>二、打卡</a:t>
            </a:r>
            <a:r>
              <a:rPr lang="zh-TW" altLang="en-US" dirty="0">
                <a:solidFill>
                  <a:srgbClr val="C00000"/>
                </a:solidFill>
                <a:latin typeface="標楷體" panose="03000509000000000000" pitchFamily="65" charset="-120"/>
                <a:ea typeface="標楷體" panose="03000509000000000000" pitchFamily="65" charset="-120"/>
              </a:rPr>
              <a:t>、拍照只為一睹南安小熊的風采</a:t>
            </a:r>
          </a:p>
        </p:txBody>
      </p:sp>
      <p:sp>
        <p:nvSpPr>
          <p:cNvPr id="3" name="內容版面配置區 2"/>
          <p:cNvSpPr>
            <a:spLocks noGrp="1"/>
          </p:cNvSpPr>
          <p:nvPr>
            <p:ph idx="1"/>
          </p:nvPr>
        </p:nvSpPr>
        <p:spPr/>
        <p:txBody>
          <a:bodyPr/>
          <a:lstStyle/>
          <a:p>
            <a:pPr marL="0" indent="0">
              <a:buNone/>
            </a:pPr>
            <a:r>
              <a:rPr lang="zh-TW" altLang="en-US" dirty="0">
                <a:latin typeface="標楷體" panose="03000509000000000000" pitchFamily="65" charset="-120"/>
                <a:ea typeface="標楷體" panose="03000509000000000000" pitchFamily="65" charset="-120"/>
              </a:rPr>
              <a:t>南安小熊的消息走漏後，遊客紛紛打卡、拍照，殊不知這樣的行徑已經 嚴重危害小熊回到媽媽的身邊，花蓮林管處及時封山，但此時發現小熊挖洞跑走</a:t>
            </a:r>
            <a:r>
              <a:rPr lang="zh-TW" altLang="en-US" dirty="0" smtClean="0">
                <a:latin typeface="標楷體" panose="03000509000000000000" pitchFamily="65" charset="-120"/>
                <a:ea typeface="標楷體" panose="03000509000000000000" pitchFamily="65" charset="-120"/>
              </a:rPr>
              <a:t>，並沒有</a:t>
            </a:r>
            <a:r>
              <a:rPr lang="zh-TW" altLang="en-US" dirty="0">
                <a:latin typeface="標楷體" panose="03000509000000000000" pitchFamily="65" charset="-120"/>
                <a:ea typeface="標楷體" panose="03000509000000000000" pitchFamily="65" charset="-120"/>
              </a:rPr>
              <a:t>在原地等待媽媽，後來在一處山壁找到小</a:t>
            </a:r>
            <a:r>
              <a:rPr lang="zh-TW" altLang="en-US" dirty="0" smtClean="0">
                <a:latin typeface="標楷體" panose="03000509000000000000" pitchFamily="65" charset="-120"/>
                <a:ea typeface="標楷體" panose="03000509000000000000" pitchFamily="65" charset="-120"/>
              </a:rPr>
              <a:t>熊。</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1780515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C00000"/>
                </a:solidFill>
                <a:latin typeface="標楷體" panose="03000509000000000000" pitchFamily="65" charset="-120"/>
                <a:ea typeface="標楷體" panose="03000509000000000000" pitchFamily="65" charset="-120"/>
              </a:rPr>
              <a:t>三、南</a:t>
            </a:r>
            <a:r>
              <a:rPr lang="zh-TW" altLang="en-US" dirty="0">
                <a:solidFill>
                  <a:srgbClr val="C00000"/>
                </a:solidFill>
                <a:latin typeface="標楷體" panose="03000509000000000000" pitchFamily="65" charset="-120"/>
                <a:ea typeface="標楷體" panose="03000509000000000000" pitchFamily="65" charset="-120"/>
              </a:rPr>
              <a:t>安小熊上學去</a:t>
            </a:r>
          </a:p>
        </p:txBody>
      </p:sp>
      <p:pic>
        <p:nvPicPr>
          <p:cNvPr id="4" name="圖片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rot="21060405">
            <a:off x="511571" y="3870142"/>
            <a:ext cx="4002782" cy="2558648"/>
          </a:xfrm>
          <a:prstGeom prst="rect">
            <a:avLst/>
          </a:prstGeom>
        </p:spPr>
      </p:pic>
      <p:sp>
        <p:nvSpPr>
          <p:cNvPr id="3" name="內容版面配置區 2"/>
          <p:cNvSpPr>
            <a:spLocks noGrp="1"/>
          </p:cNvSpPr>
          <p:nvPr>
            <p:ph idx="1"/>
          </p:nvPr>
        </p:nvSpPr>
        <p:spPr/>
        <p:txBody>
          <a:bodyPr/>
          <a:lstStyle/>
          <a:p>
            <a:pPr marL="0" indent="0">
              <a:buNone/>
            </a:pPr>
            <a:r>
              <a:rPr lang="zh-TW" altLang="en-US" dirty="0" smtClean="0">
                <a:latin typeface="標楷體" panose="03000509000000000000" pitchFamily="65" charset="-120"/>
                <a:ea typeface="標楷體" panose="03000509000000000000" pitchFamily="65" charset="-120"/>
              </a:rPr>
              <a:t>獸醫</a:t>
            </a:r>
            <a:r>
              <a:rPr lang="zh-TW" altLang="en-US" dirty="0">
                <a:latin typeface="標楷體" panose="03000509000000000000" pitchFamily="65" charset="-120"/>
                <a:ea typeface="標楷體" panose="03000509000000000000" pitchFamily="65" charset="-120"/>
              </a:rPr>
              <a:t>的評估，南安小熊除了患有腸胃炎還有貧血，加上年紀小，牠</a:t>
            </a:r>
            <a:r>
              <a:rPr lang="zh-TW" altLang="en-US" dirty="0" smtClean="0">
                <a:latin typeface="標楷體" panose="03000509000000000000" pitchFamily="65" charset="-120"/>
                <a:ea typeface="標楷體" panose="03000509000000000000" pitchFamily="65" charset="-120"/>
              </a:rPr>
              <a:t>還沒</a:t>
            </a:r>
            <a:r>
              <a:rPr lang="zh-TW" altLang="en-US" dirty="0">
                <a:latin typeface="標楷體" panose="03000509000000000000" pitchFamily="65" charset="-120"/>
                <a:ea typeface="標楷體" panose="03000509000000000000" pitchFamily="65" charset="-120"/>
              </a:rPr>
              <a:t>學習如何</a:t>
            </a:r>
            <a:r>
              <a:rPr lang="zh-TW" altLang="en-US" dirty="0" smtClean="0">
                <a:latin typeface="標楷體" panose="03000509000000000000" pitchFamily="65" charset="-120"/>
                <a:ea typeface="標楷體" panose="03000509000000000000" pitchFamily="65" charset="-120"/>
              </a:rPr>
              <a:t>生存，若</a:t>
            </a:r>
            <a:r>
              <a:rPr lang="zh-TW" altLang="en-US" dirty="0">
                <a:latin typeface="標楷體" panose="03000509000000000000" pitchFamily="65" charset="-120"/>
                <a:ea typeface="標楷體" panose="03000509000000000000" pitchFamily="65" charset="-120"/>
              </a:rPr>
              <a:t>現在野放，反而會有生命危險。因此決定將小熊</a:t>
            </a:r>
            <a:r>
              <a:rPr lang="zh-TW" altLang="en-US" dirty="0" smtClean="0">
                <a:latin typeface="標楷體" panose="03000509000000000000" pitchFamily="65" charset="-120"/>
                <a:ea typeface="標楷體" panose="03000509000000000000" pitchFamily="65" charset="-120"/>
              </a:rPr>
              <a:t>送到南投縣</a:t>
            </a:r>
            <a:r>
              <a:rPr lang="zh-TW" altLang="en-US" dirty="0">
                <a:latin typeface="標楷體" panose="03000509000000000000" pitchFamily="65" charset="-120"/>
                <a:ea typeface="標楷體" panose="03000509000000000000" pitchFamily="65" charset="-120"/>
              </a:rPr>
              <a:t>特有生物研究保育中心。 </a:t>
            </a:r>
          </a:p>
        </p:txBody>
      </p:sp>
    </p:spTree>
    <p:extLst>
      <p:ext uri="{BB962C8B-B14F-4D97-AF65-F5344CB8AC3E}">
        <p14:creationId xmlns="" xmlns:p14="http://schemas.microsoft.com/office/powerpoint/2010/main" val="1113130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980728"/>
            <a:ext cx="7543800" cy="914400"/>
          </a:xfrm>
        </p:spPr>
        <p:txBody>
          <a:bodyPr>
            <a:noAutofit/>
          </a:bodyPr>
          <a:lstStyle/>
          <a:p>
            <a:pPr algn="l"/>
            <a:r>
              <a:rPr lang="zh-TW" altLang="en-US" dirty="0">
                <a:solidFill>
                  <a:srgbClr val="C00000"/>
                </a:solidFill>
                <a:latin typeface="標楷體" panose="03000509000000000000" pitchFamily="65" charset="-120"/>
                <a:ea typeface="標楷體" panose="03000509000000000000" pitchFamily="65" charset="-120"/>
              </a:rPr>
              <a:t>三、台灣黑熊瀕臨絕種的困境</a:t>
            </a:r>
            <a:r>
              <a:rPr lang="en-US" altLang="zh-TW" dirty="0">
                <a:solidFill>
                  <a:srgbClr val="C00000"/>
                </a:solidFill>
                <a:latin typeface="標楷體" panose="03000509000000000000" pitchFamily="65" charset="-120"/>
                <a:ea typeface="標楷體" panose="03000509000000000000" pitchFamily="65" charset="-120"/>
              </a:rPr>
              <a:t/>
            </a:r>
            <a:br>
              <a:rPr lang="en-US" altLang="zh-TW" dirty="0">
                <a:solidFill>
                  <a:srgbClr val="C00000"/>
                </a:solidFill>
                <a:latin typeface="標楷體" panose="03000509000000000000" pitchFamily="65" charset="-120"/>
                <a:ea typeface="標楷體" panose="03000509000000000000" pitchFamily="65" charset="-120"/>
              </a:rPr>
            </a:br>
            <a:endParaRPr lang="zh-TW" altLang="en-US" dirty="0">
              <a:solidFill>
                <a:srgbClr val="C00000"/>
              </a:solidFill>
            </a:endParaRPr>
          </a:p>
        </p:txBody>
      </p:sp>
      <p:sp>
        <p:nvSpPr>
          <p:cNvPr id="3" name="內容版面配置區 2"/>
          <p:cNvSpPr>
            <a:spLocks noGrp="1"/>
          </p:cNvSpPr>
          <p:nvPr>
            <p:ph idx="1"/>
          </p:nvPr>
        </p:nvSpPr>
        <p:spPr>
          <a:xfrm>
            <a:off x="683568" y="1844824"/>
            <a:ext cx="7416824" cy="4074120"/>
          </a:xfrm>
        </p:spPr>
        <p:txBody>
          <a:bodyPr>
            <a:normAutofit/>
          </a:bodyPr>
          <a:lstStyle/>
          <a:p>
            <a:pPr marL="18288" indent="0">
              <a:buNone/>
            </a:pPr>
            <a:r>
              <a:rPr lang="zh-TW" altLang="en-US" sz="4400" dirty="0" smtClean="0">
                <a:latin typeface="標楷體" panose="03000509000000000000" pitchFamily="65" charset="-120"/>
                <a:ea typeface="標楷體" panose="03000509000000000000" pitchFamily="65" charset="-120"/>
              </a:rPr>
              <a:t> </a:t>
            </a:r>
            <a:r>
              <a:rPr lang="zh-TW" altLang="en-US" sz="4400" dirty="0" smtClean="0">
                <a:latin typeface="標楷體" panose="03000509000000000000" pitchFamily="65" charset="-120"/>
                <a:ea typeface="標楷體" panose="03000509000000000000" pitchFamily="65" charset="-120"/>
              </a:rPr>
              <a:t>  </a:t>
            </a:r>
            <a:r>
              <a:rPr lang="en-US" altLang="zh-TW" sz="4400" dirty="0" smtClean="0">
                <a:latin typeface="標楷體" panose="03000509000000000000" pitchFamily="65" charset="-120"/>
                <a:ea typeface="標楷體" panose="03000509000000000000" pitchFamily="65" charset="-120"/>
              </a:rPr>
              <a:t>(</a:t>
            </a:r>
            <a:r>
              <a:rPr lang="zh-TW" altLang="en-US" sz="4400" dirty="0" smtClean="0">
                <a:latin typeface="標楷體" panose="03000509000000000000" pitchFamily="65" charset="-120"/>
                <a:ea typeface="標楷體" panose="03000509000000000000" pitchFamily="65" charset="-120"/>
              </a:rPr>
              <a:t>一</a:t>
            </a:r>
            <a:r>
              <a:rPr lang="en-US" altLang="zh-TW" sz="4400" dirty="0" smtClean="0">
                <a:latin typeface="標楷體" panose="03000509000000000000" pitchFamily="65" charset="-120"/>
                <a:ea typeface="標楷體" panose="03000509000000000000" pitchFamily="65" charset="-120"/>
              </a:rPr>
              <a:t>)</a:t>
            </a:r>
            <a:r>
              <a:rPr lang="zh-TW" altLang="en-US" sz="4400" dirty="0" smtClean="0">
                <a:latin typeface="標楷體" panose="03000509000000000000" pitchFamily="65" charset="-120"/>
                <a:ea typeface="標楷體" panose="03000509000000000000" pitchFamily="65" charset="-120"/>
              </a:rPr>
              <a:t>棲息</a:t>
            </a:r>
            <a:r>
              <a:rPr lang="zh-TW" altLang="en-US" sz="4400" dirty="0">
                <a:latin typeface="標楷體" panose="03000509000000000000" pitchFamily="65" charset="-120"/>
                <a:ea typeface="標楷體" panose="03000509000000000000" pitchFamily="65" charset="-120"/>
              </a:rPr>
              <a:t>地的</a:t>
            </a:r>
            <a:r>
              <a:rPr lang="zh-TW" altLang="en-US" sz="4400" dirty="0" smtClean="0">
                <a:latin typeface="標楷體" panose="03000509000000000000" pitchFamily="65" charset="-120"/>
                <a:ea typeface="標楷體" panose="03000509000000000000" pitchFamily="65" charset="-120"/>
              </a:rPr>
              <a:t>消失</a:t>
            </a:r>
            <a:endParaRPr lang="en-US" altLang="zh-TW" sz="4400" dirty="0" smtClean="0">
              <a:latin typeface="標楷體" panose="03000509000000000000" pitchFamily="65" charset="-120"/>
              <a:ea typeface="標楷體" panose="03000509000000000000" pitchFamily="65" charset="-120"/>
            </a:endParaRPr>
          </a:p>
          <a:p>
            <a:pPr marL="18288" indent="0">
              <a:buNone/>
            </a:pPr>
            <a:r>
              <a:rPr lang="zh-TW" altLang="en-US" sz="4400" dirty="0" smtClean="0">
                <a:latin typeface="標楷體" panose="03000509000000000000" pitchFamily="65" charset="-120"/>
                <a:ea typeface="標楷體" panose="03000509000000000000" pitchFamily="65" charset="-120"/>
              </a:rPr>
              <a:t> </a:t>
            </a:r>
            <a:r>
              <a:rPr lang="zh-TW" altLang="en-US" sz="4400" dirty="0" smtClean="0">
                <a:latin typeface="標楷體" panose="03000509000000000000" pitchFamily="65" charset="-120"/>
                <a:ea typeface="標楷體" panose="03000509000000000000" pitchFamily="65" charset="-120"/>
              </a:rPr>
              <a:t>  </a:t>
            </a:r>
            <a:r>
              <a:rPr lang="en-US" altLang="zh-TW" sz="4400" dirty="0" smtClean="0">
                <a:latin typeface="標楷體" panose="03000509000000000000" pitchFamily="65" charset="-120"/>
                <a:ea typeface="標楷體" panose="03000509000000000000" pitchFamily="65" charset="-120"/>
              </a:rPr>
              <a:t>(</a:t>
            </a:r>
            <a:r>
              <a:rPr lang="zh-TW" altLang="en-US" sz="4400" dirty="0" smtClean="0">
                <a:latin typeface="標楷體" panose="03000509000000000000" pitchFamily="65" charset="-120"/>
                <a:ea typeface="標楷體" panose="03000509000000000000" pitchFamily="65" charset="-120"/>
              </a:rPr>
              <a:t>二</a:t>
            </a:r>
            <a:r>
              <a:rPr lang="en-US" altLang="zh-TW" sz="4400" dirty="0" smtClean="0">
                <a:latin typeface="標楷體" panose="03000509000000000000" pitchFamily="65" charset="-120"/>
                <a:ea typeface="標楷體" panose="03000509000000000000" pitchFamily="65" charset="-120"/>
              </a:rPr>
              <a:t>)</a:t>
            </a:r>
            <a:r>
              <a:rPr lang="zh-TW" altLang="en-US" sz="4400" dirty="0" smtClean="0">
                <a:latin typeface="標楷體" panose="03000509000000000000" pitchFamily="65" charset="-120"/>
                <a:ea typeface="標楷體" panose="03000509000000000000" pitchFamily="65" charset="-120"/>
              </a:rPr>
              <a:t>國人</a:t>
            </a:r>
            <a:r>
              <a:rPr lang="zh-TW" altLang="en-US" sz="4400" dirty="0">
                <a:latin typeface="標楷體" panose="03000509000000000000" pitchFamily="65" charset="-120"/>
                <a:ea typeface="標楷體" panose="03000509000000000000" pitchFamily="65" charset="-120"/>
              </a:rPr>
              <a:t>非法狩獵</a:t>
            </a:r>
            <a:endParaRPr lang="en-US" altLang="zh-TW" sz="4400" dirty="0" smtClean="0"/>
          </a:p>
        </p:txBody>
      </p:sp>
    </p:spTree>
    <p:extLst>
      <p:ext uri="{BB962C8B-B14F-4D97-AF65-F5344CB8AC3E}">
        <p14:creationId xmlns="" xmlns:p14="http://schemas.microsoft.com/office/powerpoint/2010/main" val="249787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C00000"/>
                </a:solidFill>
                <a:latin typeface="標楷體" panose="03000509000000000000" pitchFamily="65" charset="-120"/>
                <a:ea typeface="標楷體" panose="03000509000000000000" pitchFamily="65" charset="-120"/>
              </a:rPr>
              <a:t>一、棲息</a:t>
            </a:r>
            <a:r>
              <a:rPr lang="zh-TW" altLang="en-US" dirty="0">
                <a:solidFill>
                  <a:srgbClr val="C00000"/>
                </a:solidFill>
                <a:latin typeface="標楷體" panose="03000509000000000000" pitchFamily="65" charset="-120"/>
                <a:ea typeface="標楷體" panose="03000509000000000000" pitchFamily="65" charset="-120"/>
              </a:rPr>
              <a:t>地的消失</a:t>
            </a:r>
          </a:p>
        </p:txBody>
      </p:sp>
      <p:sp>
        <p:nvSpPr>
          <p:cNvPr id="3" name="內容版面配置區 2"/>
          <p:cNvSpPr>
            <a:spLocks noGrp="1"/>
          </p:cNvSpPr>
          <p:nvPr>
            <p:ph idx="1"/>
          </p:nvPr>
        </p:nvSpPr>
        <p:spPr/>
        <p:txBody>
          <a:bodyPr/>
          <a:lstStyle/>
          <a:p>
            <a:pPr marL="0" indent="0">
              <a:buNone/>
            </a:pPr>
            <a:r>
              <a:rPr lang="zh-TW" altLang="en-US" dirty="0" smtClean="0">
                <a:latin typeface="標楷體" panose="03000509000000000000" pitchFamily="65" charset="-120"/>
                <a:ea typeface="標楷體" panose="03000509000000000000" pitchFamily="65" charset="-120"/>
              </a:rPr>
              <a:t>在</a:t>
            </a:r>
            <a:r>
              <a:rPr lang="en-US" altLang="zh-TW" dirty="0" smtClean="0">
                <a:latin typeface="標楷體" panose="03000509000000000000" pitchFamily="65" charset="-120"/>
                <a:ea typeface="標楷體" panose="03000509000000000000" pitchFamily="65" charset="-120"/>
              </a:rPr>
              <a:t>2019</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9</a:t>
            </a:r>
            <a:r>
              <a:rPr lang="zh-TW" altLang="en-US" dirty="0" smtClean="0">
                <a:latin typeface="標楷體" panose="03000509000000000000" pitchFamily="65" charset="-120"/>
                <a:ea typeface="標楷體" panose="03000509000000000000" pitchFamily="65" charset="-120"/>
              </a:rPr>
              <a:t>月</a:t>
            </a:r>
            <a:r>
              <a:rPr lang="en-US" altLang="zh-TW" dirty="0" smtClean="0">
                <a:latin typeface="標楷體" panose="03000509000000000000" pitchFamily="65" charset="-120"/>
                <a:ea typeface="標楷體" panose="03000509000000000000" pitchFamily="65" charset="-120"/>
              </a:rPr>
              <a:t>27</a:t>
            </a:r>
            <a:r>
              <a:rPr lang="zh-TW" altLang="en-US" dirty="0" smtClean="0">
                <a:latin typeface="標楷體" panose="03000509000000000000" pitchFamily="65" charset="-120"/>
                <a:ea typeface="標楷體" panose="03000509000000000000" pitchFamily="65" charset="-120"/>
              </a:rPr>
              <a:t>日</a:t>
            </a:r>
            <a:r>
              <a:rPr lang="zh-TW" altLang="en-US" dirty="0">
                <a:latin typeface="標楷體" panose="03000509000000000000" pitchFamily="65" charset="-120"/>
                <a:ea typeface="標楷體" panose="03000509000000000000" pitchFamily="65" charset="-120"/>
              </a:rPr>
              <a:t>一隻黑熊誤闖台東利稻居民的雞舍，新聞媒體</a:t>
            </a:r>
            <a:r>
              <a:rPr lang="zh-TW" altLang="en-US" dirty="0" smtClean="0">
                <a:latin typeface="標楷體" panose="03000509000000000000" pitchFamily="65" charset="-120"/>
                <a:ea typeface="標楷體" panose="03000509000000000000" pitchFamily="65" charset="-120"/>
              </a:rPr>
              <a:t>報導他</a:t>
            </a:r>
            <a:r>
              <a:rPr lang="zh-TW" altLang="en-US" dirty="0">
                <a:latin typeface="標楷體" panose="03000509000000000000" pitchFamily="65" charset="-120"/>
                <a:ea typeface="標楷體" panose="03000509000000000000" pitchFamily="65" charset="-120"/>
              </a:rPr>
              <a:t>是最萌的小偷，但新聞的背後顯示的是因為人類的過度開發，使得黑熊活動</a:t>
            </a:r>
            <a:r>
              <a:rPr lang="zh-TW" altLang="en-US" dirty="0" smtClean="0">
                <a:latin typeface="標楷體" panose="03000509000000000000" pitchFamily="65" charset="-120"/>
                <a:ea typeface="標楷體" panose="03000509000000000000" pitchFamily="65" charset="-120"/>
              </a:rPr>
              <a:t>範圍</a:t>
            </a:r>
            <a:r>
              <a:rPr lang="zh-TW" altLang="en-US" dirty="0">
                <a:latin typeface="標楷體" panose="03000509000000000000" pitchFamily="65" charset="-120"/>
                <a:ea typeface="標楷體" panose="03000509000000000000" pitchFamily="65" charset="-120"/>
              </a:rPr>
              <a:t>受擠壓而變小，才會不小心誤闖</a:t>
            </a:r>
            <a:r>
              <a:rPr lang="zh-TW" altLang="en-US" dirty="0" smtClean="0">
                <a:latin typeface="標楷體" panose="03000509000000000000" pitchFamily="65" charset="-120"/>
                <a:ea typeface="標楷體" panose="03000509000000000000" pitchFamily="65" charset="-120"/>
              </a:rPr>
              <a:t>的</a:t>
            </a:r>
            <a:r>
              <a:rPr lang="zh-TW" altLang="en-US" dirty="0">
                <a:latin typeface="標楷體" panose="03000509000000000000" pitchFamily="65" charset="-120"/>
                <a:ea typeface="標楷體" panose="03000509000000000000" pitchFamily="65" charset="-120"/>
              </a:rPr>
              <a:t>。</a:t>
            </a:r>
          </a:p>
        </p:txBody>
      </p:sp>
    </p:spTree>
    <p:extLst>
      <p:ext uri="{BB962C8B-B14F-4D97-AF65-F5344CB8AC3E}">
        <p14:creationId xmlns="" xmlns:p14="http://schemas.microsoft.com/office/powerpoint/2010/main" val="3802815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C00000"/>
                </a:solidFill>
                <a:latin typeface="標楷體" panose="03000509000000000000" pitchFamily="65" charset="-120"/>
                <a:ea typeface="標楷體" panose="03000509000000000000" pitchFamily="65" charset="-120"/>
              </a:rPr>
              <a:t>二、國人</a:t>
            </a:r>
            <a:r>
              <a:rPr lang="zh-TW" altLang="en-US" dirty="0">
                <a:solidFill>
                  <a:srgbClr val="C00000"/>
                </a:solidFill>
                <a:latin typeface="標楷體" panose="03000509000000000000" pitchFamily="65" charset="-120"/>
                <a:ea typeface="標楷體" panose="03000509000000000000" pitchFamily="65" charset="-120"/>
              </a:rPr>
              <a:t>非法狩獵</a:t>
            </a:r>
          </a:p>
        </p:txBody>
      </p:sp>
      <p:sp>
        <p:nvSpPr>
          <p:cNvPr id="3" name="內容版面配置區 2"/>
          <p:cNvSpPr>
            <a:spLocks noGrp="1"/>
          </p:cNvSpPr>
          <p:nvPr>
            <p:ph idx="1"/>
          </p:nvPr>
        </p:nvSpPr>
        <p:spPr/>
        <p:txBody>
          <a:bodyPr/>
          <a:lstStyle/>
          <a:p>
            <a:pPr marL="0" indent="0">
              <a:buNone/>
            </a:pPr>
            <a:r>
              <a:rPr lang="zh-TW" altLang="en-US" dirty="0">
                <a:latin typeface="標楷體" panose="03000509000000000000" pitchFamily="65" charset="-120"/>
                <a:ea typeface="標楷體" panose="03000509000000000000" pitchFamily="65" charset="-120"/>
              </a:rPr>
              <a:t>早期的台灣黑熊在臺灣的數量其實很多，但是因為獵人覺得台灣黑熊</a:t>
            </a:r>
            <a:r>
              <a:rPr lang="zh-TW" altLang="en-US" dirty="0" smtClean="0">
                <a:latin typeface="標楷體" panose="03000509000000000000" pitchFamily="65" charset="-120"/>
                <a:ea typeface="標楷體" panose="03000509000000000000" pitchFamily="65" charset="-120"/>
              </a:rPr>
              <a:t>繁殖台灣黑熊的</a:t>
            </a:r>
            <a:r>
              <a:rPr lang="zh-TW" altLang="en-US" dirty="0">
                <a:latin typeface="標楷體" panose="03000509000000000000" pitchFamily="65" charset="-120"/>
                <a:ea typeface="標楷體" panose="03000509000000000000" pitchFamily="65" charset="-120"/>
              </a:rPr>
              <a:t>很快，所以常常過度捕抓，事實上台灣黑熊的生殖率其實很低，母熊一次會生 </a:t>
            </a:r>
            <a:r>
              <a:rPr lang="en-US" altLang="zh-TW" dirty="0">
                <a:latin typeface="標楷體" panose="03000509000000000000" pitchFamily="65" charset="-120"/>
                <a:ea typeface="標楷體" panose="03000509000000000000" pitchFamily="65" charset="-120"/>
              </a:rPr>
              <a:t>1~3 </a:t>
            </a:r>
            <a:r>
              <a:rPr lang="zh-TW" altLang="en-US" dirty="0">
                <a:latin typeface="標楷體" panose="03000509000000000000" pitchFamily="65" charset="-120"/>
                <a:ea typeface="標楷體" panose="03000509000000000000" pitchFamily="65" charset="-120"/>
              </a:rPr>
              <a:t>胎，通常是 </a:t>
            </a:r>
            <a:r>
              <a:rPr lang="en-US" altLang="zh-TW" dirty="0">
                <a:latin typeface="標楷體" panose="03000509000000000000" pitchFamily="65" charset="-120"/>
                <a:ea typeface="標楷體" panose="03000509000000000000" pitchFamily="65" charset="-120"/>
              </a:rPr>
              <a:t>2 </a:t>
            </a:r>
            <a:r>
              <a:rPr lang="zh-TW" altLang="en-US" dirty="0">
                <a:latin typeface="標楷體" panose="03000509000000000000" pitchFamily="65" charset="-120"/>
                <a:ea typeface="標楷體" panose="03000509000000000000" pitchFamily="65" charset="-120"/>
              </a:rPr>
              <a:t>胎，在春天懷孕、冬天出生，等到小熊可以走動</a:t>
            </a:r>
            <a:r>
              <a:rPr lang="zh-TW" altLang="en-US" dirty="0" smtClean="0">
                <a:latin typeface="標楷體" panose="03000509000000000000" pitchFamily="65" charset="-120"/>
                <a:ea typeface="標楷體" panose="03000509000000000000" pitchFamily="65" charset="-120"/>
              </a:rPr>
              <a:t>時</a:t>
            </a:r>
            <a:r>
              <a:rPr lang="zh-TW" altLang="en-US" dirty="0" smtClean="0"/>
              <a:t>。</a:t>
            </a:r>
            <a:endParaRPr lang="zh-TW" altLang="en-US" dirty="0"/>
          </a:p>
        </p:txBody>
      </p:sp>
      <p:pic>
        <p:nvPicPr>
          <p:cNvPr id="4" name="圖片 3"/>
          <p:cNvPicPr>
            <a:picLocks noChangeAspect="1"/>
          </p:cNvPicPr>
          <p:nvPr/>
        </p:nvPicPr>
        <p:blipFill>
          <a:blip r:embed="rId2" cstate="print">
            <a:clrChange>
              <a:clrFrom>
                <a:srgbClr val="FCFCFC"/>
              </a:clrFrom>
              <a:clrTo>
                <a:srgbClr val="FCFCFC">
                  <a:alpha val="0"/>
                </a:srgbClr>
              </a:clrTo>
            </a:clrChange>
            <a:extLst>
              <a:ext uri="{28A0092B-C50C-407E-A947-70E740481C1C}">
                <a14:useLocalDpi xmlns="" xmlns:a14="http://schemas.microsoft.com/office/drawing/2010/main" val="0"/>
              </a:ext>
            </a:extLst>
          </a:blip>
          <a:stretch>
            <a:fillRect/>
          </a:stretch>
        </p:blipFill>
        <p:spPr>
          <a:xfrm>
            <a:off x="6588224" y="4005064"/>
            <a:ext cx="1916658" cy="2708920"/>
          </a:xfrm>
          <a:prstGeom prst="rect">
            <a:avLst/>
          </a:prstGeom>
        </p:spPr>
      </p:pic>
    </p:spTree>
    <p:extLst>
      <p:ext uri="{BB962C8B-B14F-4D97-AF65-F5344CB8AC3E}">
        <p14:creationId xmlns="" xmlns:p14="http://schemas.microsoft.com/office/powerpoint/2010/main" val="1415217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C00000"/>
                </a:solidFill>
                <a:latin typeface="標楷體" panose="03000509000000000000" pitchFamily="65" charset="-120"/>
                <a:ea typeface="標楷體" panose="03000509000000000000" pitchFamily="65" charset="-120"/>
              </a:rPr>
              <a:t>参●結論</a:t>
            </a:r>
          </a:p>
        </p:txBody>
      </p:sp>
      <p:sp>
        <p:nvSpPr>
          <p:cNvPr id="3" name="內容版面配置區 2"/>
          <p:cNvSpPr>
            <a:spLocks noGrp="1"/>
          </p:cNvSpPr>
          <p:nvPr>
            <p:ph idx="1"/>
          </p:nvPr>
        </p:nvSpPr>
        <p:spPr/>
        <p:txBody>
          <a:bodyPr/>
          <a:lstStyle/>
          <a:p>
            <a:pPr marL="0" indent="0">
              <a:buNone/>
            </a:pPr>
            <a:r>
              <a:rPr lang="zh-TW" altLang="en-US" dirty="0">
                <a:latin typeface="標楷體" panose="03000509000000000000" pitchFamily="65" charset="-120"/>
                <a:ea typeface="標楷體" panose="03000509000000000000" pitchFamily="65" charset="-120"/>
              </a:rPr>
              <a:t>一、台灣黑熊是本島唯一原產的熊</a:t>
            </a:r>
            <a:r>
              <a:rPr lang="zh-TW" altLang="en-US" dirty="0" smtClean="0">
                <a:latin typeface="標楷體" panose="03000509000000000000" pitchFamily="65" charset="-120"/>
                <a:ea typeface="標楷體" panose="03000509000000000000" pitchFamily="65" charset="-120"/>
              </a:rPr>
              <a:t>類</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二</a:t>
            </a:r>
            <a:r>
              <a:rPr lang="zh-TW" altLang="en-US" dirty="0">
                <a:latin typeface="標楷體" panose="03000509000000000000" pitchFamily="65" charset="-120"/>
                <a:ea typeface="標楷體" panose="03000509000000000000" pitchFamily="65" charset="-120"/>
              </a:rPr>
              <a:t>、重視台灣黑熊</a:t>
            </a:r>
            <a:r>
              <a:rPr lang="zh-TW" altLang="en-US" dirty="0" smtClean="0">
                <a:latin typeface="標楷體" panose="03000509000000000000" pitchFamily="65" charset="-120"/>
                <a:ea typeface="標楷體" panose="03000509000000000000" pitchFamily="65" charset="-120"/>
              </a:rPr>
              <a:t>保育</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a:latin typeface="標楷體" panose="03000509000000000000" pitchFamily="65" charset="-120"/>
                <a:ea typeface="標楷體" panose="03000509000000000000" pitchFamily="65" charset="-120"/>
              </a:rPr>
              <a:t>三、路上遇熊四要四不要</a:t>
            </a:r>
            <a:endParaRPr lang="en-US" altLang="zh-TW" dirty="0">
              <a:latin typeface="標楷體" panose="03000509000000000000" pitchFamily="65" charset="-120"/>
              <a:ea typeface="標楷體" panose="03000509000000000000" pitchFamily="65" charset="-120"/>
            </a:endParaRPr>
          </a:p>
          <a:p>
            <a:pPr marL="0" indent="0" algn="ctr">
              <a:buNone/>
            </a:pPr>
            <a:endParaRPr lang="en-US" altLang="zh-TW" dirty="0">
              <a:latin typeface="標楷體" panose="03000509000000000000" pitchFamily="65" charset="-120"/>
              <a:ea typeface="標楷體" panose="03000509000000000000" pitchFamily="65" charset="-120"/>
            </a:endParaRPr>
          </a:p>
          <a:p>
            <a:pPr marL="0" indent="0" algn="ctr">
              <a:buNone/>
            </a:pPr>
            <a:r>
              <a:rPr lang="zh-TW" altLang="en-US" dirty="0" smtClean="0">
                <a:latin typeface="標楷體" panose="03000509000000000000" pitchFamily="65" charset="-120"/>
                <a:ea typeface="標楷體" panose="03000509000000000000" pitchFamily="65" charset="-120"/>
              </a:rPr>
              <a:t> </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1025401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b="1" kern="100" dirty="0" smtClean="0">
                <a:solidFill>
                  <a:srgbClr val="C00000"/>
                </a:solidFill>
                <a:latin typeface="標楷體" pitchFamily="65" charset="-120"/>
                <a:ea typeface="標楷體" pitchFamily="65" charset="-120"/>
              </a:rPr>
              <a:t>壹●前言</a:t>
            </a:r>
            <a:endParaRPr lang="zh-TW" altLang="en-US" dirty="0"/>
          </a:p>
        </p:txBody>
      </p:sp>
      <p:sp>
        <p:nvSpPr>
          <p:cNvPr id="3" name="內容版面配置區 2"/>
          <p:cNvSpPr>
            <a:spLocks noGrp="1"/>
          </p:cNvSpPr>
          <p:nvPr>
            <p:ph idx="1"/>
          </p:nvPr>
        </p:nvSpPr>
        <p:spPr>
          <a:xfrm>
            <a:off x="1763688" y="2060848"/>
            <a:ext cx="5493296" cy="3445843"/>
          </a:xfrm>
        </p:spPr>
        <p:txBody>
          <a:bodyPr>
            <a:normAutofit/>
          </a:bodyPr>
          <a:lstStyle/>
          <a:p>
            <a:pPr marL="0" indent="0" algn="ctr">
              <a:buNone/>
            </a:pPr>
            <a:r>
              <a:rPr lang="zh-TW" altLang="en-US" sz="4400" dirty="0" smtClean="0">
                <a:latin typeface="標楷體" panose="03000509000000000000" pitchFamily="65" charset="-120"/>
                <a:ea typeface="標楷體" panose="03000509000000000000" pitchFamily="65" charset="-120"/>
              </a:rPr>
              <a:t>一、研究動機 </a:t>
            </a:r>
            <a:endParaRPr lang="en-US" altLang="zh-TW" sz="4400" dirty="0" smtClean="0">
              <a:latin typeface="標楷體" panose="03000509000000000000" pitchFamily="65" charset="-120"/>
              <a:ea typeface="標楷體" panose="03000509000000000000" pitchFamily="65" charset="-120"/>
            </a:endParaRPr>
          </a:p>
          <a:p>
            <a:pPr marL="0" indent="0" algn="ctr">
              <a:buNone/>
            </a:pPr>
            <a:r>
              <a:rPr lang="zh-TW" altLang="en-US" sz="4400" dirty="0" smtClean="0">
                <a:latin typeface="標楷體" panose="03000509000000000000" pitchFamily="65" charset="-120"/>
                <a:ea typeface="標楷體" panose="03000509000000000000" pitchFamily="65" charset="-120"/>
              </a:rPr>
              <a:t>二、研究目的 </a:t>
            </a:r>
            <a:endParaRPr lang="en-US" altLang="zh-TW" sz="4400" dirty="0" smtClean="0">
              <a:latin typeface="標楷體" panose="03000509000000000000" pitchFamily="65" charset="-120"/>
              <a:ea typeface="標楷體" panose="03000509000000000000" pitchFamily="65" charset="-120"/>
            </a:endParaRPr>
          </a:p>
          <a:p>
            <a:pPr marL="0" indent="0" algn="ctr">
              <a:buNone/>
            </a:pPr>
            <a:r>
              <a:rPr lang="zh-TW" altLang="en-US" sz="4400" dirty="0" smtClean="0">
                <a:latin typeface="標楷體" panose="03000509000000000000" pitchFamily="65" charset="-120"/>
                <a:ea typeface="標楷體" panose="03000509000000000000" pitchFamily="65" charset="-120"/>
              </a:rPr>
              <a:t>三、研究方法</a:t>
            </a:r>
            <a:endParaRPr lang="en-US" altLang="zh-TW" sz="4400" dirty="0" smtClean="0">
              <a:latin typeface="標楷體" panose="03000509000000000000" pitchFamily="65" charset="-120"/>
              <a:ea typeface="標楷體" panose="03000509000000000000" pitchFamily="65" charset="-120"/>
            </a:endParaRPr>
          </a:p>
          <a:p>
            <a:pPr marL="0" indent="0" algn="ctr">
              <a:buNone/>
            </a:pPr>
            <a:r>
              <a:rPr lang="zh-TW" altLang="en-US" sz="4400" dirty="0" smtClean="0">
                <a:latin typeface="標楷體" panose="03000509000000000000" pitchFamily="65" charset="-120"/>
                <a:ea typeface="標楷體" panose="03000509000000000000" pitchFamily="65" charset="-120"/>
              </a:rPr>
              <a:t>四、研究流程 </a:t>
            </a:r>
            <a:endParaRPr lang="zh-TW" altLang="en-US" sz="4400" dirty="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3872768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785794"/>
            <a:ext cx="8229600" cy="1143000"/>
          </a:xfrm>
        </p:spPr>
        <p:txBody>
          <a:bodyPr>
            <a:normAutofit fontScale="90000"/>
          </a:bodyPr>
          <a:lstStyle/>
          <a:p>
            <a:pPr algn="l"/>
            <a:r>
              <a:rPr lang="en-US" altLang="zh-TW" dirty="0" smtClean="0">
                <a:solidFill>
                  <a:srgbClr val="C00000"/>
                </a:solidFill>
                <a:latin typeface="標楷體" panose="03000509000000000000" pitchFamily="65" charset="-120"/>
                <a:ea typeface="標楷體" panose="03000509000000000000" pitchFamily="65" charset="-120"/>
              </a:rPr>
              <a:t/>
            </a:r>
            <a:br>
              <a:rPr lang="en-US" altLang="zh-TW" dirty="0" smtClean="0">
                <a:solidFill>
                  <a:srgbClr val="C00000"/>
                </a:solidFill>
                <a:latin typeface="標楷體" panose="03000509000000000000" pitchFamily="65" charset="-120"/>
                <a:ea typeface="標楷體" panose="03000509000000000000" pitchFamily="65" charset="-120"/>
              </a:rPr>
            </a:br>
            <a:r>
              <a:rPr lang="zh-TW" altLang="en-US" dirty="0" smtClean="0">
                <a:solidFill>
                  <a:srgbClr val="C00000"/>
                </a:solidFill>
                <a:latin typeface="標楷體" panose="03000509000000000000" pitchFamily="65" charset="-120"/>
                <a:ea typeface="標楷體" panose="03000509000000000000" pitchFamily="65" charset="-120"/>
              </a:rPr>
              <a:t>一</a:t>
            </a:r>
            <a:r>
              <a:rPr lang="zh-TW" altLang="en-US" dirty="0">
                <a:solidFill>
                  <a:srgbClr val="C00000"/>
                </a:solidFill>
                <a:latin typeface="標楷體" panose="03000509000000000000" pitchFamily="65" charset="-120"/>
                <a:ea typeface="標楷體" panose="03000509000000000000" pitchFamily="65" charset="-120"/>
              </a:rPr>
              <a:t>、台灣黑熊是本島唯一原產的</a:t>
            </a:r>
            <a:r>
              <a:rPr lang="zh-TW" altLang="en-US" dirty="0" smtClean="0">
                <a:solidFill>
                  <a:srgbClr val="C00000"/>
                </a:solidFill>
                <a:latin typeface="標楷體" panose="03000509000000000000" pitchFamily="65" charset="-120"/>
                <a:ea typeface="標楷體" panose="03000509000000000000" pitchFamily="65" charset="-120"/>
              </a:rPr>
              <a:t>熊  </a:t>
            </a:r>
            <a:r>
              <a:rPr lang="en-US" altLang="zh-TW" dirty="0" smtClean="0">
                <a:solidFill>
                  <a:srgbClr val="C00000"/>
                </a:solidFill>
                <a:latin typeface="標楷體" panose="03000509000000000000" pitchFamily="65" charset="-120"/>
                <a:ea typeface="標楷體" panose="03000509000000000000" pitchFamily="65" charset="-120"/>
              </a:rPr>
              <a:t/>
            </a:r>
            <a:br>
              <a:rPr lang="en-US" altLang="zh-TW" dirty="0" smtClean="0">
                <a:solidFill>
                  <a:srgbClr val="C00000"/>
                </a:solidFill>
                <a:latin typeface="標楷體" panose="03000509000000000000" pitchFamily="65" charset="-120"/>
                <a:ea typeface="標楷體" panose="03000509000000000000" pitchFamily="65" charset="-120"/>
              </a:rPr>
            </a:br>
            <a:r>
              <a:rPr lang="zh-TW" altLang="en-US" dirty="0" smtClean="0">
                <a:solidFill>
                  <a:srgbClr val="C00000"/>
                </a:solidFill>
                <a:latin typeface="標楷體" panose="03000509000000000000" pitchFamily="65" charset="-120"/>
                <a:ea typeface="標楷體" panose="03000509000000000000" pitchFamily="65" charset="-120"/>
              </a:rPr>
              <a:t> </a:t>
            </a:r>
            <a:r>
              <a:rPr lang="zh-TW" altLang="en-US" dirty="0" smtClean="0">
                <a:solidFill>
                  <a:srgbClr val="C00000"/>
                </a:solidFill>
                <a:latin typeface="標楷體" panose="03000509000000000000" pitchFamily="65" charset="-120"/>
                <a:ea typeface="標楷體" panose="03000509000000000000" pitchFamily="65" charset="-120"/>
              </a:rPr>
              <a:t>   </a:t>
            </a:r>
            <a:r>
              <a:rPr lang="zh-TW" altLang="en-US" dirty="0" smtClean="0">
                <a:solidFill>
                  <a:srgbClr val="C00000"/>
                </a:solidFill>
                <a:latin typeface="標楷體" panose="03000509000000000000" pitchFamily="65" charset="-120"/>
                <a:ea typeface="標楷體" panose="03000509000000000000" pitchFamily="65" charset="-120"/>
              </a:rPr>
              <a:t>類</a:t>
            </a:r>
            <a:r>
              <a:rPr lang="en-US" altLang="zh-TW" dirty="0">
                <a:latin typeface="標楷體" panose="03000509000000000000" pitchFamily="65" charset="-120"/>
                <a:ea typeface="標楷體" panose="03000509000000000000" pitchFamily="65" charset="-120"/>
              </a:rPr>
              <a:t/>
            </a:r>
            <a:br>
              <a:rPr lang="en-US" altLang="zh-TW" dirty="0">
                <a:latin typeface="標楷體" panose="03000509000000000000" pitchFamily="65" charset="-120"/>
                <a:ea typeface="標楷體" panose="03000509000000000000" pitchFamily="65" charset="-120"/>
              </a:rPr>
            </a:br>
            <a:endParaRPr lang="zh-TW" altLang="en-US" dirty="0"/>
          </a:p>
        </p:txBody>
      </p:sp>
      <p:sp>
        <p:nvSpPr>
          <p:cNvPr id="3" name="內容版面配置區 2"/>
          <p:cNvSpPr>
            <a:spLocks noGrp="1"/>
          </p:cNvSpPr>
          <p:nvPr>
            <p:ph idx="1"/>
          </p:nvPr>
        </p:nvSpPr>
        <p:spPr>
          <a:xfrm>
            <a:off x="357158" y="2928934"/>
            <a:ext cx="8229600" cy="3043246"/>
          </a:xfrm>
        </p:spPr>
        <p:txBody>
          <a:bodyPr/>
          <a:lstStyle/>
          <a:p>
            <a:pPr marL="0" indent="0">
              <a:buNone/>
            </a:pPr>
            <a:r>
              <a:rPr lang="zh-TW" altLang="en-US" dirty="0">
                <a:latin typeface="標楷體" panose="03000509000000000000" pitchFamily="65" charset="-120"/>
                <a:ea typeface="標楷體" panose="03000509000000000000" pitchFamily="65" charset="-120"/>
              </a:rPr>
              <a:t>台灣黑熊是臺灣的特有種，是台灣很具有</a:t>
            </a:r>
            <a:r>
              <a:rPr lang="zh-TW" altLang="en-US" dirty="0" smtClean="0">
                <a:latin typeface="標楷體" panose="03000509000000000000" pitchFamily="65" charset="-120"/>
                <a:ea typeface="標楷體" panose="03000509000000000000" pitchFamily="65" charset="-120"/>
              </a:rPr>
              <a:t>代表性的生物</a:t>
            </a:r>
            <a:r>
              <a:rPr lang="zh-TW" altLang="en-US" dirty="0">
                <a:latin typeface="標楷體" panose="03000509000000000000" pitchFamily="65" charset="-120"/>
                <a:ea typeface="標楷體" panose="03000509000000000000" pitchFamily="65" charset="-120"/>
              </a:rPr>
              <a:t>，喜歡獨來獨往</a:t>
            </a:r>
            <a:r>
              <a:rPr lang="zh-TW" altLang="en-US" dirty="0" smtClean="0">
                <a:latin typeface="標楷體" panose="03000509000000000000" pitchFamily="65" charset="-120"/>
                <a:ea typeface="標楷體" panose="03000509000000000000" pitchFamily="65" charset="-120"/>
              </a:rPr>
              <a:t>台灣黑熊</a:t>
            </a:r>
            <a:r>
              <a:rPr lang="zh-TW" altLang="en-US" dirty="0">
                <a:latin typeface="標楷體" panose="03000509000000000000" pitchFamily="65" charset="-120"/>
                <a:ea typeface="標楷體" panose="03000509000000000000" pitchFamily="65" charset="-120"/>
              </a:rPr>
              <a:t>，喜歡吃甜甜的蜂蜜的台灣黑熊，是屬於雜食性的，台灣黑熊會吃肉，卻</a:t>
            </a:r>
            <a:r>
              <a:rPr lang="zh-TW" altLang="en-US" dirty="0" smtClean="0">
                <a:latin typeface="標楷體" panose="03000509000000000000" pitchFamily="65" charset="-120"/>
                <a:ea typeface="標楷體" panose="03000509000000000000" pitchFamily="65" charset="-120"/>
              </a:rPr>
              <a:t>不會</a:t>
            </a:r>
            <a:r>
              <a:rPr lang="zh-TW" altLang="en-US" dirty="0">
                <a:latin typeface="標楷體" panose="03000509000000000000" pitchFamily="65" charset="-120"/>
                <a:ea typeface="標楷體" panose="03000509000000000000" pitchFamily="65" charset="-120"/>
              </a:rPr>
              <a:t>吃</a:t>
            </a:r>
            <a:r>
              <a:rPr lang="zh-TW" altLang="en-US" dirty="0" smtClean="0">
                <a:latin typeface="標楷體" panose="03000509000000000000" pitchFamily="65" charset="-120"/>
                <a:ea typeface="標楷體" panose="03000509000000000000" pitchFamily="65" charset="-120"/>
              </a:rPr>
              <a:t>人類</a:t>
            </a:r>
            <a:r>
              <a:rPr lang="zh-TW" altLang="en-US" dirty="0" smtClean="0"/>
              <a:t>。</a:t>
            </a:r>
            <a:endParaRPr lang="zh-TW" altLang="en-US" dirty="0"/>
          </a:p>
        </p:txBody>
      </p:sp>
    </p:spTree>
    <p:extLst>
      <p:ext uri="{BB962C8B-B14F-4D97-AF65-F5344CB8AC3E}">
        <p14:creationId xmlns="" xmlns:p14="http://schemas.microsoft.com/office/powerpoint/2010/main" val="34084528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C00000"/>
                </a:solidFill>
                <a:latin typeface="標楷體" panose="03000509000000000000" pitchFamily="65" charset="-120"/>
                <a:ea typeface="標楷體" panose="03000509000000000000" pitchFamily="65" charset="-120"/>
              </a:rPr>
              <a:t>二、重視台灣黑熊保育</a:t>
            </a:r>
          </a:p>
        </p:txBody>
      </p:sp>
      <p:sp>
        <p:nvSpPr>
          <p:cNvPr id="3" name="內容版面配置區 2"/>
          <p:cNvSpPr>
            <a:spLocks noGrp="1"/>
          </p:cNvSpPr>
          <p:nvPr>
            <p:ph idx="1"/>
          </p:nvPr>
        </p:nvSpPr>
        <p:spPr>
          <a:xfrm>
            <a:off x="395536" y="1628800"/>
            <a:ext cx="8229600" cy="4525963"/>
          </a:xfrm>
        </p:spPr>
        <p:txBody>
          <a:bodyPr/>
          <a:lstStyle/>
          <a:p>
            <a:pPr marL="0" indent="0">
              <a:buNone/>
            </a:pPr>
            <a:r>
              <a:rPr lang="zh-TW" altLang="en-US" dirty="0">
                <a:latin typeface="標楷體" panose="03000509000000000000" pitchFamily="65" charset="-120"/>
                <a:ea typeface="標楷體" panose="03000509000000000000" pitchFamily="65" charset="-120"/>
              </a:rPr>
              <a:t>台灣黑熊為「瀕臨絕種」保育類野生動物，需積極的保育</a:t>
            </a:r>
            <a:r>
              <a:rPr lang="zh-TW" altLang="en-US" dirty="0" smtClean="0">
                <a:latin typeface="標楷體" panose="03000509000000000000" pitchFamily="65" charset="-120"/>
                <a:ea typeface="標楷體" panose="03000509000000000000" pitchFamily="65" charset="-120"/>
              </a:rPr>
              <a:t>行動以</a:t>
            </a:r>
            <a:r>
              <a:rPr lang="zh-TW" altLang="en-US" dirty="0">
                <a:latin typeface="標楷體" panose="03000509000000000000" pitchFamily="65" charset="-120"/>
                <a:ea typeface="標楷體" panose="03000509000000000000" pitchFamily="65" charset="-120"/>
              </a:rPr>
              <a:t>改善其族群現況。牠們具有獨特的生態、保育和文化的價值，不僅</a:t>
            </a:r>
            <a:r>
              <a:rPr lang="zh-TW" altLang="en-US" dirty="0" smtClean="0">
                <a:latin typeface="標楷體" panose="03000509000000000000" pitchFamily="65" charset="-120"/>
                <a:ea typeface="標楷體" panose="03000509000000000000" pitchFamily="65" charset="-120"/>
              </a:rPr>
              <a:t>攸關</a:t>
            </a:r>
            <a:r>
              <a:rPr lang="zh-TW" altLang="en-US" dirty="0">
                <a:latin typeface="標楷體" panose="03000509000000000000" pitchFamily="65" charset="-120"/>
                <a:ea typeface="標楷體" panose="03000509000000000000" pitchFamily="65" charset="-120"/>
              </a:rPr>
              <a:t>此物種於台灣的保存，更代表森林生態系的</a:t>
            </a:r>
            <a:r>
              <a:rPr lang="zh-TW" altLang="en-US" dirty="0" smtClean="0">
                <a:latin typeface="標楷體" panose="03000509000000000000" pitchFamily="65" charset="-120"/>
                <a:ea typeface="標楷體" panose="03000509000000000000" pitchFamily="65" charset="-120"/>
              </a:rPr>
              <a:t>完整性。</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4285804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C00000"/>
                </a:solidFill>
                <a:latin typeface="標楷體" panose="03000509000000000000" pitchFamily="65" charset="-120"/>
                <a:ea typeface="標楷體" panose="03000509000000000000" pitchFamily="65" charset="-120"/>
              </a:rPr>
              <a:t>三、路上遇熊四要四不要</a:t>
            </a:r>
            <a:r>
              <a:rPr lang="zh-TW" altLang="en-US" dirty="0"/>
              <a:t> </a:t>
            </a:r>
          </a:p>
        </p:txBody>
      </p:sp>
      <p:sp>
        <p:nvSpPr>
          <p:cNvPr id="3" name="內容版面配置區 2"/>
          <p:cNvSpPr>
            <a:spLocks noGrp="1"/>
          </p:cNvSpPr>
          <p:nvPr>
            <p:ph idx="1"/>
          </p:nvPr>
        </p:nvSpPr>
        <p:spPr/>
        <p:txBody>
          <a:bodyPr/>
          <a:lstStyle/>
          <a:p>
            <a:pPr marL="0" indent="0">
              <a:buNone/>
            </a:pPr>
            <a:r>
              <a:rPr lang="zh-TW" altLang="en-US" dirty="0">
                <a:latin typeface="標楷體" panose="03000509000000000000" pitchFamily="65" charset="-120"/>
                <a:ea typeface="標楷體" panose="03000509000000000000" pitchFamily="65" charset="-120"/>
              </a:rPr>
              <a:t>因此我們看到黑熊很害怕，其實台灣黑熊也</a:t>
            </a:r>
            <a:r>
              <a:rPr lang="zh-TW" altLang="en-US" dirty="0" smtClean="0">
                <a:latin typeface="標楷體" panose="03000509000000000000" pitchFamily="65" charset="-120"/>
                <a:ea typeface="標楷體" panose="03000509000000000000" pitchFamily="65" charset="-120"/>
              </a:rPr>
              <a:t>很怕人</a:t>
            </a:r>
            <a:r>
              <a:rPr lang="zh-TW" altLang="en-US" dirty="0">
                <a:latin typeface="標楷體" panose="03000509000000000000" pitchFamily="65" charset="-120"/>
                <a:ea typeface="標楷體" panose="03000509000000000000" pitchFamily="65" charset="-120"/>
              </a:rPr>
              <a:t>，有熊國國民四大守則：</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要減速、不下車 </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要安靜、不追捕 </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要遠離、</a:t>
            </a:r>
            <a:r>
              <a:rPr lang="zh-TW" altLang="en-US" dirty="0" smtClean="0">
                <a:latin typeface="標楷體" panose="03000509000000000000" pitchFamily="65" charset="-120"/>
                <a:ea typeface="標楷體" panose="03000509000000000000" pitchFamily="65" charset="-120"/>
              </a:rPr>
              <a:t>不餵食 </a:t>
            </a:r>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要通報、不打卡。如果大家能遵守，人</a:t>
            </a:r>
            <a:r>
              <a:rPr lang="zh-TW" altLang="en-US" dirty="0" smtClean="0">
                <a:latin typeface="標楷體" panose="03000509000000000000" pitchFamily="65" charset="-120"/>
                <a:ea typeface="標楷體" panose="03000509000000000000" pitchFamily="65" charset="-120"/>
              </a:rPr>
              <a:t>熊就能和平相處。</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11273442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0000"/>
                </a:solidFill>
                <a:latin typeface="標楷體" panose="03000509000000000000" pitchFamily="65" charset="-120"/>
                <a:ea typeface="標楷體" panose="03000509000000000000" pitchFamily="65" charset="-120"/>
              </a:rPr>
              <a:t>肆●研究後的省思</a:t>
            </a:r>
            <a:endParaRPr lang="zh-TW" altLang="en-US" dirty="0">
              <a:solidFill>
                <a:srgbClr val="FF0000"/>
              </a:solidFill>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sz="3600" dirty="0" smtClean="0">
                <a:latin typeface="標楷體" pitchFamily="65" charset="-120"/>
                <a:ea typeface="標楷體" pitchFamily="65" charset="-120"/>
              </a:rPr>
              <a:t>熊和人彼此了解才不會</a:t>
            </a:r>
            <a:r>
              <a:rPr lang="zh-TW" altLang="en-US" sz="3600" dirty="0" smtClean="0">
                <a:latin typeface="標楷體" pitchFamily="65" charset="-120"/>
                <a:ea typeface="標楷體" pitchFamily="65" charset="-120"/>
              </a:rPr>
              <a:t>有誤會</a:t>
            </a:r>
            <a:r>
              <a:rPr lang="zh-TW" altLang="en-US" sz="3600" dirty="0" smtClean="0">
                <a:latin typeface="標楷體" pitchFamily="65" charset="-120"/>
                <a:ea typeface="標楷體" pitchFamily="65" charset="-120"/>
              </a:rPr>
              <a:t>。</a:t>
            </a:r>
            <a:endParaRPr lang="en-US" altLang="zh-TW" sz="3600" dirty="0" smtClean="0">
              <a:latin typeface="標楷體" pitchFamily="65" charset="-120"/>
              <a:ea typeface="標楷體" pitchFamily="65" charset="-120"/>
            </a:endParaRPr>
          </a:p>
          <a:p>
            <a:r>
              <a:rPr lang="zh-TW" altLang="en-US" sz="3600" dirty="0" smtClean="0">
                <a:latin typeface="標楷體" pitchFamily="65" charset="-120"/>
                <a:ea typeface="標楷體" pitchFamily="65" charset="-120"/>
              </a:rPr>
              <a:t>保育的</a:t>
            </a:r>
            <a:r>
              <a:rPr lang="zh-TW" altLang="en-US" sz="3600" dirty="0" smtClean="0">
                <a:latin typeface="標楷體" pitchFamily="65" charset="-120"/>
                <a:ea typeface="標楷體" pitchFamily="65" charset="-120"/>
              </a:rPr>
              <a:t>工作</a:t>
            </a:r>
            <a:r>
              <a:rPr lang="zh-TW" altLang="en-US" sz="3600" dirty="0" smtClean="0">
                <a:latin typeface="標楷體" pitchFamily="65" charset="-120"/>
                <a:ea typeface="標楷體" pitchFamily="65" charset="-120"/>
              </a:rPr>
              <a:t>是大家的事</a:t>
            </a:r>
            <a:r>
              <a:rPr lang="zh-TW" altLang="en-US" sz="3600" dirty="0" smtClean="0">
                <a:latin typeface="標楷體" pitchFamily="65" charset="-120"/>
                <a:ea typeface="標楷體" pitchFamily="65" charset="-120"/>
              </a:rPr>
              <a:t>。</a:t>
            </a:r>
            <a:endParaRPr lang="en-US" altLang="zh-TW" sz="3600" dirty="0" smtClean="0">
              <a:latin typeface="標楷體" pitchFamily="65" charset="-120"/>
              <a:ea typeface="標楷體" pitchFamily="65" charset="-120"/>
            </a:endParaRPr>
          </a:p>
          <a:p>
            <a:r>
              <a:rPr lang="zh-TW" altLang="en-US" sz="3600" dirty="0" smtClean="0">
                <a:latin typeface="標楷體" pitchFamily="65" charset="-120"/>
                <a:ea typeface="標楷體" pitchFamily="65" charset="-120"/>
              </a:rPr>
              <a:t>面對棲息地的消失，政府應該更有作為</a:t>
            </a:r>
            <a:r>
              <a:rPr lang="zh-TW" altLang="en-US" sz="3600" dirty="0" smtClean="0">
                <a:latin typeface="標楷體" pitchFamily="65" charset="-120"/>
                <a:ea typeface="標楷體" pitchFamily="65" charset="-120"/>
              </a:rPr>
              <a:t>。</a:t>
            </a:r>
            <a:endParaRPr lang="en-US" altLang="zh-TW" sz="3600" dirty="0" smtClean="0">
              <a:latin typeface="標楷體" pitchFamily="65" charset="-120"/>
              <a:ea typeface="標楷體" pitchFamily="65" charset="-120"/>
            </a:endParaRPr>
          </a:p>
          <a:p>
            <a:r>
              <a:rPr lang="zh-TW" altLang="en-US" sz="3600" dirty="0" smtClean="0">
                <a:latin typeface="標楷體" pitchFamily="65" charset="-120"/>
                <a:ea typeface="標楷體" pitchFamily="65" charset="-120"/>
              </a:rPr>
              <a:t>台灣黑熊和其他野生動物都可以永遠快樂地徜徉於台灣的山林</a:t>
            </a:r>
            <a:r>
              <a:rPr lang="zh-TW" altLang="en-US" sz="3600" dirty="0" smtClean="0">
                <a:latin typeface="標楷體" pitchFamily="65" charset="-120"/>
                <a:ea typeface="標楷體" pitchFamily="65" charset="-120"/>
              </a:rPr>
              <a:t>裡。</a:t>
            </a:r>
            <a:endParaRPr lang="en-US" altLang="zh-TW" sz="3600" dirty="0" smtClean="0">
              <a:latin typeface="標楷體" pitchFamily="65" charset="-120"/>
              <a:ea typeface="標楷體" pitchFamily="65" charset="-120"/>
            </a:endParaRPr>
          </a:p>
          <a:p>
            <a:endParaRPr lang="zh-TW" altLang="en-US" sz="3600" dirty="0">
              <a:latin typeface="標楷體" pitchFamily="65" charset="-120"/>
              <a:ea typeface="標楷體" pitchFamily="65" charset="-12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4400" y="0"/>
            <a:ext cx="8229600" cy="2080822"/>
          </a:xfrm>
        </p:spPr>
        <p:txBody>
          <a:bodyPr>
            <a:normAutofit/>
          </a:bodyPr>
          <a:lstStyle/>
          <a:p>
            <a:pPr marL="0" indent="0" algn="ctr">
              <a:buNone/>
            </a:pPr>
            <a:r>
              <a:rPr lang="zh-TW" altLang="en-US" sz="8800" dirty="0" smtClean="0">
                <a:solidFill>
                  <a:schemeClr val="bg1"/>
                </a:solidFill>
                <a:latin typeface="標楷體" panose="03000509000000000000" pitchFamily="65" charset="-120"/>
                <a:ea typeface="標楷體" panose="03000509000000000000" pitchFamily="65" charset="-120"/>
              </a:rPr>
              <a:t>謝謝聆聽</a:t>
            </a:r>
            <a:endParaRPr lang="zh-TW" altLang="en-US" sz="8800" dirty="0">
              <a:solidFill>
                <a:schemeClr val="bg1"/>
              </a:solidFill>
              <a:latin typeface="標楷體" panose="03000509000000000000" pitchFamily="65" charset="-120"/>
              <a:ea typeface="標楷體" panose="03000509000000000000" pitchFamily="65" charset="-120"/>
            </a:endParaRPr>
          </a:p>
        </p:txBody>
      </p:sp>
      <p:pic>
        <p:nvPicPr>
          <p:cNvPr id="1025" name="Picture 1"/>
          <p:cNvPicPr>
            <a:picLocks noChangeAspect="1" noChangeArrowheads="1"/>
          </p:cNvPicPr>
          <p:nvPr/>
        </p:nvPicPr>
        <p:blipFill>
          <a:blip r:embed="rId2" cstate="print"/>
          <a:srcRect/>
          <a:stretch>
            <a:fillRect/>
          </a:stretch>
        </p:blipFill>
        <p:spPr bwMode="auto">
          <a:xfrm>
            <a:off x="2071670" y="1571612"/>
            <a:ext cx="5429256" cy="4071942"/>
          </a:xfrm>
          <a:prstGeom prst="rect">
            <a:avLst/>
          </a:prstGeom>
          <a:noFill/>
          <a:ln w="9525">
            <a:noFill/>
            <a:miter lim="800000"/>
            <a:headEnd/>
            <a:tailEnd/>
          </a:ln>
          <a:effectLst/>
        </p:spPr>
      </p:pic>
    </p:spTree>
    <p:extLst>
      <p:ext uri="{BB962C8B-B14F-4D97-AF65-F5344CB8AC3E}">
        <p14:creationId xmlns="" xmlns:p14="http://schemas.microsoft.com/office/powerpoint/2010/main" val="2454641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476672"/>
            <a:ext cx="8229600" cy="1143000"/>
          </a:xfrm>
        </p:spPr>
        <p:txBody>
          <a:bodyPr>
            <a:noAutofit/>
          </a:bodyPr>
          <a:lstStyle/>
          <a:p>
            <a:r>
              <a:rPr lang="zh-TW" altLang="zh-TW" sz="4800" kern="100" dirty="0" smtClean="0">
                <a:solidFill>
                  <a:srgbClr val="C00000"/>
                </a:solidFill>
                <a:latin typeface="標楷體" pitchFamily="65" charset="-120"/>
                <a:ea typeface="標楷體" pitchFamily="65" charset="-120"/>
              </a:rPr>
              <a:t>一、研究動機</a:t>
            </a:r>
            <a:br>
              <a:rPr lang="zh-TW" altLang="zh-TW" sz="4800" kern="100" dirty="0" smtClean="0">
                <a:solidFill>
                  <a:srgbClr val="C00000"/>
                </a:solidFill>
                <a:latin typeface="標楷體" pitchFamily="65" charset="-120"/>
                <a:ea typeface="標楷體" pitchFamily="65" charset="-120"/>
              </a:rPr>
            </a:br>
            <a:endParaRPr lang="zh-TW" altLang="en-US" sz="48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pPr marL="0" indent="0">
              <a:buNone/>
            </a:pPr>
            <a:r>
              <a:rPr lang="zh-TW" altLang="en-US" dirty="0" smtClean="0">
                <a:latin typeface="標楷體" panose="03000509000000000000" pitchFamily="65" charset="-120"/>
                <a:ea typeface="標楷體" panose="03000509000000000000" pitchFamily="65" charset="-120"/>
              </a:rPr>
              <a:t>黃美秀她為了保護台灣黑熊不惜一切的精神讓我們更決定做這個研究，希望透過我們的研究喚醒國人對於保育的觀念。因此被稱為「黑熊媽媽」，她為了台灣黑熊進入人跡罕至的玉山國家公園找尋找台灣黑熊。</a:t>
            </a:r>
            <a:endParaRPr lang="zh-TW" altLang="en-US" dirty="0">
              <a:latin typeface="標楷體" panose="03000509000000000000" pitchFamily="65" charset="-120"/>
              <a:ea typeface="標楷體" panose="03000509000000000000" pitchFamily="65" charset="-120"/>
            </a:endParaRPr>
          </a:p>
        </p:txBody>
      </p:sp>
      <p:pic>
        <p:nvPicPr>
          <p:cNvPr id="4" name="Picture 7" descr="台灣黑熊若瀕絕種 不排除以亞洲黑熊復育"/>
          <p:cNvPicPr>
            <a:picLocks noChangeAspect="1" noChangeArrowheads="1"/>
          </p:cNvPicPr>
          <p:nvPr/>
        </p:nvPicPr>
        <p:blipFill>
          <a:blip r:embed="rId2"/>
          <a:srcRect/>
          <a:stretch>
            <a:fillRect/>
          </a:stretch>
        </p:blipFill>
        <p:spPr bwMode="auto">
          <a:xfrm>
            <a:off x="1071538" y="4429132"/>
            <a:ext cx="1458895" cy="1921236"/>
          </a:xfrm>
          <a:prstGeom prst="rect">
            <a:avLst/>
          </a:prstGeom>
          <a:noFill/>
        </p:spPr>
      </p:pic>
    </p:spTree>
    <p:extLst>
      <p:ext uri="{BB962C8B-B14F-4D97-AF65-F5344CB8AC3E}">
        <p14:creationId xmlns="" xmlns:p14="http://schemas.microsoft.com/office/powerpoint/2010/main" val="265035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C00000"/>
                </a:solidFill>
                <a:latin typeface="標楷體" panose="03000509000000000000" pitchFamily="65" charset="-120"/>
                <a:ea typeface="標楷體" panose="03000509000000000000" pitchFamily="65" charset="-120"/>
              </a:rPr>
              <a:t>二、研究目的</a:t>
            </a:r>
            <a:endParaRPr lang="zh-TW" altLang="en-US" dirty="0">
              <a:solidFill>
                <a:srgbClr val="C0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pPr marL="0" indent="0">
              <a:buNone/>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一</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認識台灣黑熊的習性、特徵與生態。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二</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了解南安小熊野放的過程。 </a:t>
            </a:r>
            <a:endParaRPr lang="en-US" altLang="zh-TW" dirty="0" smtClean="0">
              <a:latin typeface="標楷體" panose="03000509000000000000" pitchFamily="65" charset="-120"/>
              <a:ea typeface="標楷體" panose="03000509000000000000" pitchFamily="65" charset="-120"/>
            </a:endParaRPr>
          </a:p>
          <a:p>
            <a:pPr marL="0" indent="0">
              <a:buNone/>
            </a:pPr>
            <a:r>
              <a:rPr lang="en-US" altLang="zh-TW"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三</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探討保育台灣黑熊的方法。</a:t>
            </a:r>
          </a:p>
        </p:txBody>
      </p:sp>
    </p:spTree>
    <p:extLst>
      <p:ext uri="{BB962C8B-B14F-4D97-AF65-F5344CB8AC3E}">
        <p14:creationId xmlns="" xmlns:p14="http://schemas.microsoft.com/office/powerpoint/2010/main" val="623344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C00000"/>
                </a:solidFill>
                <a:latin typeface="標楷體" panose="03000509000000000000" pitchFamily="65" charset="-120"/>
                <a:ea typeface="標楷體" panose="03000509000000000000" pitchFamily="65" charset="-120"/>
              </a:rPr>
              <a:t>三、研究方法</a:t>
            </a:r>
            <a:endParaRPr lang="zh-TW" altLang="en-US" dirty="0">
              <a:solidFill>
                <a:srgbClr val="C00000"/>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pPr marL="0" indent="0">
              <a:buNone/>
            </a:pPr>
            <a:r>
              <a:rPr lang="zh-TW" altLang="en-US" dirty="0">
                <a:latin typeface="標楷體" panose="03000509000000000000" pitchFamily="65" charset="-120"/>
                <a:ea typeface="標楷體" panose="03000509000000000000" pitchFamily="65" charset="-120"/>
              </a:rPr>
              <a:t>我們閱讀書籍、上網查資料，參與「洄瀾熊信使南安小熊返家記」座談，</a:t>
            </a:r>
            <a:r>
              <a:rPr lang="zh-TW" altLang="en-US" dirty="0" smtClean="0">
                <a:latin typeface="標楷體" panose="03000509000000000000" pitchFamily="65" charset="-120"/>
                <a:ea typeface="標楷體" panose="03000509000000000000" pitchFamily="65" charset="-120"/>
              </a:rPr>
              <a:t>訪問</a:t>
            </a:r>
            <a:r>
              <a:rPr lang="zh-TW" altLang="en-US" dirty="0">
                <a:latin typeface="標楷體" panose="03000509000000000000" pitchFamily="65" charset="-120"/>
                <a:ea typeface="標楷體" panose="03000509000000000000" pitchFamily="65" charset="-120"/>
              </a:rPr>
              <a:t>黑熊媽媽－黃美秀，歸納、分析資料，形成我們的研究。</a:t>
            </a:r>
          </a:p>
        </p:txBody>
      </p:sp>
      <p:pic>
        <p:nvPicPr>
          <p:cNvPr id="19457" name="Picture 1"/>
          <p:cNvPicPr>
            <a:picLocks noChangeAspect="1" noChangeArrowheads="1"/>
          </p:cNvPicPr>
          <p:nvPr/>
        </p:nvPicPr>
        <p:blipFill>
          <a:blip r:embed="rId2" cstate="print"/>
          <a:srcRect/>
          <a:stretch>
            <a:fillRect/>
          </a:stretch>
        </p:blipFill>
        <p:spPr bwMode="auto">
          <a:xfrm>
            <a:off x="3929058" y="3504187"/>
            <a:ext cx="4471750" cy="3353813"/>
          </a:xfrm>
          <a:prstGeom prst="rect">
            <a:avLst/>
          </a:prstGeom>
          <a:noFill/>
          <a:ln w="9525">
            <a:noFill/>
            <a:miter lim="800000"/>
            <a:headEnd/>
            <a:tailEnd/>
          </a:ln>
          <a:effectLst/>
        </p:spPr>
      </p:pic>
    </p:spTree>
    <p:extLst>
      <p:ext uri="{BB962C8B-B14F-4D97-AF65-F5344CB8AC3E}">
        <p14:creationId xmlns="" xmlns:p14="http://schemas.microsoft.com/office/powerpoint/2010/main" val="3727455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C00000"/>
                </a:solidFill>
                <a:latin typeface="標楷體" panose="03000509000000000000" pitchFamily="65" charset="-120"/>
                <a:ea typeface="標楷體" panose="03000509000000000000" pitchFamily="65" charset="-120"/>
              </a:rPr>
              <a:t>四、研究流程</a:t>
            </a:r>
            <a:endParaRPr lang="zh-TW" altLang="en-US" dirty="0">
              <a:solidFill>
                <a:srgbClr val="C00000"/>
              </a:solidFill>
              <a:latin typeface="標楷體" panose="03000509000000000000" pitchFamily="65" charset="-120"/>
              <a:ea typeface="標楷體" panose="03000509000000000000" pitchFamily="65" charset="-120"/>
            </a:endParaRPr>
          </a:p>
        </p:txBody>
      </p:sp>
      <p:pic>
        <p:nvPicPr>
          <p:cNvPr id="102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bwMode="auto">
          <a:xfrm>
            <a:off x="755576" y="1700808"/>
            <a:ext cx="7416824" cy="4392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056541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692696"/>
            <a:ext cx="8229600" cy="1143000"/>
          </a:xfrm>
        </p:spPr>
        <p:txBody>
          <a:bodyPr>
            <a:normAutofit fontScale="90000"/>
          </a:bodyPr>
          <a:lstStyle/>
          <a:p>
            <a:r>
              <a:rPr lang="zh-TW" altLang="en-US" sz="4900" dirty="0" smtClean="0">
                <a:solidFill>
                  <a:srgbClr val="C00000"/>
                </a:solidFill>
                <a:latin typeface="標楷體" panose="03000509000000000000" pitchFamily="65" charset="-120"/>
                <a:ea typeface="標楷體" panose="03000509000000000000" pitchFamily="65" charset="-120"/>
              </a:rPr>
              <a:t>貳●正文</a:t>
            </a:r>
            <a:r>
              <a:rPr lang="en-US" altLang="zh-TW" dirty="0" smtClean="0"/>
              <a:t/>
            </a:r>
            <a:br>
              <a:rPr lang="en-US" altLang="zh-TW" dirty="0" smtClean="0"/>
            </a:br>
            <a:endParaRPr lang="zh-TW" altLang="en-US" dirty="0"/>
          </a:p>
        </p:txBody>
      </p:sp>
      <p:sp>
        <p:nvSpPr>
          <p:cNvPr id="3" name="內容版面配置區 2"/>
          <p:cNvSpPr>
            <a:spLocks noGrp="1"/>
          </p:cNvSpPr>
          <p:nvPr>
            <p:ph idx="1"/>
          </p:nvPr>
        </p:nvSpPr>
        <p:spPr>
          <a:xfrm>
            <a:off x="457200" y="2132856"/>
            <a:ext cx="8229600" cy="3993307"/>
          </a:xfrm>
        </p:spPr>
        <p:txBody>
          <a:bodyPr>
            <a:normAutofit/>
          </a:bodyPr>
          <a:lstStyle/>
          <a:p>
            <a:pPr marL="0" indent="0">
              <a:buNone/>
            </a:pPr>
            <a:r>
              <a:rPr lang="zh-TW" altLang="en-US" sz="4400" dirty="0" smtClean="0">
                <a:latin typeface="標楷體" panose="03000509000000000000" pitchFamily="65" charset="-120"/>
                <a:ea typeface="標楷體" panose="03000509000000000000" pitchFamily="65" charset="-120"/>
              </a:rPr>
              <a:t>一、</a:t>
            </a:r>
            <a:r>
              <a:rPr lang="zh-TW" altLang="en-US" sz="4400" dirty="0">
                <a:latin typeface="標楷體" panose="03000509000000000000" pitchFamily="65" charset="-120"/>
                <a:ea typeface="標楷體" panose="03000509000000000000" pitchFamily="65" charset="-120"/>
              </a:rPr>
              <a:t>台灣黑熊的介紹</a:t>
            </a:r>
            <a:endParaRPr lang="en-US" altLang="zh-TW" sz="4400" dirty="0" smtClean="0">
              <a:latin typeface="標楷體" panose="03000509000000000000" pitchFamily="65" charset="-120"/>
              <a:ea typeface="標楷體" panose="03000509000000000000" pitchFamily="65" charset="-120"/>
            </a:endParaRPr>
          </a:p>
          <a:p>
            <a:pPr marL="0" indent="0">
              <a:buNone/>
            </a:pPr>
            <a:r>
              <a:rPr lang="zh-TW" altLang="en-US" sz="4400" dirty="0" smtClean="0">
                <a:latin typeface="標楷體" panose="03000509000000000000" pitchFamily="65" charset="-120"/>
                <a:ea typeface="標楷體" panose="03000509000000000000" pitchFamily="65" charset="-120"/>
              </a:rPr>
              <a:t>二、</a:t>
            </a:r>
            <a:r>
              <a:rPr lang="zh-TW" altLang="en-US" sz="4400" dirty="0">
                <a:latin typeface="標楷體" panose="03000509000000000000" pitchFamily="65" charset="-120"/>
                <a:ea typeface="標楷體" panose="03000509000000000000" pitchFamily="65" charset="-120"/>
              </a:rPr>
              <a:t>南安小熊</a:t>
            </a:r>
            <a:r>
              <a:rPr lang="zh-TW" altLang="en-US" sz="4400" dirty="0" smtClean="0">
                <a:latin typeface="標楷體" panose="03000509000000000000" pitchFamily="65" charset="-120"/>
                <a:ea typeface="標楷體" panose="03000509000000000000" pitchFamily="65" charset="-120"/>
              </a:rPr>
              <a:t>返家記</a:t>
            </a:r>
            <a:endParaRPr lang="en-US" altLang="zh-TW" sz="4400" dirty="0" smtClean="0">
              <a:latin typeface="標楷體" panose="03000509000000000000" pitchFamily="65" charset="-120"/>
              <a:ea typeface="標楷體" panose="03000509000000000000" pitchFamily="65" charset="-120"/>
            </a:endParaRPr>
          </a:p>
          <a:p>
            <a:pPr marL="0" indent="0">
              <a:buNone/>
            </a:pPr>
            <a:r>
              <a:rPr lang="zh-TW" altLang="en-US" sz="4400" dirty="0" smtClean="0">
                <a:latin typeface="標楷體" panose="03000509000000000000" pitchFamily="65" charset="-120"/>
                <a:ea typeface="標楷體" panose="03000509000000000000" pitchFamily="65" charset="-120"/>
              </a:rPr>
              <a:t>三</a:t>
            </a:r>
            <a:r>
              <a:rPr lang="zh-TW" altLang="en-US" sz="4400" dirty="0">
                <a:latin typeface="標楷體" panose="03000509000000000000" pitchFamily="65" charset="-120"/>
                <a:ea typeface="標楷體" panose="03000509000000000000" pitchFamily="65" charset="-120"/>
              </a:rPr>
              <a:t>、台灣黑熊瀕臨絕種的困境</a:t>
            </a:r>
            <a:endParaRPr lang="en-US" altLang="zh-TW" sz="4400" dirty="0" smtClean="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2301505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C00000"/>
                </a:solidFill>
                <a:latin typeface="標楷體" panose="03000509000000000000" pitchFamily="65" charset="-120"/>
                <a:ea typeface="標楷體" panose="03000509000000000000" pitchFamily="65" charset="-120"/>
              </a:rPr>
              <a:t>一、台灣黑熊的基本資料</a:t>
            </a:r>
            <a:endParaRPr lang="zh-TW" altLang="en-US" dirty="0">
              <a:solidFill>
                <a:srgbClr val="C00000"/>
              </a:solidFill>
            </a:endParaRPr>
          </a:p>
        </p:txBody>
      </p:sp>
      <p:sp>
        <p:nvSpPr>
          <p:cNvPr id="3" name="內容版面配置區 2"/>
          <p:cNvSpPr>
            <a:spLocks noGrp="1"/>
          </p:cNvSpPr>
          <p:nvPr>
            <p:ph idx="1"/>
          </p:nvPr>
        </p:nvSpPr>
        <p:spPr/>
        <p:txBody>
          <a:bodyPr/>
          <a:lstStyle/>
          <a:p>
            <a:pPr marL="0" indent="0">
              <a:buNone/>
            </a:pPr>
            <a:r>
              <a:rPr lang="zh-TW" altLang="en-US" dirty="0" smtClean="0">
                <a:latin typeface="標楷體" panose="03000509000000000000" pitchFamily="65" charset="-120"/>
                <a:ea typeface="標楷體" panose="03000509000000000000" pitchFamily="65" charset="-120"/>
              </a:rPr>
              <a:t>台灣黑熊胸</a:t>
            </a:r>
            <a:r>
              <a:rPr lang="zh-TW" altLang="en-US" dirty="0">
                <a:latin typeface="標楷體" panose="03000509000000000000" pitchFamily="65" charset="-120"/>
                <a:ea typeface="標楷體" panose="03000509000000000000" pitchFamily="65" charset="-120"/>
              </a:rPr>
              <a:t>前</a:t>
            </a:r>
            <a:r>
              <a:rPr lang="zh-TW" altLang="en-US" dirty="0" smtClean="0">
                <a:latin typeface="標楷體" panose="03000509000000000000" pitchFamily="65" charset="-120"/>
                <a:ea typeface="標楷體" panose="03000509000000000000" pitchFamily="65" charset="-120"/>
              </a:rPr>
              <a:t>的</a:t>
            </a:r>
            <a:r>
              <a:rPr lang="en-US" altLang="zh-TW" dirty="0" smtClean="0">
                <a:latin typeface="標楷體" panose="03000509000000000000" pitchFamily="65" charset="-120"/>
                <a:ea typeface="標楷體" panose="03000509000000000000" pitchFamily="65" charset="-120"/>
              </a:rPr>
              <a:t>V</a:t>
            </a:r>
            <a:r>
              <a:rPr lang="zh-TW" altLang="en-US" dirty="0" smtClean="0">
                <a:latin typeface="標楷體" panose="03000509000000000000" pitchFamily="65" charset="-120"/>
                <a:ea typeface="標楷體" panose="03000509000000000000" pitchFamily="65" charset="-120"/>
              </a:rPr>
              <a:t>字型</a:t>
            </a:r>
            <a:r>
              <a:rPr lang="zh-TW" altLang="en-US" dirty="0">
                <a:latin typeface="標楷體" panose="03000509000000000000" pitchFamily="65" charset="-120"/>
                <a:ea typeface="標楷體" panose="03000509000000000000" pitchFamily="65" charset="-120"/>
              </a:rPr>
              <a:t>白色</a:t>
            </a:r>
            <a:r>
              <a:rPr lang="zh-TW" altLang="en-US" dirty="0" smtClean="0">
                <a:latin typeface="標楷體" panose="03000509000000000000" pitchFamily="65" charset="-120"/>
                <a:ea typeface="標楷體" panose="03000509000000000000" pitchFamily="65" charset="-120"/>
              </a:rPr>
              <a:t>斑紋</a:t>
            </a:r>
            <a:r>
              <a:rPr lang="zh-TW" altLang="en-US" dirty="0">
                <a:latin typeface="標楷體" panose="03000509000000000000" pitchFamily="65" charset="-120"/>
                <a:ea typeface="標楷體" panose="03000509000000000000" pitchFamily="65" charset="-120"/>
              </a:rPr>
              <a:t>是亞洲黑熊共有的特徵，又稱為月熊、月牙熊、</a:t>
            </a:r>
            <a:r>
              <a:rPr lang="zh-TW" altLang="en-US" dirty="0" smtClean="0">
                <a:latin typeface="標楷體" panose="03000509000000000000" pitchFamily="65" charset="-120"/>
                <a:ea typeface="標楷體" panose="03000509000000000000" pitchFamily="65" charset="-120"/>
              </a:rPr>
              <a:t>狗熊。</a:t>
            </a:r>
            <a:r>
              <a:rPr lang="zh-TW" altLang="en-US" dirty="0">
                <a:latin typeface="標楷體" panose="03000509000000000000" pitchFamily="65" charset="-120"/>
                <a:ea typeface="標楷體" panose="03000509000000000000" pitchFamily="65" charset="-120"/>
              </a:rPr>
              <a:t>台灣</a:t>
            </a:r>
            <a:r>
              <a:rPr lang="zh-TW" altLang="en-US" dirty="0" smtClean="0">
                <a:latin typeface="標楷體" panose="03000509000000000000" pitchFamily="65" charset="-120"/>
                <a:ea typeface="標楷體" panose="03000509000000000000" pitchFamily="65" charset="-120"/>
              </a:rPr>
              <a:t>黑熊是</a:t>
            </a:r>
            <a:r>
              <a:rPr lang="zh-TW" altLang="en-US" dirty="0">
                <a:latin typeface="標楷體" panose="03000509000000000000" pitchFamily="65" charset="-120"/>
                <a:ea typeface="標楷體" panose="03000509000000000000" pitchFamily="65" charset="-120"/>
              </a:rPr>
              <a:t>台灣產大型的陸生動物屬於哺乳類動物</a:t>
            </a:r>
            <a:r>
              <a:rPr lang="zh-TW" altLang="en-US"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 xmlns:p14="http://schemas.microsoft.com/office/powerpoint/2010/main" val="3415082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solidFill>
                  <a:srgbClr val="C00000"/>
                </a:solidFill>
                <a:latin typeface="標楷體" panose="03000509000000000000" pitchFamily="65" charset="-120"/>
                <a:ea typeface="標楷體" panose="03000509000000000000" pitchFamily="65" charset="-120"/>
              </a:rPr>
              <a:t>二、台灣黑熊的特徵</a:t>
            </a:r>
            <a:r>
              <a:rPr lang="en-US" altLang="zh-TW" dirty="0">
                <a:solidFill>
                  <a:srgbClr val="C00000"/>
                </a:solidFill>
                <a:latin typeface="標楷體" panose="03000509000000000000" pitchFamily="65" charset="-120"/>
                <a:ea typeface="標楷體" panose="03000509000000000000" pitchFamily="65" charset="-120"/>
              </a:rPr>
              <a:t/>
            </a:r>
            <a:br>
              <a:rPr lang="en-US" altLang="zh-TW" dirty="0">
                <a:solidFill>
                  <a:srgbClr val="C00000"/>
                </a:solidFill>
                <a:latin typeface="標楷體" panose="03000509000000000000" pitchFamily="65" charset="-120"/>
                <a:ea typeface="標楷體" panose="03000509000000000000" pitchFamily="65" charset="-120"/>
              </a:rPr>
            </a:br>
            <a:endParaRPr lang="zh-TW" altLang="en-US" dirty="0">
              <a:solidFill>
                <a:srgbClr val="C00000"/>
              </a:solidFill>
            </a:endParaRPr>
          </a:p>
        </p:txBody>
      </p:sp>
      <p:sp>
        <p:nvSpPr>
          <p:cNvPr id="3" name="內容版面配置區 2"/>
          <p:cNvSpPr>
            <a:spLocks noGrp="1"/>
          </p:cNvSpPr>
          <p:nvPr>
            <p:ph idx="1"/>
          </p:nvPr>
        </p:nvSpPr>
        <p:spPr/>
        <p:txBody>
          <a:bodyPr/>
          <a:lstStyle/>
          <a:p>
            <a:pPr marL="0" indent="0">
              <a:buNone/>
            </a:pPr>
            <a:r>
              <a:rPr lang="zh-TW" altLang="en-US" dirty="0">
                <a:latin typeface="標楷體" panose="03000509000000000000" pitchFamily="65" charset="-120"/>
                <a:ea typeface="標楷體" panose="03000509000000000000" pitchFamily="65" charset="-120"/>
              </a:rPr>
              <a:t>台灣黑熊體型粗壯，頭圓頸短，眼小吻長，臀圓尾短。黑熊全身都</a:t>
            </a:r>
            <a:r>
              <a:rPr lang="zh-TW" altLang="en-US" dirty="0" smtClean="0">
                <a:latin typeface="標楷體" panose="03000509000000000000" pitchFamily="65" charset="-120"/>
                <a:ea typeface="標楷體" panose="03000509000000000000" pitchFamily="65" charset="-120"/>
              </a:rPr>
              <a:t>是粗糙</a:t>
            </a:r>
            <a:r>
              <a:rPr lang="zh-TW" altLang="en-US" dirty="0">
                <a:latin typeface="標楷體" panose="03000509000000000000" pitchFamily="65" charset="-120"/>
                <a:ea typeface="標楷體" panose="03000509000000000000" pitchFamily="65" charset="-120"/>
              </a:rPr>
              <a:t>但極富光澤的黑色毛髮，頸部附近的毛特別長，可超過 </a:t>
            </a:r>
            <a:r>
              <a:rPr lang="en-US" altLang="zh-TW" dirty="0">
                <a:latin typeface="標楷體" panose="03000509000000000000" pitchFamily="65" charset="-120"/>
                <a:ea typeface="標楷體" panose="03000509000000000000" pitchFamily="65" charset="-120"/>
              </a:rPr>
              <a:t>10 </a:t>
            </a:r>
            <a:r>
              <a:rPr lang="zh-TW" altLang="en-US" dirty="0">
                <a:latin typeface="標楷體" panose="03000509000000000000" pitchFamily="65" charset="-120"/>
                <a:ea typeface="標楷體" panose="03000509000000000000" pitchFamily="65" charset="-120"/>
              </a:rPr>
              <a:t>公分，而最大</a:t>
            </a:r>
            <a:r>
              <a:rPr lang="zh-TW" altLang="en-US" dirty="0" smtClean="0">
                <a:latin typeface="標楷體" panose="03000509000000000000" pitchFamily="65" charset="-120"/>
                <a:ea typeface="標楷體" panose="03000509000000000000" pitchFamily="65" charset="-120"/>
              </a:rPr>
              <a:t>的特徵</a:t>
            </a:r>
            <a:r>
              <a:rPr lang="zh-TW" altLang="en-US" dirty="0">
                <a:latin typeface="標楷體" panose="03000509000000000000" pitchFamily="65" charset="-120"/>
                <a:ea typeface="標楷體" panose="03000509000000000000" pitchFamily="65" charset="-120"/>
              </a:rPr>
              <a:t>便是胸前的黃</a:t>
            </a:r>
            <a:r>
              <a:rPr lang="zh-TW" altLang="en-US" dirty="0" smtClean="0">
                <a:latin typeface="標楷體" panose="03000509000000000000" pitchFamily="65" charset="-120"/>
                <a:ea typeface="標楷體" panose="03000509000000000000" pitchFamily="65" charset="-120"/>
              </a:rPr>
              <a:t>白色</a:t>
            </a:r>
            <a:r>
              <a:rPr lang="en-US" altLang="zh-TW" dirty="0" smtClean="0">
                <a:latin typeface="標楷體" panose="03000509000000000000" pitchFamily="65" charset="-120"/>
                <a:ea typeface="標楷體" panose="03000509000000000000" pitchFamily="65" charset="-120"/>
              </a:rPr>
              <a:t>V</a:t>
            </a:r>
            <a:r>
              <a:rPr lang="zh-TW" altLang="en-US" dirty="0" smtClean="0">
                <a:latin typeface="標楷體" panose="03000509000000000000" pitchFamily="65" charset="-120"/>
                <a:ea typeface="標楷體" panose="03000509000000000000" pitchFamily="65" charset="-120"/>
              </a:rPr>
              <a:t>字形</a:t>
            </a:r>
            <a:r>
              <a:rPr lang="zh-TW" altLang="en-US" dirty="0">
                <a:latin typeface="標楷體" panose="03000509000000000000" pitchFamily="65" charset="-120"/>
                <a:ea typeface="標楷體" panose="03000509000000000000" pitchFamily="65" charset="-120"/>
              </a:rPr>
              <a:t>或新月形斑紋。</a:t>
            </a:r>
          </a:p>
        </p:txBody>
      </p:sp>
      <p:pic>
        <p:nvPicPr>
          <p:cNvPr id="4" name="圖片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419872" y="3789040"/>
            <a:ext cx="4070200" cy="2880320"/>
          </a:xfrm>
          <a:prstGeom prst="rect">
            <a:avLst/>
          </a:prstGeom>
        </p:spPr>
      </p:pic>
    </p:spTree>
    <p:extLst>
      <p:ext uri="{BB962C8B-B14F-4D97-AF65-F5344CB8AC3E}">
        <p14:creationId xmlns="" xmlns:p14="http://schemas.microsoft.com/office/powerpoint/2010/main" val="1155227699"/>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鋒芒">
  <a:themeElements>
    <a:clrScheme name="鋒芒">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鋒芒">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鋒芒">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TotalTime>
  <Words>1136</Words>
  <Application>Microsoft Office PowerPoint</Application>
  <PresentationFormat>如螢幕大小 (4:3)</PresentationFormat>
  <Paragraphs>66</Paragraphs>
  <Slides>24</Slides>
  <Notes>0</Notes>
  <HiddenSlides>0</HiddenSlides>
  <MMClips>0</MMClips>
  <ScaleCrop>false</ScaleCrop>
  <HeadingPairs>
    <vt:vector size="4" baseType="variant">
      <vt:variant>
        <vt:lpstr>佈景主題</vt:lpstr>
      </vt:variant>
      <vt:variant>
        <vt:i4>3</vt:i4>
      </vt:variant>
      <vt:variant>
        <vt:lpstr>投影片標題</vt:lpstr>
      </vt:variant>
      <vt:variant>
        <vt:i4>24</vt:i4>
      </vt:variant>
    </vt:vector>
  </HeadingPairs>
  <TitlesOfParts>
    <vt:vector size="27" baseType="lpstr">
      <vt:lpstr>Office 佈景主題</vt:lpstr>
      <vt:lpstr>波形</vt:lpstr>
      <vt:lpstr>鋒芒</vt:lpstr>
      <vt:lpstr>臺灣黑熊</vt:lpstr>
      <vt:lpstr>壹●前言</vt:lpstr>
      <vt:lpstr>一、研究動機 </vt:lpstr>
      <vt:lpstr>二、研究目的</vt:lpstr>
      <vt:lpstr>三、研究方法</vt:lpstr>
      <vt:lpstr>四、研究流程</vt:lpstr>
      <vt:lpstr>貳●正文 </vt:lpstr>
      <vt:lpstr>一、台灣黑熊的基本資料</vt:lpstr>
      <vt:lpstr>二、台灣黑熊的特徵 </vt:lpstr>
      <vt:lpstr>三、台灣黑熊行動力的特色 </vt:lpstr>
      <vt:lpstr>四、台灣黑熊的習性 </vt:lpstr>
      <vt:lpstr>二、南安小熊返家記 </vt:lpstr>
      <vt:lpstr>一、南安小熊落入人間</vt:lpstr>
      <vt:lpstr>二、打卡、拍照只為一睹南安小熊的風采</vt:lpstr>
      <vt:lpstr>三、南安小熊上學去</vt:lpstr>
      <vt:lpstr>三、台灣黑熊瀕臨絕種的困境 </vt:lpstr>
      <vt:lpstr>一、棲息地的消失</vt:lpstr>
      <vt:lpstr>二、國人非法狩獵</vt:lpstr>
      <vt:lpstr>参●結論</vt:lpstr>
      <vt:lpstr> 一、台灣黑熊是本島唯一原產的熊       類 </vt:lpstr>
      <vt:lpstr>二、重視台灣黑熊保育</vt:lpstr>
      <vt:lpstr>三、路上遇熊四要四不要 </vt:lpstr>
      <vt:lpstr>肆●研究後的省思</vt:lpstr>
      <vt:lpstr>投影片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臺灣黑熊</dc:title>
  <dc:creator>HL</dc:creator>
  <cp:lastModifiedBy>USER</cp:lastModifiedBy>
  <cp:revision>30</cp:revision>
  <dcterms:created xsi:type="dcterms:W3CDTF">2019-10-09T05:08:46Z</dcterms:created>
  <dcterms:modified xsi:type="dcterms:W3CDTF">2019-10-31T06:35:36Z</dcterms:modified>
</cp:coreProperties>
</file>