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57" r:id="rId4"/>
    <p:sldId id="261" r:id="rId5"/>
    <p:sldId id="270" r:id="rId6"/>
    <p:sldId id="271" r:id="rId7"/>
    <p:sldId id="272" r:id="rId8"/>
    <p:sldId id="274" r:id="rId9"/>
    <p:sldId id="275" r:id="rId10"/>
    <p:sldId id="279" r:id="rId11"/>
    <p:sldId id="280" r:id="rId12"/>
    <p:sldId id="281" r:id="rId13"/>
    <p:sldId id="282" r:id="rId14"/>
    <p:sldId id="266" r:id="rId15"/>
    <p:sldId id="263" r:id="rId16"/>
    <p:sldId id="283" r:id="rId17"/>
    <p:sldId id="284" r:id="rId18"/>
    <p:sldId id="286" r:id="rId19"/>
    <p:sldId id="264" r:id="rId20"/>
    <p:sldId id="296" r:id="rId21"/>
    <p:sldId id="305" r:id="rId22"/>
    <p:sldId id="291" r:id="rId23"/>
    <p:sldId id="292" r:id="rId24"/>
    <p:sldId id="294" r:id="rId25"/>
    <p:sldId id="265" r:id="rId26"/>
    <p:sldId id="298" r:id="rId27"/>
    <p:sldId id="299" r:id="rId28"/>
    <p:sldId id="300" r:id="rId29"/>
    <p:sldId id="306" r:id="rId30"/>
    <p:sldId id="295" r:id="rId31"/>
    <p:sldId id="302" r:id="rId32"/>
    <p:sldId id="303" r:id="rId33"/>
    <p:sldId id="304" r:id="rId34"/>
    <p:sldId id="301" r:id="rId35"/>
    <p:sldId id="259" r:id="rId3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Amy Wu" initials="AW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1" autoAdjust="0"/>
    <p:restoredTop sz="87640" autoAdjust="0"/>
  </p:normalViewPr>
  <p:slideViewPr>
    <p:cSldViewPr snapToGrid="0">
      <p:cViewPr varScale="1">
        <p:scale>
          <a:sx n="60" d="100"/>
          <a:sy n="60" d="100"/>
        </p:scale>
        <p:origin x="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2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c\Desktop\&#32763;&#35695;\&#23567;&#35542;&#25991;\&#34920;&#2193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904;&#24904;\&#24904;&#21508;&#31185;&#23416;&#32722;&#36039;&#26009;\&#23567;&#35542;&#25991;\109&#31038;&#22296;&#30740;&#31350;\&#22577;&#21578;\ppt\&#31532;&#20108;&#38988;&#26356;&#26032;&#2925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yc\Desktop\&#32763;&#35695;\&#23567;&#35542;&#25991;\&#34920;&#2193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c\Desktop\&#32763;&#35695;\&#23567;&#35542;&#25991;\&#34920;&#2193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904;&#24904;\&#24904;&#21508;&#31185;&#23416;&#32722;&#36039;&#26009;\&#23567;&#35542;&#25991;\109&#31038;&#22296;&#30740;&#31350;\&#22577;&#21578;\ppt\&#25972;&#39636;&#28415;&#24847;&#2423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0433478448273"/>
          <c:y val="6.3949343096827968E-2"/>
          <c:w val="0.81577318460192449"/>
          <c:h val="0.585655438903470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工作表3!$A$2</c:f>
              <c:strCache>
                <c:ptCount val="1"/>
                <c:pt idx="0">
                  <c:v>有參加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工作表3!$B$1:$F$1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工作表3!$B$2:$F$2</c:f>
              <c:numCache>
                <c:formatCode>0.0%</c:formatCode>
                <c:ptCount val="5"/>
                <c:pt idx="0">
                  <c:v>0.47000000000000008</c:v>
                </c:pt>
                <c:pt idx="1">
                  <c:v>0.2400000000000001</c:v>
                </c:pt>
                <c:pt idx="2">
                  <c:v>0.24500000000000011</c:v>
                </c:pt>
                <c:pt idx="3">
                  <c:v>0.12000000000000002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C-4CC6-AC61-6F1C10753A50}"/>
            </c:ext>
          </c:extLst>
        </c:ser>
        <c:ser>
          <c:idx val="1"/>
          <c:order val="1"/>
          <c:tx>
            <c:strRef>
              <c:f>工作表3!$A$3</c:f>
              <c:strCache>
                <c:ptCount val="1"/>
                <c:pt idx="0">
                  <c:v>沒參加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工作表3!$B$1:$F$1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工作表3!$B$3:$F$3</c:f>
              <c:numCache>
                <c:formatCode>0.0%</c:formatCode>
                <c:ptCount val="5"/>
                <c:pt idx="0">
                  <c:v>0.53</c:v>
                </c:pt>
                <c:pt idx="1">
                  <c:v>0.76000000000000045</c:v>
                </c:pt>
                <c:pt idx="2">
                  <c:v>0.75500000000000045</c:v>
                </c:pt>
                <c:pt idx="3">
                  <c:v>0.88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C-4CC6-AC61-6F1C10753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3950720"/>
        <c:axId val="113952256"/>
      </c:barChart>
      <c:catAx>
        <c:axId val="11395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3952256"/>
        <c:crosses val="autoZero"/>
        <c:auto val="1"/>
        <c:lblAlgn val="ctr"/>
        <c:lblOffset val="100"/>
        <c:noMultiLvlLbl val="0"/>
      </c:catAx>
      <c:valAx>
        <c:axId val="1139522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395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04277856997352"/>
          <c:y val="0.7784966831303799"/>
          <c:w val="0.51848532174464146"/>
          <c:h val="0.16910031999465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/>
              <a:t>圖：低、中、高年級參加人數最多的前兩名社團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三年段前二!$B$1</c:f>
              <c:strCache>
                <c:ptCount val="1"/>
                <c:pt idx="0">
                  <c:v>低年級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三年段前二!$A$2:$A$6</c:f>
              <c:strCache>
                <c:ptCount val="5"/>
                <c:pt idx="0">
                  <c:v>科學實作</c:v>
                </c:pt>
                <c:pt idx="1">
                  <c:v>烘焙</c:v>
                </c:pt>
                <c:pt idx="2">
                  <c:v>羽球</c:v>
                </c:pt>
                <c:pt idx="3">
                  <c:v>經典文學寫作</c:v>
                </c:pt>
                <c:pt idx="4">
                  <c:v>遊戲程式設計</c:v>
                </c:pt>
              </c:strCache>
            </c:strRef>
          </c:cat>
          <c:val>
            <c:numRef>
              <c:f>三年段前二!$B$2:$B$6</c:f>
              <c:numCache>
                <c:formatCode>General</c:formatCode>
                <c:ptCount val="5"/>
                <c:pt idx="0">
                  <c:v>15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C-47E1-8D0B-C47ECA3903E1}"/>
            </c:ext>
          </c:extLst>
        </c:ser>
        <c:ser>
          <c:idx val="1"/>
          <c:order val="1"/>
          <c:tx>
            <c:strRef>
              <c:f>三年段前二!$C$1</c:f>
              <c:strCache>
                <c:ptCount val="1"/>
                <c:pt idx="0">
                  <c:v>中年級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三年段前二!$A$2:$A$6</c:f>
              <c:strCache>
                <c:ptCount val="5"/>
                <c:pt idx="0">
                  <c:v>科學實作</c:v>
                </c:pt>
                <c:pt idx="1">
                  <c:v>烘焙</c:v>
                </c:pt>
                <c:pt idx="2">
                  <c:v>羽球</c:v>
                </c:pt>
                <c:pt idx="3">
                  <c:v>經典文學寫作</c:v>
                </c:pt>
                <c:pt idx="4">
                  <c:v>遊戲程式設計</c:v>
                </c:pt>
              </c:strCache>
            </c:strRef>
          </c:cat>
          <c:val>
            <c:numRef>
              <c:f>三年段前二!$C$2:$C$6</c:f>
              <c:numCache>
                <c:formatCode>General</c:formatCode>
                <c:ptCount val="5"/>
                <c:pt idx="2">
                  <c:v>16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C-47E1-8D0B-C47ECA3903E1}"/>
            </c:ext>
          </c:extLst>
        </c:ser>
        <c:ser>
          <c:idx val="2"/>
          <c:order val="2"/>
          <c:tx>
            <c:strRef>
              <c:f>三年段前二!$D$1</c:f>
              <c:strCache>
                <c:ptCount val="1"/>
                <c:pt idx="0">
                  <c:v>高年級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三年段前二!$A$2:$A$6</c:f>
              <c:strCache>
                <c:ptCount val="5"/>
                <c:pt idx="0">
                  <c:v>科學實作</c:v>
                </c:pt>
                <c:pt idx="1">
                  <c:v>烘焙</c:v>
                </c:pt>
                <c:pt idx="2">
                  <c:v>羽球</c:v>
                </c:pt>
                <c:pt idx="3">
                  <c:v>經典文學寫作</c:v>
                </c:pt>
                <c:pt idx="4">
                  <c:v>遊戲程式設計</c:v>
                </c:pt>
              </c:strCache>
            </c:strRef>
          </c:cat>
          <c:val>
            <c:numRef>
              <c:f>三年段前二!$D$2:$D$6</c:f>
              <c:numCache>
                <c:formatCode>General</c:formatCode>
                <c:ptCount val="5"/>
                <c:pt idx="2">
                  <c:v>20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C-47E1-8D0B-C47ECA39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625536"/>
        <c:axId val="112627072"/>
      </c:barChart>
      <c:catAx>
        <c:axId val="1126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2627072"/>
        <c:crosses val="autoZero"/>
        <c:auto val="1"/>
        <c:lblAlgn val="ctr"/>
        <c:lblOffset val="100"/>
        <c:noMultiLvlLbl val="0"/>
      </c:catAx>
      <c:valAx>
        <c:axId val="1126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262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3610216312661"/>
          <c:y val="4.6567144223251165E-2"/>
          <c:w val="0.8728770208804566"/>
          <c:h val="0.54398345555642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二年級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工作表1!$A$2:$A$8</c:f>
              <c:strCache>
                <c:ptCount val="7"/>
                <c:pt idx="0">
                  <c:v>個人喜好</c:v>
                </c:pt>
                <c:pt idx="1">
                  <c:v>家長要求</c:v>
                </c:pt>
                <c:pt idx="2">
                  <c:v>想成為校隊</c:v>
                </c:pt>
                <c:pt idx="3">
                  <c:v>想有一技之長</c:v>
                </c:pt>
                <c:pt idx="4">
                  <c:v>想拿到獎狀</c:v>
                </c:pt>
                <c:pt idx="5">
                  <c:v>想獲得表演機會</c:v>
                </c:pt>
                <c:pt idx="6">
                  <c:v>家長無法接送</c:v>
                </c:pt>
              </c:strCache>
            </c:strRef>
          </c:cat>
          <c:val>
            <c:numRef>
              <c:f>工作表1!$B$2:$B$8</c:f>
              <c:numCache>
                <c:formatCode>0.0%</c:formatCode>
                <c:ptCount val="7"/>
                <c:pt idx="0">
                  <c:v>0.71300000000000041</c:v>
                </c:pt>
                <c:pt idx="1">
                  <c:v>0.252</c:v>
                </c:pt>
                <c:pt idx="2">
                  <c:v>7.0000000000000021E-2</c:v>
                </c:pt>
                <c:pt idx="3">
                  <c:v>1.7000000000000001E-2</c:v>
                </c:pt>
                <c:pt idx="4">
                  <c:v>0.1480000000000001</c:v>
                </c:pt>
                <c:pt idx="5">
                  <c:v>0.10400000000000002</c:v>
                </c:pt>
                <c:pt idx="6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1-422F-A6F1-45203362923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三年級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工作表1!$A$2:$A$8</c:f>
              <c:strCache>
                <c:ptCount val="7"/>
                <c:pt idx="0">
                  <c:v>個人喜好</c:v>
                </c:pt>
                <c:pt idx="1">
                  <c:v>家長要求</c:v>
                </c:pt>
                <c:pt idx="2">
                  <c:v>想成為校隊</c:v>
                </c:pt>
                <c:pt idx="3">
                  <c:v>想有一技之長</c:v>
                </c:pt>
                <c:pt idx="4">
                  <c:v>想拿到獎狀</c:v>
                </c:pt>
                <c:pt idx="5">
                  <c:v>想獲得表演機會</c:v>
                </c:pt>
                <c:pt idx="6">
                  <c:v>家長無法接送</c:v>
                </c:pt>
              </c:strCache>
            </c:strRef>
          </c:cat>
          <c:val>
            <c:numRef>
              <c:f>工作表1!$C$2:$C$8</c:f>
              <c:numCache>
                <c:formatCode>0.0%</c:formatCode>
                <c:ptCount val="7"/>
                <c:pt idx="0">
                  <c:v>0.82099999999999995</c:v>
                </c:pt>
                <c:pt idx="1">
                  <c:v>0.1790000000000001</c:v>
                </c:pt>
                <c:pt idx="2">
                  <c:v>5.1000000000000004E-2</c:v>
                </c:pt>
                <c:pt idx="3">
                  <c:v>2.5999999999999999E-2</c:v>
                </c:pt>
                <c:pt idx="4">
                  <c:v>0.10299999999999998</c:v>
                </c:pt>
                <c:pt idx="5">
                  <c:v>7.6999999999999999E-2</c:v>
                </c:pt>
                <c:pt idx="6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1-422F-A6F1-45203362923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四年級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工作表1!$A$2:$A$8</c:f>
              <c:strCache>
                <c:ptCount val="7"/>
                <c:pt idx="0">
                  <c:v>個人喜好</c:v>
                </c:pt>
                <c:pt idx="1">
                  <c:v>家長要求</c:v>
                </c:pt>
                <c:pt idx="2">
                  <c:v>想成為校隊</c:v>
                </c:pt>
                <c:pt idx="3">
                  <c:v>想有一技之長</c:v>
                </c:pt>
                <c:pt idx="4">
                  <c:v>想拿到獎狀</c:v>
                </c:pt>
                <c:pt idx="5">
                  <c:v>想獲得表演機會</c:v>
                </c:pt>
                <c:pt idx="6">
                  <c:v>家長無法接送</c:v>
                </c:pt>
              </c:strCache>
            </c:strRef>
          </c:cat>
          <c:val>
            <c:numRef>
              <c:f>工作表1!$D$2:$D$8</c:f>
              <c:numCache>
                <c:formatCode>0.0%</c:formatCode>
                <c:ptCount val="7"/>
                <c:pt idx="0">
                  <c:v>0.93300000000000005</c:v>
                </c:pt>
                <c:pt idx="1">
                  <c:v>6.7000000000000004E-2</c:v>
                </c:pt>
                <c:pt idx="2">
                  <c:v>0</c:v>
                </c:pt>
                <c:pt idx="3">
                  <c:v>0.26700000000000002</c:v>
                </c:pt>
                <c:pt idx="4">
                  <c:v>0</c:v>
                </c:pt>
                <c:pt idx="5">
                  <c:v>6.7000000000000004E-2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71-422F-A6F1-45203362923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五年級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工作表1!$A$2:$A$8</c:f>
              <c:strCache>
                <c:ptCount val="7"/>
                <c:pt idx="0">
                  <c:v>個人喜好</c:v>
                </c:pt>
                <c:pt idx="1">
                  <c:v>家長要求</c:v>
                </c:pt>
                <c:pt idx="2">
                  <c:v>想成為校隊</c:v>
                </c:pt>
                <c:pt idx="3">
                  <c:v>想有一技之長</c:v>
                </c:pt>
                <c:pt idx="4">
                  <c:v>想拿到獎狀</c:v>
                </c:pt>
                <c:pt idx="5">
                  <c:v>想獲得表演機會</c:v>
                </c:pt>
                <c:pt idx="6">
                  <c:v>家長無法接送</c:v>
                </c:pt>
              </c:strCache>
            </c:strRef>
          </c:cat>
          <c:val>
            <c:numRef>
              <c:f>工作表1!$E$2:$E$8</c:f>
              <c:numCache>
                <c:formatCode>0.0%</c:formatCode>
                <c:ptCount val="7"/>
                <c:pt idx="0">
                  <c:v>0.78300000000000003</c:v>
                </c:pt>
                <c:pt idx="1">
                  <c:v>0.13</c:v>
                </c:pt>
                <c:pt idx="2">
                  <c:v>0.13</c:v>
                </c:pt>
                <c:pt idx="3">
                  <c:v>0.30400000000000027</c:v>
                </c:pt>
                <c:pt idx="4">
                  <c:v>0</c:v>
                </c:pt>
                <c:pt idx="5">
                  <c:v>8.7000000000000022E-2</c:v>
                </c:pt>
                <c:pt idx="6">
                  <c:v>4.3000000000000003E-2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1-422F-A6F1-45203362923D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六年級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工作表1!$A$2:$A$8</c:f>
              <c:strCache>
                <c:ptCount val="7"/>
                <c:pt idx="0">
                  <c:v>個人喜好</c:v>
                </c:pt>
                <c:pt idx="1">
                  <c:v>家長要求</c:v>
                </c:pt>
                <c:pt idx="2">
                  <c:v>想成為校隊</c:v>
                </c:pt>
                <c:pt idx="3">
                  <c:v>想有一技之長</c:v>
                </c:pt>
                <c:pt idx="4">
                  <c:v>想拿到獎狀</c:v>
                </c:pt>
                <c:pt idx="5">
                  <c:v>想獲得表演機會</c:v>
                </c:pt>
                <c:pt idx="6">
                  <c:v>家長無法接送</c:v>
                </c:pt>
              </c:strCache>
            </c:strRef>
          </c:cat>
          <c:val>
            <c:numRef>
              <c:f>工作表1!$F$2:$F$8</c:f>
              <c:numCache>
                <c:formatCode>0.0%</c:formatCode>
                <c:ptCount val="7"/>
                <c:pt idx="0">
                  <c:v>0.73700000000000043</c:v>
                </c:pt>
                <c:pt idx="1">
                  <c:v>5.3000000000000012E-2</c:v>
                </c:pt>
                <c:pt idx="2">
                  <c:v>0.26300000000000001</c:v>
                </c:pt>
                <c:pt idx="3">
                  <c:v>0.31600000000000023</c:v>
                </c:pt>
                <c:pt idx="4">
                  <c:v>0.10500000000000002</c:v>
                </c:pt>
                <c:pt idx="5">
                  <c:v>0.15800000000000011</c:v>
                </c:pt>
                <c:pt idx="6">
                  <c:v>0.10500000000000002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1-422F-A6F1-45203362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462464"/>
        <c:axId val="112472448"/>
      </c:barChart>
      <c:catAx>
        <c:axId val="1124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12472448"/>
        <c:crosses val="autoZero"/>
        <c:auto val="1"/>
        <c:lblAlgn val="ctr"/>
        <c:lblOffset val="100"/>
        <c:noMultiLvlLbl val="0"/>
      </c:catAx>
      <c:valAx>
        <c:axId val="1124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124624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35876162000338"/>
          <c:y val="0.81958243591644009"/>
          <c:w val="0.5329140683805087"/>
          <c:h val="6.22927947959993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492563429571"/>
          <c:y val="0.10381962671332751"/>
          <c:w val="0.85334951881014875"/>
          <c:h val="0.58227580927384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工作表2!$A$2</c:f>
              <c:strCache>
                <c:ptCount val="1"/>
                <c:pt idx="0">
                  <c:v>可以結交到更多好朋友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工作表2!$B$2:$F$2</c:f>
              <c:numCache>
                <c:formatCode>0.0%</c:formatCode>
                <c:ptCount val="5"/>
                <c:pt idx="0">
                  <c:v>0.66100000000000037</c:v>
                </c:pt>
                <c:pt idx="1">
                  <c:v>0.87200000000000033</c:v>
                </c:pt>
                <c:pt idx="2">
                  <c:v>0.8</c:v>
                </c:pt>
                <c:pt idx="3">
                  <c:v>0.91300000000000003</c:v>
                </c:pt>
                <c:pt idx="4">
                  <c:v>0.73700000000000032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B-493E-9D33-874AF7139C53}"/>
            </c:ext>
          </c:extLst>
        </c:ser>
        <c:ser>
          <c:idx val="1"/>
          <c:order val="1"/>
          <c:tx>
            <c:strRef>
              <c:f>工作表2!$A$3</c:f>
              <c:strCache>
                <c:ptCount val="1"/>
                <c:pt idx="0">
                  <c:v>我的技巧有進步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工作表2!$B$3:$F$3</c:f>
              <c:numCache>
                <c:formatCode>0.0%</c:formatCode>
                <c:ptCount val="5"/>
                <c:pt idx="0">
                  <c:v>0.59199999999999997</c:v>
                </c:pt>
                <c:pt idx="1">
                  <c:v>0.82900000000000029</c:v>
                </c:pt>
                <c:pt idx="2">
                  <c:v>0.86700000000000033</c:v>
                </c:pt>
                <c:pt idx="3">
                  <c:v>0.73900000000000032</c:v>
                </c:pt>
                <c:pt idx="4">
                  <c:v>0.73700000000000032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B-493E-9D33-874AF7139C53}"/>
            </c:ext>
          </c:extLst>
        </c:ser>
        <c:ser>
          <c:idx val="2"/>
          <c:order val="2"/>
          <c:tx>
            <c:strRef>
              <c:f>工作表2!$A$4</c:f>
              <c:strCache>
                <c:ptCount val="1"/>
                <c:pt idx="0">
                  <c:v>能幫助我了解自己的優缺點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工作表2!$B$4:$F$4</c:f>
              <c:numCache>
                <c:formatCode>0.0%</c:formatCode>
                <c:ptCount val="5"/>
                <c:pt idx="0">
                  <c:v>0.53</c:v>
                </c:pt>
                <c:pt idx="1">
                  <c:v>0.78100000000000003</c:v>
                </c:pt>
                <c:pt idx="2">
                  <c:v>0.73300000000000032</c:v>
                </c:pt>
                <c:pt idx="3">
                  <c:v>0.73900000000000032</c:v>
                </c:pt>
                <c:pt idx="4">
                  <c:v>0.36900000000000022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B-493E-9D33-874AF7139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518272"/>
        <c:axId val="112519808"/>
      </c:barChart>
      <c:catAx>
        <c:axId val="1125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2519808"/>
        <c:crosses val="autoZero"/>
        <c:auto val="1"/>
        <c:lblAlgn val="ctr"/>
        <c:lblOffset val="100"/>
        <c:noMultiLvlLbl val="0"/>
      </c:catAx>
      <c:valAx>
        <c:axId val="11251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2518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48849809423167E-2"/>
          <c:y val="0.77372640919885005"/>
          <c:w val="0.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492563429571"/>
          <c:y val="6.5833333333333396E-2"/>
          <c:w val="0.85334951881014875"/>
          <c:h val="0.53519211140274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工作表2!$A$2</c:f>
              <c:strCache>
                <c:ptCount val="1"/>
                <c:pt idx="0">
                  <c:v>老師的授課內容符合我的期待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工作表2!$B$2:$F$2</c:f>
              <c:numCache>
                <c:formatCode>0.0%</c:formatCode>
                <c:ptCount val="5"/>
                <c:pt idx="0">
                  <c:v>0.64400000000000035</c:v>
                </c:pt>
                <c:pt idx="1">
                  <c:v>0.75600000000000034</c:v>
                </c:pt>
                <c:pt idx="2">
                  <c:v>1</c:v>
                </c:pt>
                <c:pt idx="3">
                  <c:v>0.69499999999999995</c:v>
                </c:pt>
                <c:pt idx="4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E-4D40-8F37-6065EC447654}"/>
            </c:ext>
          </c:extLst>
        </c:ser>
        <c:ser>
          <c:idx val="1"/>
          <c:order val="1"/>
          <c:tx>
            <c:strRef>
              <c:f>工作表2!$A$3</c:f>
              <c:strCache>
                <c:ptCount val="1"/>
                <c:pt idx="0">
                  <c:v>老師的教學方式令我滿意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工作表2!$B$3:$F$3</c:f>
              <c:numCache>
                <c:formatCode>0.0%</c:formatCode>
                <c:ptCount val="5"/>
                <c:pt idx="0">
                  <c:v>0.67000000000000048</c:v>
                </c:pt>
                <c:pt idx="1">
                  <c:v>0.82500000000000029</c:v>
                </c:pt>
                <c:pt idx="2">
                  <c:v>1</c:v>
                </c:pt>
                <c:pt idx="3">
                  <c:v>0.82600000000000029</c:v>
                </c:pt>
                <c:pt idx="4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E-4D40-8F37-6065EC447654}"/>
            </c:ext>
          </c:extLst>
        </c:ser>
        <c:ser>
          <c:idx val="2"/>
          <c:order val="2"/>
          <c:tx>
            <c:strRef>
              <c:f>工作表2!$A$4</c:f>
              <c:strCache>
                <c:ptCount val="1"/>
                <c:pt idx="0">
                  <c:v>老師的課堂秩序管理令我滿意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工作表2!$B$4:$F$4</c:f>
              <c:numCache>
                <c:formatCode>0.0%</c:formatCode>
                <c:ptCount val="5"/>
                <c:pt idx="0">
                  <c:v>0.66100000000000037</c:v>
                </c:pt>
                <c:pt idx="1">
                  <c:v>0.6750000000000006</c:v>
                </c:pt>
                <c:pt idx="2">
                  <c:v>0.86700000000000033</c:v>
                </c:pt>
                <c:pt idx="3">
                  <c:v>0.69599999999999995</c:v>
                </c:pt>
                <c:pt idx="4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E-4D40-8F37-6065EC447654}"/>
            </c:ext>
          </c:extLst>
        </c:ser>
        <c:ser>
          <c:idx val="3"/>
          <c:order val="3"/>
          <c:tx>
            <c:strRef>
              <c:f>工作表2!$A$5</c:f>
              <c:strCache>
                <c:ptCount val="1"/>
                <c:pt idx="0">
                  <c:v>老師的專業知識能力令我滿意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工作表2!$B$1:$F$1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工作表2!$B$5:$F$5</c:f>
              <c:numCache>
                <c:formatCode>0.0%</c:formatCode>
                <c:ptCount val="5"/>
                <c:pt idx="0">
                  <c:v>0.64300000000000035</c:v>
                </c:pt>
                <c:pt idx="1">
                  <c:v>0.87500000000000033</c:v>
                </c:pt>
                <c:pt idx="2">
                  <c:v>0.93300000000000005</c:v>
                </c:pt>
                <c:pt idx="3">
                  <c:v>1</c:v>
                </c:pt>
                <c:pt idx="4">
                  <c:v>0.73700000000000032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0E-4D40-8F37-6065EC44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42304"/>
        <c:axId val="114243840"/>
      </c:barChart>
      <c:catAx>
        <c:axId val="1142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4243840"/>
        <c:crosses val="autoZero"/>
        <c:auto val="1"/>
        <c:lblAlgn val="ctr"/>
        <c:lblOffset val="100"/>
        <c:noMultiLvlLbl val="0"/>
      </c:catAx>
      <c:valAx>
        <c:axId val="114243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4242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5962379702544"/>
          <c:y val="0.70254520268299825"/>
          <c:w val="0.70492519685039401"/>
          <c:h val="0.14930664916885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4335480792169"/>
          <c:y val="6.2465368912219314E-2"/>
          <c:w val="0.85334951881014875"/>
          <c:h val="0.6063732137649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工作表4!$B$1</c:f>
              <c:strCache>
                <c:ptCount val="1"/>
                <c:pt idx="0">
                  <c:v>二年級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工作表4!$A$2:$A$4</c:f>
              <c:strCache>
                <c:ptCount val="3"/>
                <c:pt idx="0">
                  <c:v>對社團設備感到滿意</c:v>
                </c:pt>
                <c:pt idx="1">
                  <c:v>對社團場地感到滿意</c:v>
                </c:pt>
                <c:pt idx="2">
                  <c:v>對社團學費感到滿意</c:v>
                </c:pt>
              </c:strCache>
            </c:strRef>
          </c:cat>
          <c:val>
            <c:numRef>
              <c:f>工作表4!$B$2:$B$4</c:f>
              <c:numCache>
                <c:formatCode>0.0%</c:formatCode>
                <c:ptCount val="3"/>
                <c:pt idx="0">
                  <c:v>0.59099999999999997</c:v>
                </c:pt>
                <c:pt idx="1">
                  <c:v>0.52200000000000002</c:v>
                </c:pt>
                <c:pt idx="2">
                  <c:v>0.7130000000000003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8-43A2-8D8D-CBDF6A2DD2F9}"/>
            </c:ext>
          </c:extLst>
        </c:ser>
        <c:ser>
          <c:idx val="1"/>
          <c:order val="1"/>
          <c:tx>
            <c:strRef>
              <c:f>工作表4!$C$1</c:f>
              <c:strCache>
                <c:ptCount val="1"/>
                <c:pt idx="0">
                  <c:v>三年級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工作表4!$A$2:$A$4</c:f>
              <c:strCache>
                <c:ptCount val="3"/>
                <c:pt idx="0">
                  <c:v>對社團設備感到滿意</c:v>
                </c:pt>
                <c:pt idx="1">
                  <c:v>對社團場地感到滿意</c:v>
                </c:pt>
                <c:pt idx="2">
                  <c:v>對社團學費感到滿意</c:v>
                </c:pt>
              </c:strCache>
            </c:strRef>
          </c:cat>
          <c:val>
            <c:numRef>
              <c:f>工作表4!$C$2:$C$4</c:f>
              <c:numCache>
                <c:formatCode>0.0%</c:formatCode>
                <c:ptCount val="3"/>
                <c:pt idx="0">
                  <c:v>0.72500000000000031</c:v>
                </c:pt>
                <c:pt idx="1">
                  <c:v>0.70000000000000029</c:v>
                </c:pt>
                <c:pt idx="2">
                  <c:v>0.95000000000000029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8-43A2-8D8D-CBDF6A2DD2F9}"/>
            </c:ext>
          </c:extLst>
        </c:ser>
        <c:ser>
          <c:idx val="2"/>
          <c:order val="2"/>
          <c:tx>
            <c:strRef>
              <c:f>工作表4!$D$1</c:f>
              <c:strCache>
                <c:ptCount val="1"/>
                <c:pt idx="0">
                  <c:v>四年級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工作表4!$A$2:$A$4</c:f>
              <c:strCache>
                <c:ptCount val="3"/>
                <c:pt idx="0">
                  <c:v>對社團設備感到滿意</c:v>
                </c:pt>
                <c:pt idx="1">
                  <c:v>對社團場地感到滿意</c:v>
                </c:pt>
                <c:pt idx="2">
                  <c:v>對社團學費感到滿意</c:v>
                </c:pt>
              </c:strCache>
            </c:strRef>
          </c:cat>
          <c:val>
            <c:numRef>
              <c:f>工作表4!$D$2:$D$4</c:f>
              <c:numCache>
                <c:formatCode>0.0%</c:formatCode>
                <c:ptCount val="3"/>
                <c:pt idx="0">
                  <c:v>0.86700000000000033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8-43A2-8D8D-CBDF6A2DD2F9}"/>
            </c:ext>
          </c:extLst>
        </c:ser>
        <c:ser>
          <c:idx val="3"/>
          <c:order val="3"/>
          <c:tx>
            <c:strRef>
              <c:f>工作表4!$E$1</c:f>
              <c:strCache>
                <c:ptCount val="1"/>
                <c:pt idx="0">
                  <c:v>五年級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工作表4!$A$2:$A$4</c:f>
              <c:strCache>
                <c:ptCount val="3"/>
                <c:pt idx="0">
                  <c:v>對社團設備感到滿意</c:v>
                </c:pt>
                <c:pt idx="1">
                  <c:v>對社團場地感到滿意</c:v>
                </c:pt>
                <c:pt idx="2">
                  <c:v>對社團學費感到滿意</c:v>
                </c:pt>
              </c:strCache>
            </c:strRef>
          </c:cat>
          <c:val>
            <c:numRef>
              <c:f>工作表4!$E$2:$E$4</c:f>
              <c:numCache>
                <c:formatCode>0.0%</c:formatCode>
                <c:ptCount val="3"/>
                <c:pt idx="0">
                  <c:v>0.82600000000000029</c:v>
                </c:pt>
                <c:pt idx="1">
                  <c:v>0.62500000000000033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8-43A2-8D8D-CBDF6A2DD2F9}"/>
            </c:ext>
          </c:extLst>
        </c:ser>
        <c:ser>
          <c:idx val="4"/>
          <c:order val="4"/>
          <c:tx>
            <c:strRef>
              <c:f>工作表4!$F$1</c:f>
              <c:strCache>
                <c:ptCount val="1"/>
                <c:pt idx="0">
                  <c:v>六年級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工作表4!$A$2:$A$4</c:f>
              <c:strCache>
                <c:ptCount val="3"/>
                <c:pt idx="0">
                  <c:v>對社團設備感到滿意</c:v>
                </c:pt>
                <c:pt idx="1">
                  <c:v>對社團場地感到滿意</c:v>
                </c:pt>
                <c:pt idx="2">
                  <c:v>對社團學費感到滿意</c:v>
                </c:pt>
              </c:strCache>
            </c:strRef>
          </c:cat>
          <c:val>
            <c:numRef>
              <c:f>工作表4!$F$2:$F$4</c:f>
              <c:numCache>
                <c:formatCode>0.0%</c:formatCode>
                <c:ptCount val="3"/>
                <c:pt idx="0">
                  <c:v>0.73700000000000032</c:v>
                </c:pt>
                <c:pt idx="1">
                  <c:v>0.52600000000000002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98-43A2-8D8D-CBDF6A2DD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85408"/>
        <c:axId val="113986944"/>
      </c:barChart>
      <c:catAx>
        <c:axId val="1139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3986944"/>
        <c:crosses val="autoZero"/>
        <c:auto val="1"/>
        <c:lblAlgn val="ctr"/>
        <c:lblOffset val="100"/>
        <c:noMultiLvlLbl val="0"/>
      </c:catAx>
      <c:valAx>
        <c:axId val="113986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3985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27893104271064"/>
          <c:y val="0.78298556430446198"/>
          <c:w val="0.6147755905511819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0347769028871392E-2"/>
          <c:w val="0.93888888888888888"/>
          <c:h val="0.741380504520268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10分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工作表1!$B$2:$F$2</c:f>
              <c:numCache>
                <c:formatCode>0.0%</c:formatCode>
                <c:ptCount val="5"/>
                <c:pt idx="0">
                  <c:v>0.55700000000000005</c:v>
                </c:pt>
                <c:pt idx="1">
                  <c:v>0.59</c:v>
                </c:pt>
                <c:pt idx="2">
                  <c:v>0.46700000000000003</c:v>
                </c:pt>
                <c:pt idx="3">
                  <c:v>0.47799999999999998</c:v>
                </c:pt>
                <c:pt idx="4">
                  <c:v>0.47399999999999998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4-48C5-B8B0-3D6148DC59D6}"/>
            </c:ext>
          </c:extLst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9分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工作表1!$B$3:$F$3</c:f>
              <c:numCache>
                <c:formatCode>0.0%</c:formatCode>
                <c:ptCount val="5"/>
                <c:pt idx="0">
                  <c:v>0.122</c:v>
                </c:pt>
                <c:pt idx="1">
                  <c:v>0.20499999999999999</c:v>
                </c:pt>
                <c:pt idx="2">
                  <c:v>0.26700000000000002</c:v>
                </c:pt>
                <c:pt idx="3">
                  <c:v>0.17399999999999999</c:v>
                </c:pt>
                <c:pt idx="4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4-48C5-B8B0-3D6148DC59D6}"/>
            </c:ext>
          </c:extLst>
        </c:ser>
        <c:ser>
          <c:idx val="2"/>
          <c:order val="2"/>
          <c:tx>
            <c:strRef>
              <c:f>工作表1!$A$4</c:f>
              <c:strCache>
                <c:ptCount val="1"/>
                <c:pt idx="0">
                  <c:v>8分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工作表1!$B$4:$F$4</c:f>
              <c:numCache>
                <c:formatCode>0.0%</c:formatCode>
                <c:ptCount val="5"/>
                <c:pt idx="0">
                  <c:v>7.0000000000000007E-2</c:v>
                </c:pt>
                <c:pt idx="1">
                  <c:v>0.154</c:v>
                </c:pt>
                <c:pt idx="2">
                  <c:v>0.13300000000000001</c:v>
                </c:pt>
                <c:pt idx="3">
                  <c:v>4.3999999999999997E-2</c:v>
                </c:pt>
                <c:pt idx="4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4-48C5-B8B0-3D6148DC59D6}"/>
            </c:ext>
          </c:extLst>
        </c:ser>
        <c:ser>
          <c:idx val="3"/>
          <c:order val="3"/>
          <c:tx>
            <c:strRef>
              <c:f>工作表1!$A$5</c:f>
              <c:strCache>
                <c:ptCount val="1"/>
                <c:pt idx="0">
                  <c:v>7分以下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工作表1!$B$1:$F$1</c:f>
              <c:strCache>
                <c:ptCount val="5"/>
                <c:pt idx="0">
                  <c:v>二年級</c:v>
                </c:pt>
                <c:pt idx="1">
                  <c:v>三年級</c:v>
                </c:pt>
                <c:pt idx="2">
                  <c:v>四年級</c:v>
                </c:pt>
                <c:pt idx="3">
                  <c:v>五年級</c:v>
                </c:pt>
                <c:pt idx="4">
                  <c:v>六年級</c:v>
                </c:pt>
              </c:strCache>
            </c:strRef>
          </c:cat>
          <c:val>
            <c:numRef>
              <c:f>工作表1!$B$5:$F$5</c:f>
              <c:numCache>
                <c:formatCode>0.0%</c:formatCode>
                <c:ptCount val="5"/>
                <c:pt idx="0">
                  <c:v>0.251</c:v>
                </c:pt>
                <c:pt idx="1">
                  <c:v>5.0999999999999997E-2</c:v>
                </c:pt>
                <c:pt idx="2">
                  <c:v>0.13300000000000001</c:v>
                </c:pt>
                <c:pt idx="3">
                  <c:v>0.30399999999999999</c:v>
                </c:pt>
                <c:pt idx="4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A4-48C5-B8B0-3D6148DC59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4023424"/>
        <c:axId val="114033408"/>
      </c:barChart>
      <c:catAx>
        <c:axId val="11402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4033408"/>
        <c:crosses val="autoZero"/>
        <c:auto val="1"/>
        <c:lblAlgn val="ctr"/>
        <c:lblOffset val="100"/>
        <c:noMultiLvlLbl val="0"/>
      </c:catAx>
      <c:valAx>
        <c:axId val="114033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402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20078740157481"/>
          <c:y val="0.89351851851851849"/>
          <c:w val="0.3878204286964129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492563429571"/>
          <c:y val="6.1203703703703691E-2"/>
          <c:w val="0.85334951881014875"/>
          <c:h val="0.6063732137649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工作表7!$B$1</c:f>
              <c:strCache>
                <c:ptCount val="1"/>
                <c:pt idx="0">
                  <c:v>二年級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工作表7!$A$2:$A$4</c:f>
              <c:strCache>
                <c:ptCount val="3"/>
                <c:pt idx="0">
                  <c:v>繼續參加目前的社團</c:v>
                </c:pt>
                <c:pt idx="1">
                  <c:v>考慮換社團</c:v>
                </c:pt>
                <c:pt idx="2">
                  <c:v>不想再參加課後社團</c:v>
                </c:pt>
              </c:strCache>
            </c:strRef>
          </c:cat>
          <c:val>
            <c:numRef>
              <c:f>工作表7!$B$2:$B$4</c:f>
              <c:numCache>
                <c:formatCode>0.0%</c:formatCode>
                <c:ptCount val="3"/>
                <c:pt idx="0">
                  <c:v>0.66100000000000037</c:v>
                </c:pt>
                <c:pt idx="1">
                  <c:v>0.21700000000000008</c:v>
                </c:pt>
                <c:pt idx="2">
                  <c:v>0.12200000000000004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8-4A48-9D06-48DED4B958F5}"/>
            </c:ext>
          </c:extLst>
        </c:ser>
        <c:ser>
          <c:idx val="1"/>
          <c:order val="1"/>
          <c:tx>
            <c:strRef>
              <c:f>工作表7!$C$1</c:f>
              <c:strCache>
                <c:ptCount val="1"/>
                <c:pt idx="0">
                  <c:v>三年級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工作表7!$A$2:$A$4</c:f>
              <c:strCache>
                <c:ptCount val="3"/>
                <c:pt idx="0">
                  <c:v>繼續參加目前的社團</c:v>
                </c:pt>
                <c:pt idx="1">
                  <c:v>考慮換社團</c:v>
                </c:pt>
                <c:pt idx="2">
                  <c:v>不想再參加課後社團</c:v>
                </c:pt>
              </c:strCache>
            </c:strRef>
          </c:cat>
          <c:val>
            <c:numRef>
              <c:f>工作表7!$C$2:$C$4</c:f>
              <c:numCache>
                <c:formatCode>0.0%</c:formatCode>
                <c:ptCount val="3"/>
                <c:pt idx="0">
                  <c:v>0.7180000000000003</c:v>
                </c:pt>
                <c:pt idx="1">
                  <c:v>0.128</c:v>
                </c:pt>
                <c:pt idx="2">
                  <c:v>0.15400000000000008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8-4A48-9D06-48DED4B958F5}"/>
            </c:ext>
          </c:extLst>
        </c:ser>
        <c:ser>
          <c:idx val="2"/>
          <c:order val="2"/>
          <c:tx>
            <c:strRef>
              <c:f>工作表7!$D$1</c:f>
              <c:strCache>
                <c:ptCount val="1"/>
                <c:pt idx="0">
                  <c:v>四年級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工作表7!$A$2:$A$4</c:f>
              <c:strCache>
                <c:ptCount val="3"/>
                <c:pt idx="0">
                  <c:v>繼續參加目前的社團</c:v>
                </c:pt>
                <c:pt idx="1">
                  <c:v>考慮換社團</c:v>
                </c:pt>
                <c:pt idx="2">
                  <c:v>不想再參加課後社團</c:v>
                </c:pt>
              </c:strCache>
            </c:strRef>
          </c:cat>
          <c:val>
            <c:numRef>
              <c:f>工作表7!$D$2:$D$4</c:f>
              <c:numCache>
                <c:formatCode>0.0%</c:formatCode>
                <c:ptCount val="3"/>
                <c:pt idx="0">
                  <c:v>0.86700000000000033</c:v>
                </c:pt>
                <c:pt idx="1">
                  <c:v>0.13300000000000001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B8-4A48-9D06-48DED4B958F5}"/>
            </c:ext>
          </c:extLst>
        </c:ser>
        <c:ser>
          <c:idx val="3"/>
          <c:order val="3"/>
          <c:tx>
            <c:strRef>
              <c:f>工作表7!$E$1</c:f>
              <c:strCache>
                <c:ptCount val="1"/>
                <c:pt idx="0">
                  <c:v>五年級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工作表7!$A$2:$A$4</c:f>
              <c:strCache>
                <c:ptCount val="3"/>
                <c:pt idx="0">
                  <c:v>繼續參加目前的社團</c:v>
                </c:pt>
                <c:pt idx="1">
                  <c:v>考慮換社團</c:v>
                </c:pt>
                <c:pt idx="2">
                  <c:v>不想再參加課後社團</c:v>
                </c:pt>
              </c:strCache>
            </c:strRef>
          </c:cat>
          <c:val>
            <c:numRef>
              <c:f>工作表7!$E$2:$E$4</c:f>
              <c:numCache>
                <c:formatCode>0.0%</c:formatCode>
                <c:ptCount val="3"/>
                <c:pt idx="0">
                  <c:v>0.65200000000000036</c:v>
                </c:pt>
                <c:pt idx="1">
                  <c:v>0.21700000000000008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8-4A48-9D06-48DED4B958F5}"/>
            </c:ext>
          </c:extLst>
        </c:ser>
        <c:ser>
          <c:idx val="4"/>
          <c:order val="4"/>
          <c:tx>
            <c:strRef>
              <c:f>工作表7!$F$1</c:f>
              <c:strCache>
                <c:ptCount val="1"/>
                <c:pt idx="0">
                  <c:v>六年級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工作表7!$A$2:$A$4</c:f>
              <c:strCache>
                <c:ptCount val="3"/>
                <c:pt idx="0">
                  <c:v>繼續參加目前的社團</c:v>
                </c:pt>
                <c:pt idx="1">
                  <c:v>考慮換社團</c:v>
                </c:pt>
                <c:pt idx="2">
                  <c:v>不想再參加課後社團</c:v>
                </c:pt>
              </c:strCache>
            </c:strRef>
          </c:cat>
          <c:val>
            <c:numRef>
              <c:f>工作表7!$F$2:$F$4</c:f>
              <c:numCache>
                <c:formatCode>0.0%</c:formatCode>
                <c:ptCount val="3"/>
                <c:pt idx="0">
                  <c:v>0.94699999999999995</c:v>
                </c:pt>
                <c:pt idx="1">
                  <c:v>5.3000000000000012E-2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B8-4A48-9D06-48DED4B95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106368"/>
        <c:axId val="114107904"/>
      </c:barChart>
      <c:catAx>
        <c:axId val="1141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4107904"/>
        <c:crosses val="autoZero"/>
        <c:auto val="1"/>
        <c:lblAlgn val="ctr"/>
        <c:lblOffset val="100"/>
        <c:noMultiLvlLbl val="0"/>
      </c:catAx>
      <c:valAx>
        <c:axId val="11410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4106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61220472440951"/>
          <c:y val="0.7690966754155738"/>
          <c:w val="0.6147755905511819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2019/10/31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2019/10/31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54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35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16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67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26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46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8180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845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766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19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03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228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889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766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301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541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396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6981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861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546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29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54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541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70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5725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4167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94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08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57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36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20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30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90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2019/10/31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433136"/>
            <a:ext cx="8848808" cy="2364780"/>
          </a:xfrm>
        </p:spPr>
        <p:txBody>
          <a:bodyPr rtlCol="0"/>
          <a:lstStyle/>
          <a:p>
            <a:r>
              <a:rPr lang="zh-TW" altLang="en-US" b="1" dirty="0"/>
              <a:t>參與課後社團之</a:t>
            </a:r>
            <a:r>
              <a:rPr lang="zh-TW" altLang="en-US" b="1" dirty="0" smtClean="0"/>
              <a:t>滿意</a:t>
            </a:r>
            <a:r>
              <a:rPr lang="zh-TW" altLang="en-US" b="1" dirty="0"/>
              <a:t>度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>~</a:t>
            </a:r>
            <a:r>
              <a:rPr lang="zh-TW" altLang="en-US" b="1" dirty="0"/>
              <a:t>以明義國小為例</a:t>
            </a:r>
            <a:endParaRPr lang="zh-TW" altLang="en-US" b="1" dirty="0"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2278742"/>
          </a:xfrm>
        </p:spPr>
        <p:txBody>
          <a:bodyPr rtlCol="0">
            <a:normAutofit/>
          </a:bodyPr>
          <a:lstStyle/>
          <a:p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林恩慈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。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六年五班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。</a:t>
            </a:r>
            <a:endParaRPr lang="en-US" altLang="zh-TW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王康韡。六年六班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。</a:t>
            </a:r>
            <a:endParaRPr lang="en-US" altLang="zh-TW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簡彤安。六年六班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。</a:t>
            </a:r>
            <a:endParaRPr lang="en-US" altLang="zh-TW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吳宜蓁。五年三班</a:t>
            </a:r>
            <a:r>
              <a:rPr lang="zh-TW" alt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。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alesforce Sans"/>
              <a:sym typeface="Salesforce San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5213" y="5200647"/>
            <a:ext cx="266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明義</a:t>
            </a:r>
            <a:r>
              <a:rPr lang="en-US" altLang="zh-TW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4</a:t>
            </a: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Salesforce Sans"/>
              </a:rPr>
              <a:t>隊</a:t>
            </a:r>
            <a:endParaRPr lang="en-US" altLang="zh-TW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 loop="1">
            <p:snd r:embed="rId3" name="Just made an alarm for you.wav"/>
          </p:stSnd>
        </p:sndAc>
      </p:transition>
    </mc:Choice>
    <mc:Fallback xmlns="">
      <p:transition spd="med">
        <p:fade/>
        <p:sndAc>
          <p:stSnd loop="1">
            <p:snd r:embed="rId4" name="Just made an alarm for you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4887" y="1020417"/>
            <a:ext cx="10760765" cy="3054042"/>
          </a:xfrm>
        </p:spPr>
        <p:txBody>
          <a:bodyPr rtlCol="0">
            <a:noAutofit/>
          </a:bodyPr>
          <a:lstStyle/>
          <a:p>
            <a:r>
              <a:rPr lang="zh-TW" altLang="en-US" sz="10000" b="1" dirty="0"/>
              <a:t>一、社團及滿意度</a:t>
            </a:r>
            <a:r>
              <a:rPr lang="en-US" altLang="zh-TW" sz="10000" b="1" dirty="0"/>
              <a:t/>
            </a:r>
            <a:br>
              <a:rPr lang="en-US" altLang="zh-TW" sz="10000" b="1" dirty="0"/>
            </a:br>
            <a:r>
              <a:rPr lang="zh-TW" altLang="en-US" sz="10000" b="1" dirty="0"/>
              <a:t>        的定義</a:t>
            </a:r>
            <a:endParaRPr lang="zh-TW" altLang="en-US" sz="10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3818515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4353" y="3443424"/>
            <a:ext cx="4067906" cy="1139763"/>
          </a:xfrm>
        </p:spPr>
        <p:txBody>
          <a:bodyPr rtlCol="0">
            <a:normAutofit fontScale="90000"/>
          </a:bodyPr>
          <a:lstStyle/>
          <a:p>
            <a:pPr lvl="0"/>
            <a:r>
              <a:rPr lang="en-US" altLang="zh-TW" sz="4800" dirty="0"/>
              <a:t>(</a:t>
            </a:r>
            <a:r>
              <a:rPr lang="zh-TW" altLang="en-US" sz="4800" dirty="0"/>
              <a:t>一</a:t>
            </a:r>
            <a:r>
              <a:rPr lang="en-US" altLang="zh-TW" sz="4800" dirty="0"/>
              <a:t>) </a:t>
            </a:r>
            <a:r>
              <a:rPr lang="zh-TW" altLang="en-US" sz="4800" dirty="0"/>
              <a:t>社團的定義</a:t>
            </a:r>
            <a:endParaRPr lang="zh-TW" altLang="en-US" sz="4800" dirty="0">
              <a:latin typeface="Salesforce Sans"/>
              <a:sym typeface="Salesforce San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74226" y="1876444"/>
            <a:ext cx="603571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學校或學生組織計畫發起的活動，學校並不授予學分。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目的在於教育、娛樂或提供學生發展興趣與能力的機會。</a:t>
            </a:r>
          </a:p>
          <a:p>
            <a:endParaRPr lang="zh-TW" altLang="en-US" sz="21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94" y="1108119"/>
            <a:ext cx="3681662" cy="1960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5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4503" y="3443424"/>
            <a:ext cx="4364748" cy="1139763"/>
          </a:xfrm>
        </p:spPr>
        <p:txBody>
          <a:bodyPr rtlCol="0">
            <a:normAutofit fontScale="90000"/>
          </a:bodyPr>
          <a:lstStyle/>
          <a:p>
            <a:pPr lvl="0"/>
            <a:r>
              <a:rPr lang="en-US" altLang="zh-TW" sz="4800" dirty="0">
                <a:latin typeface="Salesforce Sans"/>
                <a:sym typeface="Salesforce Sans"/>
              </a:rPr>
              <a:t>(</a:t>
            </a:r>
            <a:r>
              <a:rPr lang="zh-TW" altLang="en-US" sz="4800" dirty="0">
                <a:latin typeface="Salesforce Sans"/>
                <a:sym typeface="Salesforce Sans"/>
              </a:rPr>
              <a:t>二</a:t>
            </a:r>
            <a:r>
              <a:rPr lang="en-US" altLang="zh-TW" sz="4800" dirty="0">
                <a:latin typeface="Salesforce Sans"/>
                <a:sym typeface="Salesforce Sans"/>
              </a:rPr>
              <a:t>)</a:t>
            </a:r>
            <a:r>
              <a:rPr lang="zh-TW" altLang="en-US" sz="4800" dirty="0">
                <a:latin typeface="Salesforce Sans"/>
                <a:sym typeface="Salesforce Sans"/>
              </a:rPr>
              <a:t>滿意度之定義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704953" y="1920277"/>
            <a:ext cx="603571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本研究所指的滿意度是指</a:t>
            </a:r>
            <a:r>
              <a:rPr lang="zh-TW" altLang="en-US" sz="3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一個人做完一件事，對那件事情所感覺的好壞程度。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如果完成的比自己預期的還高，滿意度就會愈高。</a:t>
            </a:r>
          </a:p>
          <a:p>
            <a:endParaRPr lang="zh-TW" altLang="en-US" sz="21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81" y="722083"/>
            <a:ext cx="3511349" cy="190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0922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1990" y="1370738"/>
            <a:ext cx="10754867" cy="2257424"/>
          </a:xfrm>
        </p:spPr>
        <p:txBody>
          <a:bodyPr rtlCol="0">
            <a:noAutofit/>
          </a:bodyPr>
          <a:lstStyle/>
          <a:p>
            <a:r>
              <a:rPr lang="zh-TW" altLang="en-US" sz="10000" b="1" dirty="0"/>
              <a:t>二、問卷結果分析</a:t>
            </a:r>
            <a:endParaRPr lang="zh-TW" altLang="en-US" sz="10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3697262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A9CCE7-223B-469F-B26F-7CEF9866DC83}"/>
              </a:ext>
            </a:extLst>
          </p:cNvPr>
          <p:cNvSpPr/>
          <p:nvPr/>
        </p:nvSpPr>
        <p:spPr>
          <a:xfrm>
            <a:off x="297711" y="362390"/>
            <a:ext cx="530564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我們研究小組透過閱讀相關書籍、文獻、期刊論文及網路搜尋的參考資料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來設計問卷題目，並針對明義國小</a:t>
            </a:r>
            <a:r>
              <a:rPr lang="zh-TW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二到六年級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學生進行調查。本問卷</a:t>
            </a:r>
            <a:r>
              <a:rPr lang="zh-TW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共有</a:t>
            </a:r>
            <a:r>
              <a:rPr lang="en-US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題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，包含</a:t>
            </a:r>
            <a:r>
              <a:rPr lang="en-US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題開放題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，其餘都是單選題，問卷共有</a:t>
            </a:r>
            <a:r>
              <a:rPr lang="en-US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828</a:t>
            </a:r>
            <a:r>
              <a:rPr lang="zh-TW" altLang="zh-TW" sz="40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人填答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07" y="1358024"/>
            <a:ext cx="6301808" cy="42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>
                <a:sym typeface="Salesforce Sans"/>
              </a:rPr>
              <a:t>這學期各年級參加課後社團的比例？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C2521FB0-A941-487A-81EA-AF076FA209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963682"/>
              </p:ext>
            </p:extLst>
          </p:nvPr>
        </p:nvGraphicFramePr>
        <p:xfrm>
          <a:off x="3261157" y="1505216"/>
          <a:ext cx="5522625" cy="493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甜甜圈 5"/>
          <p:cNvSpPr/>
          <p:nvPr/>
        </p:nvSpPr>
        <p:spPr>
          <a:xfrm>
            <a:off x="4127585" y="1848243"/>
            <a:ext cx="782516" cy="1107832"/>
          </a:xfrm>
          <a:prstGeom prst="donut">
            <a:avLst>
              <a:gd name="adj" fmla="val 3333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4030602" y="4110199"/>
            <a:ext cx="2273212" cy="757472"/>
          </a:xfrm>
          <a:prstGeom prst="donut">
            <a:avLst>
              <a:gd name="adj" fmla="val 3333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>
                <a:sym typeface="Salesforce Sans"/>
              </a:rPr>
              <a:t>請問你參加甚麼課後社團？</a:t>
            </a: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D5FF3440-D37D-4937-A39D-77AD349177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9636836"/>
              </p:ext>
            </p:extLst>
          </p:nvPr>
        </p:nvGraphicFramePr>
        <p:xfrm>
          <a:off x="3076353" y="1505216"/>
          <a:ext cx="5070119" cy="441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甜甜圈 4"/>
          <p:cNvSpPr/>
          <p:nvPr/>
        </p:nvSpPr>
        <p:spPr>
          <a:xfrm>
            <a:off x="5350509" y="2250830"/>
            <a:ext cx="1072662" cy="2444262"/>
          </a:xfrm>
          <a:prstGeom prst="donut">
            <a:avLst>
              <a:gd name="adj" fmla="val 3333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25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98949"/>
            <a:ext cx="9906000" cy="1200416"/>
          </a:xfrm>
        </p:spPr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>
                <a:sym typeface="Salesforce Sans"/>
              </a:rPr>
              <a:t>為什麼選擇這個社團？</a:t>
            </a:r>
          </a:p>
        </p:txBody>
      </p:sp>
      <p:graphicFrame>
        <p:nvGraphicFramePr>
          <p:cNvPr id="10" name="內容版面配置區 9">
            <a:extLst>
              <a:ext uri="{FF2B5EF4-FFF2-40B4-BE49-F238E27FC236}">
                <a16:creationId xmlns:a16="http://schemas.microsoft.com/office/drawing/2014/main" id="{71974B6C-96CB-4489-B1D4-D3E0BC3150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3046850"/>
              </p:ext>
            </p:extLst>
          </p:nvPr>
        </p:nvGraphicFramePr>
        <p:xfrm>
          <a:off x="2853403" y="1571612"/>
          <a:ext cx="5830831" cy="496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甜甜圈 2"/>
          <p:cNvSpPr/>
          <p:nvPr/>
        </p:nvSpPr>
        <p:spPr>
          <a:xfrm>
            <a:off x="3388506" y="1846381"/>
            <a:ext cx="1044950" cy="2883877"/>
          </a:xfrm>
          <a:prstGeom prst="donut">
            <a:avLst>
              <a:gd name="adj" fmla="val 3333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5816027" y="3394459"/>
            <a:ext cx="742817" cy="1322040"/>
          </a:xfrm>
          <a:prstGeom prst="donut">
            <a:avLst>
              <a:gd name="adj" fmla="val 3333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8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/>
              <a:t>你覺得社團對你有甚麼幫助</a:t>
            </a:r>
            <a:r>
              <a:rPr lang="en-US" dirty="0"/>
              <a:t>?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5D4131CE-D957-468F-B887-4065E4F2B6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4899007"/>
              </p:ext>
            </p:extLst>
          </p:nvPr>
        </p:nvGraphicFramePr>
        <p:xfrm>
          <a:off x="2739333" y="1505216"/>
          <a:ext cx="558724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463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/>
              <a:t>學生對社團指導老師滿意度調查？</a:t>
            </a:r>
            <a:endParaRPr lang="en-US" altLang="zh-TW" dirty="0">
              <a:sym typeface="Salesforce Sans"/>
            </a:endParaRPr>
          </a:p>
        </p:txBody>
      </p:sp>
      <p:graphicFrame>
        <p:nvGraphicFramePr>
          <p:cNvPr id="8" name="內容版面配置區 4">
            <a:extLst>
              <a:ext uri="{FF2B5EF4-FFF2-40B4-BE49-F238E27FC236}">
                <a16:creationId xmlns:a16="http://schemas.microsoft.com/office/drawing/2014/main" id="{B53DAF39-8317-4558-8841-3EC615EEEC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0375278"/>
              </p:ext>
            </p:extLst>
          </p:nvPr>
        </p:nvGraphicFramePr>
        <p:xfrm>
          <a:off x="2990717" y="1627909"/>
          <a:ext cx="5515973" cy="474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內容預留位置 3"/>
          <p:cNvSpPr txBox="1">
            <a:spLocks/>
          </p:cNvSpPr>
          <p:nvPr/>
        </p:nvSpPr>
        <p:spPr>
          <a:xfrm>
            <a:off x="1605263" y="4677032"/>
            <a:ext cx="9104398" cy="218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600" dirty="0">
              <a:sym typeface="Salesforce Sans"/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3636816" y="3144851"/>
            <a:ext cx="4772889" cy="277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7471" y="1136822"/>
            <a:ext cx="6751852" cy="2257424"/>
          </a:xfrm>
        </p:spPr>
        <p:txBody>
          <a:bodyPr rtlCol="0">
            <a:noAutofit/>
          </a:bodyPr>
          <a:lstStyle/>
          <a:p>
            <a:r>
              <a:rPr lang="zh-TW" altLang="zh-TW" sz="10000" b="1" dirty="0"/>
              <a:t>壹</a:t>
            </a:r>
            <a:r>
              <a:rPr lang="zh-TW" altLang="en-US" sz="10000" b="1" dirty="0"/>
              <a:t>、</a:t>
            </a:r>
            <a:r>
              <a:rPr lang="zh-TW" altLang="zh-TW" sz="10000" b="1" dirty="0"/>
              <a:t>前言</a:t>
            </a:r>
            <a:endParaRPr lang="zh-TW" altLang="en-US" sz="10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/>
              <a:t>學生對社團設備、場地及學費滿意度調查？</a:t>
            </a:r>
            <a:endParaRPr lang="en-US" altLang="zh-TW" dirty="0">
              <a:sym typeface="Salesforce Sans"/>
            </a:endParaRPr>
          </a:p>
        </p:txBody>
      </p:sp>
      <p:graphicFrame>
        <p:nvGraphicFramePr>
          <p:cNvPr id="10" name="內容版面配置區 4">
            <a:extLst>
              <a:ext uri="{FF2B5EF4-FFF2-40B4-BE49-F238E27FC236}">
                <a16:creationId xmlns:a16="http://schemas.microsoft.com/office/drawing/2014/main" id="{FF9DBBB7-16D5-4A05-A97D-D4C5E0FA5C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352809"/>
              </p:ext>
            </p:extLst>
          </p:nvPr>
        </p:nvGraphicFramePr>
        <p:xfrm>
          <a:off x="2868534" y="1505216"/>
          <a:ext cx="5555029" cy="493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3429000" y="3551358"/>
            <a:ext cx="5091545" cy="231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29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/>
              <a:t>整體滿意度</a:t>
            </a:r>
            <a:r>
              <a:rPr lang="en-US" dirty="0"/>
              <a:t>(1~10</a:t>
            </a:r>
            <a:r>
              <a:rPr lang="zh-TW" altLang="en-US" dirty="0"/>
              <a:t>分</a:t>
            </a:r>
            <a:r>
              <a:rPr lang="en-US" dirty="0"/>
              <a:t>)</a:t>
            </a:r>
            <a:r>
              <a:rPr lang="zh-TW" altLang="en-US" dirty="0"/>
              <a:t>為何？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0224753"/>
              </p:ext>
            </p:extLst>
          </p:nvPr>
        </p:nvGraphicFramePr>
        <p:xfrm>
          <a:off x="2971639" y="1505216"/>
          <a:ext cx="5479634" cy="479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3218184" y="3158106"/>
            <a:ext cx="4986543" cy="7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65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>
                <a:cs typeface="Times New Roman" panose="02020603050405020304" pitchFamily="18" charset="0"/>
                <a:sym typeface="Salesforce Sans"/>
              </a:rPr>
              <a:t>Ｑ：</a:t>
            </a:r>
            <a:r>
              <a:rPr lang="zh-TW" altLang="en-US" dirty="0"/>
              <a:t>未來是否會選擇繼續留在目前這個社團？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7C9E8A52-E061-4453-9C8C-BB7EAA0CEA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001194"/>
              </p:ext>
            </p:extLst>
          </p:nvPr>
        </p:nvGraphicFramePr>
        <p:xfrm>
          <a:off x="3122106" y="1505216"/>
          <a:ext cx="5592404" cy="49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向下箭號 6"/>
          <p:cNvSpPr/>
          <p:nvPr/>
        </p:nvSpPr>
        <p:spPr>
          <a:xfrm rot="2935333">
            <a:off x="5325838" y="1413393"/>
            <a:ext cx="446332" cy="848544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7030A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463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8685" y="1226762"/>
            <a:ext cx="9158990" cy="2257424"/>
          </a:xfrm>
        </p:spPr>
        <p:txBody>
          <a:bodyPr rtlCol="0">
            <a:noAutofit/>
          </a:bodyPr>
          <a:lstStyle/>
          <a:p>
            <a:r>
              <a:rPr lang="zh-TW" altLang="en-US" sz="9600" b="1" dirty="0"/>
              <a:t>参、結論及建議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48364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8165" y="2368445"/>
            <a:ext cx="5715815" cy="1691023"/>
          </a:xfrm>
        </p:spPr>
        <p:txBody>
          <a:bodyPr rtlCol="0">
            <a:noAutofit/>
          </a:bodyPr>
          <a:lstStyle/>
          <a:p>
            <a:pPr lvl="0" algn="ctr"/>
            <a:r>
              <a:rPr lang="zh-TW" altLang="en-US" sz="10000" b="1" dirty="0"/>
              <a:t>一、結論</a:t>
            </a:r>
            <a:endParaRPr lang="zh-TW" altLang="en-US" sz="10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38185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結論一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73005" y="2141166"/>
            <a:ext cx="10802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各年級學生選擇社團的原因</a:t>
            </a:r>
            <a:r>
              <a:rPr lang="zh-TW" altLang="en-US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最多都是因為個人喜好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但四、五、六年級學生還希望能</a:t>
            </a:r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獲得一技之長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由此來看，高年級的學生除了興趣外，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也開始</a:t>
            </a:r>
            <a:r>
              <a:rPr lang="zh-TW" altLang="en-US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對自己的未來有所規劃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3" y="3801978"/>
            <a:ext cx="3477876" cy="231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結論二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03954" y="1986895"/>
            <a:ext cx="103412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大部分的學生</a:t>
            </a:r>
            <a:r>
              <a:rPr lang="zh-TW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對社團老師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的授課內容、教學方式、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上課秩序管理、以及專業知識能力都</a:t>
            </a:r>
            <a:r>
              <a:rPr lang="zh-TW" altLang="zh-TW" sz="3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很滿意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顯示社團老師的專業與用心能讓學生與家長放心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並且老師能有效控制課堂秩序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最佳的教學成效。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33" y="4257693"/>
            <a:ext cx="3416968" cy="192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5571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結論三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22193" y="2228750"/>
            <a:ext cx="114698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大部分的學生</a:t>
            </a: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對社團的設備與</a:t>
            </a:r>
            <a:r>
              <a:rPr lang="zh-TW" altLang="en-US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場地與費用很</a:t>
            </a: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從整體滿意度調查顯示，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對社團整體滿意度是高的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31" y="3356811"/>
            <a:ext cx="3613913" cy="240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132695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結論四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18276" y="1906880"/>
            <a:ext cx="11873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從統計資料來看，</a:t>
            </a:r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六年級有最高</a:t>
            </a:r>
            <a:r>
              <a:rPr lang="zh-TW" altLang="en-US" sz="4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4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sz="4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繼續留在原社團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可能與他們選擇社團的原因吻合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對所選擇的社團較為明確。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5" y="4330245"/>
            <a:ext cx="3164305" cy="2109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79545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400" dirty="0" smtClean="0">
                <a:solidFill>
                  <a:srgbClr val="AB3C19"/>
                </a:solidFill>
                <a:sym typeface="Salesforce Sans"/>
              </a:rPr>
              <a:t>結論五</a:t>
            </a:r>
            <a:endParaRPr lang="zh-TW" altLang="en-US" sz="5400" dirty="0">
              <a:solidFill>
                <a:srgbClr val="AB3C19"/>
              </a:solidFill>
              <a:sym typeface="Salesforce San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221" y="1485728"/>
            <a:ext cx="11699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由於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低年級學生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參加課後社團的比例較高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適合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低年級學生的社團課程。</a:t>
            </a:r>
          </a:p>
          <a:p>
            <a:pPr lvl="0"/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74" y="3859800"/>
            <a:ext cx="3345528" cy="2229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/>
          <p:cNvSpPr txBox="1"/>
          <p:nvPr/>
        </p:nvSpPr>
        <p:spPr>
          <a:xfrm>
            <a:off x="133220" y="2635282"/>
            <a:ext cx="11165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根據調查，高年級學生選擇社團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一技之長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因此建議學校方面及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社團老師能為高年級學生安排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技能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性的社團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課程。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410049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375370" y="1060264"/>
            <a:ext cx="499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一、研究動機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375370" y="2078328"/>
            <a:ext cx="499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二、研究目的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375370" y="3096392"/>
            <a:ext cx="499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三、研究方法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375370" y="4114456"/>
            <a:ext cx="499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四、研究流程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41" y="1507783"/>
            <a:ext cx="4411688" cy="330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8165" y="2368445"/>
            <a:ext cx="5715815" cy="1691023"/>
          </a:xfrm>
        </p:spPr>
        <p:txBody>
          <a:bodyPr rtlCol="0">
            <a:noAutofit/>
          </a:bodyPr>
          <a:lstStyle/>
          <a:p>
            <a:pPr lvl="0" algn="ctr"/>
            <a:r>
              <a:rPr lang="zh-TW" altLang="en-US" sz="10000" b="1" dirty="0"/>
              <a:t>二、建議</a:t>
            </a:r>
            <a:endParaRPr lang="zh-TW" altLang="en-US" sz="10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38185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建議一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18572" y="1603198"/>
            <a:ext cx="11034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時受測者提問五花八門，建議由統一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由研究團隊進行施測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學生在理解題意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、填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答狀況的差異造成問卷結果的差異。</a:t>
            </a:r>
          </a:p>
        </p:txBody>
      </p:sp>
    </p:spTree>
    <p:extLst>
      <p:ext uri="{BB962C8B-B14F-4D97-AF65-F5344CB8AC3E}">
        <p14:creationId xmlns:p14="http://schemas.microsoft.com/office/powerpoint/2010/main" val="832110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建議二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86961" y="2185635"/>
            <a:ext cx="103412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本研究的對象僅為本校的學生，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未來可以針對不同地區的學校進行實測，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如此研究結果會更具有代表性。</a:t>
            </a: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222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建議三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66528" y="2559222"/>
            <a:ext cx="120340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本研究可將社團指導老師納入研究，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以便了解師生的想法及其研究結果是否有差異。</a:t>
            </a:r>
            <a:endParaRPr lang="zh-TW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67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710" y="119449"/>
            <a:ext cx="2635636" cy="1200416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solidFill>
                  <a:srgbClr val="AB3C19"/>
                </a:solidFill>
                <a:sym typeface="Salesforce Sans"/>
              </a:rPr>
              <a:t>建議四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73911" y="2394901"/>
            <a:ext cx="114698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六年級在「參加社團可幫助了解自己優缺點」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這個項目得分明顯低於其他年級，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建議未來再深入研究。</a:t>
            </a:r>
          </a:p>
        </p:txBody>
      </p:sp>
    </p:spTree>
    <p:extLst>
      <p:ext uri="{BB962C8B-B14F-4D97-AF65-F5344CB8AC3E}">
        <p14:creationId xmlns:p14="http://schemas.microsoft.com/office/powerpoint/2010/main" val="2171809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2921" y="1626973"/>
            <a:ext cx="8177641" cy="2793906"/>
          </a:xfrm>
        </p:spPr>
        <p:txBody>
          <a:bodyPr>
            <a:noAutofit/>
          </a:bodyPr>
          <a:lstStyle/>
          <a:p>
            <a:r>
              <a:rPr lang="zh-TW" altLang="en-US" sz="15000" dirty="0"/>
              <a:t>謝謝聆聽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4353" y="3443424"/>
            <a:ext cx="4067906" cy="1139763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4800" dirty="0"/>
              <a:t>一、</a:t>
            </a:r>
            <a:r>
              <a:rPr lang="zh-TW" altLang="zh-TW" sz="4800" dirty="0"/>
              <a:t>研究動機</a:t>
            </a:r>
            <a:endParaRPr lang="zh-TW" altLang="en-US" sz="4800" dirty="0">
              <a:latin typeface="Salesforce Sans"/>
              <a:sym typeface="Salesforce San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05093" y="1281833"/>
            <a:ext cx="64679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花蓮縣明義國小是一個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的學校。以往學校沒有對課後社團進行滿意度的調查，因此我們想藉由這次的小論文來了解：二到六年級學生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參加課後社團的比例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？同學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選擇社團的原因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？以及學生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對課後社團的滿意程度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為何？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69" y="854242"/>
            <a:ext cx="3519934" cy="198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4353" y="3443424"/>
            <a:ext cx="4067906" cy="1139763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4800" dirty="0"/>
              <a:t>二、</a:t>
            </a:r>
            <a:r>
              <a:rPr lang="zh-TW" altLang="zh-TW" sz="4800" dirty="0"/>
              <a:t>研究</a:t>
            </a:r>
            <a:r>
              <a:rPr lang="zh-TW" altLang="en-US" sz="4800" dirty="0"/>
              <a:t>目的</a:t>
            </a:r>
            <a:endParaRPr lang="zh-TW" altLang="en-US" sz="4800" dirty="0">
              <a:latin typeface="Salesforce Sans"/>
              <a:sym typeface="Salesforce San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07127" y="1548705"/>
            <a:ext cx="6475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了解同學們</a:t>
            </a:r>
            <a:r>
              <a:rPr lang="zh-TW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最喜歡甚麼類型的</a:t>
            </a:r>
            <a:r>
              <a:rPr lang="zh-TW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和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影響同學選擇的因素</a:t>
            </a:r>
            <a:endParaRPr lang="zh-TW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07127" y="2835428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了解同學們</a:t>
            </a:r>
            <a:r>
              <a:rPr lang="zh-TW" altLang="zh-TW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對社團活動的看法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83409" y="3936092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日後老師對於</a:t>
            </a:r>
            <a:r>
              <a:rPr lang="zh-TW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社團課程安排的方向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09" y="1074180"/>
            <a:ext cx="3371300" cy="185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27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4094" y="1793063"/>
            <a:ext cx="4067906" cy="1139763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4800" dirty="0"/>
              <a:t>三、</a:t>
            </a:r>
            <a:r>
              <a:rPr lang="zh-TW" altLang="zh-TW" sz="4800" dirty="0"/>
              <a:t>研究</a:t>
            </a:r>
            <a:r>
              <a:rPr lang="zh-TW" altLang="en-US" sz="4800" dirty="0"/>
              <a:t>方法</a:t>
            </a:r>
            <a:endParaRPr lang="zh-TW" altLang="en-US" sz="4800" dirty="0">
              <a:latin typeface="Salesforce Sans"/>
              <a:sym typeface="Salesforce San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239670" y="957198"/>
            <a:ext cx="10705653" cy="5473762"/>
            <a:chOff x="1239670" y="957198"/>
            <a:chExt cx="10705653" cy="5473762"/>
          </a:xfrm>
        </p:grpSpPr>
        <p:sp>
          <p:nvSpPr>
            <p:cNvPr id="7" name="文字方塊 6"/>
            <p:cNvSpPr txBox="1"/>
            <p:nvPr/>
          </p:nvSpPr>
          <p:spPr>
            <a:xfrm>
              <a:off x="1239670" y="957198"/>
              <a:ext cx="692624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小組透過</a:t>
              </a:r>
              <a:r>
                <a:rPr lang="zh-TW" altLang="en-US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閱讀相關書籍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文獻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探討、</a:t>
              </a: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期刊論文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網路搜尋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的方式，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製作</a:t>
              </a:r>
              <a:r>
                <a:rPr lang="en-US" altLang="zh-TW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google</a:t>
              </a:r>
              <a:r>
                <a:rPr lang="zh-TW" altLang="en-US" sz="2800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表單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利用</a:t>
              </a:r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開學後的</a:t>
              </a:r>
              <a:r>
                <a:rPr lang="zh-TW" altLang="en-US" sz="28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午休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28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早自習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</a:t>
              </a:r>
              <a:r>
                <a:rPr lang="zh-TW" altLang="en-US" sz="28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回收問卷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加以統整資料做出結論，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形成一個完整的報告。</a:t>
              </a:r>
              <a:endPara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0806" y="3280143"/>
              <a:ext cx="3250767" cy="315081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076" y="3297713"/>
              <a:ext cx="3133247" cy="3133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4353" y="3443424"/>
            <a:ext cx="4067906" cy="1139763"/>
          </a:xfrm>
        </p:spPr>
        <p:txBody>
          <a:bodyPr rtlCol="0">
            <a:normAutofit/>
          </a:bodyPr>
          <a:lstStyle/>
          <a:p>
            <a:pPr lvl="0"/>
            <a:r>
              <a:rPr lang="zh-TW" altLang="en-US" sz="4800" dirty="0"/>
              <a:t>四、</a:t>
            </a:r>
            <a:r>
              <a:rPr lang="zh-TW" altLang="zh-TW" sz="4800" dirty="0"/>
              <a:t>研究</a:t>
            </a:r>
            <a:r>
              <a:rPr lang="zh-TW" altLang="en-US" sz="4800" dirty="0"/>
              <a:t>流程</a:t>
            </a:r>
            <a:endParaRPr lang="zh-TW" altLang="en-US" sz="4800" dirty="0">
              <a:latin typeface="Salesforce Sans"/>
              <a:sym typeface="Salesforce Sans"/>
            </a:endParaRP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08" y="988541"/>
            <a:ext cx="6468204" cy="4028302"/>
          </a:xfrm>
          <a:prstGeom prst="rect">
            <a:avLst/>
          </a:prstGeom>
          <a:noFill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66" y="896351"/>
            <a:ext cx="3186141" cy="212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53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7471" y="1136822"/>
            <a:ext cx="6751852" cy="2257424"/>
          </a:xfrm>
        </p:spPr>
        <p:txBody>
          <a:bodyPr rtlCol="0">
            <a:noAutofit/>
          </a:bodyPr>
          <a:lstStyle/>
          <a:p>
            <a:r>
              <a:rPr lang="zh-TW" altLang="en-US" sz="10000" b="1" dirty="0"/>
              <a:t>貳、正文</a:t>
            </a:r>
            <a:endParaRPr lang="zh-TW" altLang="en-US" sz="10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648364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203441" y="1539962"/>
            <a:ext cx="7785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一、社團及滿意度的定義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03441" y="2764201"/>
            <a:ext cx="499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二、問卷設計</a:t>
            </a:r>
          </a:p>
        </p:txBody>
      </p:sp>
    </p:spTree>
    <p:extLst>
      <p:ext uri="{BB962C8B-B14F-4D97-AF65-F5344CB8AC3E}">
        <p14:creationId xmlns:p14="http://schemas.microsoft.com/office/powerpoint/2010/main" val="298384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720</TotalTime>
  <Words>846</Words>
  <Application>Microsoft Office PowerPoint</Application>
  <PresentationFormat>寬螢幕</PresentationFormat>
  <Paragraphs>121</Paragraphs>
  <Slides>35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1" baseType="lpstr">
      <vt:lpstr>Euphemia</vt:lpstr>
      <vt:lpstr>Salesforce Sans</vt:lpstr>
      <vt:lpstr>微軟正黑體</vt:lpstr>
      <vt:lpstr>Times New Roman</vt:lpstr>
      <vt:lpstr>Wingdings</vt:lpstr>
      <vt:lpstr>兒童遊樂 16X9</vt:lpstr>
      <vt:lpstr>參與課後社團之滿意度 ~以明義國小為例</vt:lpstr>
      <vt:lpstr>壹、前言</vt:lpstr>
      <vt:lpstr>PowerPoint 簡報</vt:lpstr>
      <vt:lpstr>一、研究動機</vt:lpstr>
      <vt:lpstr>二、研究目的</vt:lpstr>
      <vt:lpstr>三、研究方法</vt:lpstr>
      <vt:lpstr>四、研究流程</vt:lpstr>
      <vt:lpstr>貳、正文</vt:lpstr>
      <vt:lpstr>PowerPoint 簡報</vt:lpstr>
      <vt:lpstr>一、社團及滿意度         的定義</vt:lpstr>
      <vt:lpstr>(一) 社團的定義</vt:lpstr>
      <vt:lpstr>(二)滿意度之定義</vt:lpstr>
      <vt:lpstr>二、問卷結果分析</vt:lpstr>
      <vt:lpstr>PowerPoint 簡報</vt:lpstr>
      <vt:lpstr>Ｑ：這學期各年級參加課後社團的比例？</vt:lpstr>
      <vt:lpstr>Ｑ：請問你參加甚麼課後社團？</vt:lpstr>
      <vt:lpstr>Ｑ：為什麼選擇這個社團？</vt:lpstr>
      <vt:lpstr>Ｑ：你覺得社團對你有甚麼幫助?</vt:lpstr>
      <vt:lpstr>Ｑ：學生對社團指導老師滿意度調查？</vt:lpstr>
      <vt:lpstr>Ｑ：學生對社團設備、場地及學費滿意度調查？</vt:lpstr>
      <vt:lpstr>Ｑ：整體滿意度(1~10分)為何？</vt:lpstr>
      <vt:lpstr>Ｑ：未來是否會選擇繼續留在目前這個社團？</vt:lpstr>
      <vt:lpstr>参、結論及建議</vt:lpstr>
      <vt:lpstr>一、結論</vt:lpstr>
      <vt:lpstr>結論一</vt:lpstr>
      <vt:lpstr>結論二</vt:lpstr>
      <vt:lpstr>結論三</vt:lpstr>
      <vt:lpstr>結論四</vt:lpstr>
      <vt:lpstr>結論五</vt:lpstr>
      <vt:lpstr>二、建議</vt:lpstr>
      <vt:lpstr>建議一</vt:lpstr>
      <vt:lpstr>建議二</vt:lpstr>
      <vt:lpstr>建議三</vt:lpstr>
      <vt:lpstr>建議四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參與課後社團之滿意 ~以明義國小為例</dc:title>
  <dc:creator>USER</dc:creator>
  <cp:lastModifiedBy>Amy Wu</cp:lastModifiedBy>
  <cp:revision>128</cp:revision>
  <dcterms:created xsi:type="dcterms:W3CDTF">2019-09-12T12:45:48Z</dcterms:created>
  <dcterms:modified xsi:type="dcterms:W3CDTF">2019-10-31T12:29:49Z</dcterms:modified>
</cp:coreProperties>
</file>