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SUUzJENA1SvNeDaA200LROBZv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4a7a94f5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64a7a94f5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4a7a94f5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64a7a94f5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f9e9edc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f9e9edc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f9e9edc1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f9e9edc1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6f9e9edc1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6f9e9edc1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f9da595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f9da595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f9da595f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f9da595f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f9e9edc1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6f9e9edc1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f9e9edc1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f9e9edc1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標題)">
  <p:cSld name="引述 (含標題)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9" name="Google Shape;119;p2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2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>
  <p:cSld name="引述名片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6" name="Google Shape;136;p2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26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7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3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3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3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3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3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3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3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3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3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3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13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3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3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3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3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3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3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3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3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3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13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StVtanig2k&amp;app=desktop" TargetMode="External"/><Relationship Id="rId3" Type="http://schemas.openxmlformats.org/officeDocument/2006/relationships/hyperlink" Target="https://sowells.nidbox.com/diary/read/8224481" TargetMode="External"/><Relationship Id="rId7" Type="http://schemas.openxmlformats.org/officeDocument/2006/relationships/hyperlink" Target="https://m.facebook.com/permalink.php?story_fbid=600479586708836&amp;id=59176653091347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aiwanking68.pixnet.net/blog/post/459564898-%E8%B5%A4%E6%98%9F%E6%A4%BF%E8%B1%A1" TargetMode="External"/><Relationship Id="rId11" Type="http://schemas.openxmlformats.org/officeDocument/2006/relationships/hyperlink" Target="https://newtalk.tw/news/view/2018-04-09/120234" TargetMode="External"/><Relationship Id="rId5" Type="http://schemas.openxmlformats.org/officeDocument/2006/relationships/hyperlink" Target="https://lwc737.pixnet.net/blog/post/459563626-%E5%A7%AC%E8%B5%A4%E6%98%9F%E6%A4%BF%E8%B1%A1" TargetMode="External"/><Relationship Id="rId10" Type="http://schemas.openxmlformats.org/officeDocument/2006/relationships/hyperlink" Target="https://shiehcj9.pixnet.net/blog/post/461555387-%E8%B5%A4%E6%98%9F%E6%A4%BF%E8%B1%A1%E7%9A%84%E7%B5%82%E9%BD%A1%E8%8B%A5%E8%9F%B2" TargetMode="External"/><Relationship Id="rId4" Type="http://schemas.openxmlformats.org/officeDocument/2006/relationships/hyperlink" Target="https://blog.xuite.net/jsy530318835/twblog/122482613-%E8%B5%A4%E6%98%9F%E6%A4%BF%E8%B1%A1" TargetMode="External"/><Relationship Id="rId9" Type="http://schemas.openxmlformats.org/officeDocument/2006/relationships/hyperlink" Target="https://activity.ntsec.gov.tw/activity/race-1/48/elementary/081551.pdf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jj3399.pixnet.net/blog/post/292663532-%E8%B5%A4%E6%98%9F%E6%A4%BF%E8%B1%A1" TargetMode="External"/><Relationship Id="rId3" Type="http://schemas.openxmlformats.org/officeDocument/2006/relationships/hyperlink" Target="https://blog.xuite.net/r0123401234/twblog/119956661-%E8%B5%A4%E6%98%9F%E6%A4%BF%E8%B1%A1%E5%81%9C%E6%A3%B2%E8%8A%B1%E4%B8%8A%E5%90%83%E5%95%A5%E7%B1%B3%EF%BC%9F" TargetMode="External"/><Relationship Id="rId7" Type="http://schemas.openxmlformats.org/officeDocument/2006/relationships/hyperlink" Target="http://khmp.cpami.gov.tw/index.php?option=com_content&amp;view=article&amp;id=258:2013-09-18-16-00-58&amp;catid=63&amp;Itemid=18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xuite.net/r0123401234/twblog/119959067-%E8%B5%A4%E6%98%9F%E6%A4%BF%E8%B1%A1" TargetMode="External"/><Relationship Id="rId5" Type="http://schemas.openxmlformats.org/officeDocument/2006/relationships/hyperlink" Target="http://nc.biodiv.tw/bbs/showthread.php?t=41120" TargetMode="External"/><Relationship Id="rId4" Type="http://schemas.openxmlformats.org/officeDocument/2006/relationships/hyperlink" Target="https://taconet.pixnet.net/blog/post/35352551-%E5%8D%8A%E7%BF%85%E7%9B%AE-%E8%B5%A4%E6%98%9F%E6%A4%BF%E8%B1%A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aga.biodiv.tw/new23/9402/17.htm" TargetMode="External"/><Relationship Id="rId7" Type="http://schemas.openxmlformats.org/officeDocument/2006/relationships/hyperlink" Target="https://baike.baidu.com/item/%E6%A4%BF%E8%B1%A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.facebook.com/BeitunMissYang/posts/322629958612317" TargetMode="External"/><Relationship Id="rId5" Type="http://schemas.openxmlformats.org/officeDocument/2006/relationships/hyperlink" Target="https://taiwanking68.pixnet.net/blog/post/459564898-%E8%B5%A4%E6%98%9F%E6%A4%BF%E8%B1%A1" TargetMode="External"/><Relationship Id="rId4" Type="http://schemas.openxmlformats.org/officeDocument/2006/relationships/hyperlink" Target="https://lieyu.pixnet.net/blog/post/33910041-%E8%B5%A4%E6%98%9F%E6%A4%BF%E8%B1%A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2566353" y="2526031"/>
            <a:ext cx="8915399" cy="179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</a:pPr>
            <a:r>
              <a:rPr lang="zh-TW" sz="7200" dirty="0"/>
              <a:t>赤星椿</a:t>
            </a:r>
            <a:r>
              <a:rPr lang="zh-TW" sz="7200" dirty="0" smtClean="0"/>
              <a:t>象</a:t>
            </a:r>
            <a:r>
              <a:rPr lang="en-US" altLang="zh-TW" sz="7200" dirty="0" smtClean="0"/>
              <a:t>D.F</a:t>
            </a:r>
            <a:r>
              <a:rPr lang="zh-TW" sz="7200" dirty="0" smtClean="0"/>
              <a:t>在</a:t>
            </a:r>
            <a:r>
              <a:rPr lang="zh-TW" sz="7200" dirty="0"/>
              <a:t>哪裡</a:t>
            </a:r>
            <a:endParaRPr sz="7200" dirty="0"/>
          </a:p>
        </p:txBody>
      </p:sp>
      <p:sp>
        <p:nvSpPr>
          <p:cNvPr id="165" name="Google Shape;165;p1"/>
          <p:cNvSpPr txBox="1">
            <a:spLocks noGrp="1"/>
          </p:cNvSpPr>
          <p:nvPr>
            <p:ph type="subTitle" idx="1"/>
          </p:nvPr>
        </p:nvSpPr>
        <p:spPr>
          <a:xfrm>
            <a:off x="2354581" y="4731659"/>
            <a:ext cx="8944292" cy="121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 altLang="en-US" sz="3200" dirty="0" smtClean="0"/>
              <a:t>隊名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大自然的孩子</a:t>
            </a:r>
            <a:endParaRPr lang="en-US" altLang="zh-TW" sz="32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 sz="3200" dirty="0" smtClean="0"/>
              <a:t>成員</a:t>
            </a:r>
            <a:r>
              <a:rPr lang="zh-TW" sz="3200" dirty="0"/>
              <a:t>:蔡定瑾、黃奎喨</a:t>
            </a: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770"/>
              <a:buFont typeface="Century Gothic"/>
              <a:buNone/>
            </a:pPr>
            <a:r>
              <a:rPr lang="zh-TW" sz="4770" dirty="0"/>
              <a:t>研究歷程</a:t>
            </a:r>
            <a:r>
              <a:rPr lang="zh-TW" sz="4860" dirty="0"/>
              <a:t/>
            </a:r>
            <a:br>
              <a:rPr lang="zh-TW" sz="4860" dirty="0"/>
            </a:br>
            <a:r>
              <a:rPr lang="zh-TW" sz="3240" dirty="0"/>
              <a:t/>
            </a:r>
            <a:br>
              <a:rPr lang="zh-TW" sz="3240" dirty="0"/>
            </a:br>
            <a:endParaRPr sz="3240" dirty="0"/>
          </a:p>
        </p:txBody>
      </p:sp>
      <p:sp>
        <p:nvSpPr>
          <p:cNvPr id="220" name="Google Shape;220;p6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44608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Char char="🠶"/>
            </a:pPr>
            <a:r>
              <a:rPr lang="zh-TW" sz="3000" dirty="0"/>
              <a:t>實驗子題一: 人類分布對椿象分布的影響。</a:t>
            </a:r>
            <a:endParaRPr sz="300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75"/>
              <a:buNone/>
            </a:pPr>
            <a:endParaRPr sz="300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75"/>
              <a:buNone/>
            </a:pPr>
            <a:r>
              <a:rPr lang="zh-TW" sz="3000" dirty="0"/>
              <a:t>實驗步驟</a:t>
            </a:r>
            <a:endParaRPr sz="300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75"/>
              <a:buNone/>
            </a:pPr>
            <a:r>
              <a:rPr lang="zh-TW" sz="3000" dirty="0"/>
              <a:t>1觀察人類分布，繪製成圖像化熱點圖。</a:t>
            </a:r>
            <a:endParaRPr sz="300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75"/>
              <a:buNone/>
            </a:pPr>
            <a:r>
              <a:rPr lang="zh-TW" sz="3000" dirty="0"/>
              <a:t>2觀察赤星椿象分布，繪製成圖像化熱點圖。</a:t>
            </a:r>
            <a:endParaRPr sz="300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75"/>
              <a:buNone/>
            </a:pPr>
            <a:r>
              <a:rPr lang="zh-TW" sz="3000" dirty="0"/>
              <a:t>3整合兩張圖像化熱點圖，進行觀察分析。</a:t>
            </a:r>
            <a:endParaRPr sz="300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75"/>
              <a:buNone/>
            </a:pPr>
            <a:r>
              <a:rPr lang="zh-TW" sz="3000" dirty="0"/>
              <a:t>4討論實驗結果並撰寫實驗報告。</a:t>
            </a:r>
            <a:endParaRPr sz="300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90"/>
              <a:buNone/>
            </a:pPr>
            <a:endParaRPr sz="989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4a7a94f51_0_6"/>
          <p:cNvSpPr txBox="1">
            <a:spLocks noGrp="1"/>
          </p:cNvSpPr>
          <p:nvPr>
            <p:ph type="title"/>
          </p:nvPr>
        </p:nvSpPr>
        <p:spPr>
          <a:xfrm>
            <a:off x="1767800" y="69176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                          分布圖1</a:t>
            </a:r>
            <a:endParaRPr dirty="0"/>
          </a:p>
        </p:txBody>
      </p:sp>
      <p:sp>
        <p:nvSpPr>
          <p:cNvPr id="226" name="Google Shape;226;g64a7a94f51_0_6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紅點：椿象，一個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點代表三隻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椿象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紫色：人，一個點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代表十五人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討論與發現</a:t>
            </a: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我們發現赤星椿象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密集的集中於健康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中心後的遊樂器材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區及菜園，雖然在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遊樂器材區 ，但是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相較於學校其他地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方，遊樂器材區 的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學生算少，所以我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們認為椿象不親人。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484" y="2133600"/>
            <a:ext cx="6572685" cy="407517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770"/>
              <a:buFont typeface="Century Gothic"/>
              <a:buNone/>
            </a:pPr>
            <a:r>
              <a:rPr lang="zh-TW" sz="4770" dirty="0"/>
              <a:t>研究歷程</a:t>
            </a:r>
            <a:r>
              <a:rPr lang="zh-TW" sz="4320" dirty="0"/>
              <a:t/>
            </a:r>
            <a:br>
              <a:rPr lang="zh-TW" sz="4320" dirty="0"/>
            </a:br>
            <a:endParaRPr dirty="0"/>
          </a:p>
        </p:txBody>
      </p:sp>
      <p:sp>
        <p:nvSpPr>
          <p:cNvPr id="233" name="Google Shape;233;p7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/>
              <a:t>實驗子題二： 陽光分布對椿象分布的影響。</a:t>
            </a:r>
            <a:endParaRPr sz="3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3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zh-TW" sz="3000" dirty="0"/>
              <a:t>實驗步驟</a:t>
            </a:r>
            <a:endParaRPr sz="3000" dirty="0"/>
          </a:p>
          <a:p>
            <a:pPr marL="0" lvl="0" indent="0">
              <a:buSzPts val="1400"/>
              <a:buNone/>
            </a:pPr>
            <a:r>
              <a:rPr lang="zh-TW" sz="3000" dirty="0"/>
              <a:t>1</a:t>
            </a:r>
            <a:r>
              <a:rPr lang="zh-TW" sz="3000" dirty="0" smtClean="0"/>
              <a:t>觀察</a:t>
            </a:r>
            <a:r>
              <a:rPr lang="zh-TW" altLang="zh-TW" sz="3000" dirty="0"/>
              <a:t>陽光</a:t>
            </a:r>
            <a:r>
              <a:rPr lang="zh-TW" sz="3000" dirty="0" smtClean="0"/>
              <a:t>分布</a:t>
            </a:r>
            <a:r>
              <a:rPr lang="zh-TW" sz="3000" dirty="0"/>
              <a:t>，繪製成圖像化熱點圖。</a:t>
            </a:r>
            <a:endParaRPr sz="3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zh-TW" sz="3000" dirty="0"/>
              <a:t>2觀察赤星椿象分布，繪製成圖像化熱點圖。</a:t>
            </a:r>
            <a:endParaRPr sz="3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zh-TW" sz="3000" dirty="0"/>
              <a:t>3整合兩張圖像化熱點圖，進行觀察分析。</a:t>
            </a:r>
            <a:endParaRPr sz="3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zh-TW" sz="3000" dirty="0"/>
              <a:t>4討論實驗結果並撰寫實驗報告。</a:t>
            </a:r>
            <a:endParaRPr sz="3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4a7a94f51_0_13"/>
          <p:cNvSpPr txBox="1">
            <a:spLocks noGrp="1"/>
          </p:cNvSpPr>
          <p:nvPr>
            <p:ph type="title"/>
          </p:nvPr>
        </p:nvSpPr>
        <p:spPr>
          <a:xfrm>
            <a:off x="2519500" y="6241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dirty="0"/>
              <a:t>                     分布圖2</a:t>
            </a:r>
            <a:endParaRPr dirty="0"/>
          </a:p>
        </p:txBody>
      </p:sp>
      <p:sp>
        <p:nvSpPr>
          <p:cNvPr id="239" name="Google Shape;239;g64a7a94f51_0_1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顏色越深:太陽照射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時間越長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455" lvl="0" indent="-71945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TW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討論與發現</a:t>
            </a: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我們發現校內除了室內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，所有地方都會受到太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陽的照射，赤星椿象都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是待在葉背或是牆角，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這些地方都沒有被太陽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照射到，所以我們認為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椿象不喜歡陽光，但是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不確定椿象不喜歡陽光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是因為太陽的高溫，還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是因為太陽的刺眼陽光。  </a:t>
            </a:r>
            <a:endParaRPr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020" y="1804230"/>
            <a:ext cx="6553768" cy="4291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zh-TW" dirty="0"/>
              <a:t>                              結論</a:t>
            </a:r>
            <a:endParaRPr dirty="0"/>
          </a:p>
        </p:txBody>
      </p:sp>
      <p:sp>
        <p:nvSpPr>
          <p:cNvPr id="246" name="Google Shape;246;p11"/>
          <p:cNvSpPr txBox="1">
            <a:spLocks noGrp="1"/>
          </p:cNvSpPr>
          <p:nvPr>
            <p:ph type="body" idx="1"/>
          </p:nvPr>
        </p:nvSpPr>
        <p:spPr>
          <a:xfrm>
            <a:off x="2591075" y="2079900"/>
            <a:ext cx="8915400" cy="43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1.赤星椿象不親近人，所以會在人少的地方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2.赤星椿象不喜歡陽光，所以會躲在陰影處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3.目前還不確定椿象不喜歡陽光是因為太陽的高溫，還是因為                     太陽的刺眼陽光，因為時間不足，所以來不及研究，希望以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後可以將這個子題繼續研就下去 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f9e9edc16_0_0"/>
          <p:cNvSpPr txBox="1">
            <a:spLocks noGrp="1"/>
          </p:cNvSpPr>
          <p:nvPr>
            <p:ph type="title"/>
          </p:nvPr>
        </p:nvSpPr>
        <p:spPr>
          <a:xfrm>
            <a:off x="2591000" y="5883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引注資料</a:t>
            </a:r>
            <a:endParaRPr dirty="0"/>
          </a:p>
        </p:txBody>
      </p:sp>
      <p:sp>
        <p:nvSpPr>
          <p:cNvPr id="252" name="Google Shape;252;g6f9e9edc16_0_0"/>
          <p:cNvSpPr txBox="1">
            <a:spLocks noGrp="1"/>
          </p:cNvSpPr>
          <p:nvPr>
            <p:ph type="body" idx="1"/>
          </p:nvPr>
        </p:nvSpPr>
        <p:spPr>
          <a:xfrm>
            <a:off x="2048100" y="1380625"/>
            <a:ext cx="10143900" cy="515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https://sowells.nidbox.com/diary/read/8224481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8435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8435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https://blog.xuite.net/jsy530318835/twblog/122482613-%E8%B5%A4%E6%98%9F%E6%A4%BF%E8%B1%A1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8435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8435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https://lwc737.pixnet.net/blog/post/459563626-姬赤星椿象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8435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8435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https://taiwanking68.pixnet.net/blog/post/459564898-赤星椿象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8435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8435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https://m.facebook.com/permalink.php?story_fbid=600479586708836&amp;id=591766530913475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8435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8435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https://www.youtube.com/watch?v=OStVtanig2k&amp;app=desktop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8435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8435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7.</a:t>
            </a: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https://activity.ntsec.gov.tw/activity/race-1/48/elementary/081551.pdf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8435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8435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8.</a:t>
            </a: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https://shiehcj9.pixnet.net/blog/post/461555387-赤星椿象的終齡若蟲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8435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8435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9.</a:t>
            </a: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https://newtalk.tw/news/view/2018-04-09/120234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8435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25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f9e9edc16_0_5"/>
          <p:cNvSpPr txBox="1">
            <a:spLocks noGrp="1"/>
          </p:cNvSpPr>
          <p:nvPr>
            <p:ph type="title"/>
          </p:nvPr>
        </p:nvSpPr>
        <p:spPr>
          <a:xfrm>
            <a:off x="2592925" y="570254"/>
            <a:ext cx="8911800" cy="71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引注資料</a:t>
            </a:r>
            <a:endParaRPr dirty="0"/>
          </a:p>
        </p:txBody>
      </p:sp>
      <p:sp>
        <p:nvSpPr>
          <p:cNvPr id="258" name="Google Shape;258;g6f9e9edc16_0_5"/>
          <p:cNvSpPr txBox="1">
            <a:spLocks noGrp="1"/>
          </p:cNvSpPr>
          <p:nvPr>
            <p:ph type="body" idx="1"/>
          </p:nvPr>
        </p:nvSpPr>
        <p:spPr>
          <a:xfrm>
            <a:off x="1221025" y="1526100"/>
            <a:ext cx="10283700" cy="53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8435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10.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https://blog.xuite.net/r0123401234/twblog/119956661-%E8%B5%A4%E6%98%9F%E6%A4%BF%E8%B1%A1%E5%81%9C%E6%A3%B2%E8%8A%B1%E4%B8%8A%E5%90%83%E5%95%A5%E7%B1%B3%EF%BC%9F</a:t>
            </a:r>
            <a:endParaRPr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8435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8435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8435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11.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https://taconet.pixnet.net/blog/post/35352551-%E5%8D%8A%E7%BF%85%E7%9B%AE-%E8%B5%A4%E6%98%9F%E6%A4%BF%E8%B1%A1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8435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8435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12.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http://nc.biodiv.tw/bbs/showthread.php?t=41120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8435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8435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13.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https://blog.xuite.net/r0123401234/twblog/119959067-%E8%B5%A4%E6%98%9F%E6%A4%BF%E8%B1%A1</a:t>
            </a:r>
            <a:endParaRPr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14.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http://khmp.cpami.gov.tw/index.php?option=com_content&amp;view=article&amp;id=258:2013-09-18-16-00-58&amp;catid=63&amp;Itemid=181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15.</a:t>
            </a:r>
            <a:r>
              <a:rPr lang="zh-TW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https://jj3399.pixnet.net/blog/post/292663532-%E8%B5%A4%E6%98%9F%E6%A4%BF%E8%B1%A1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f9e9edc16_0_10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48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引注資料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g6f9e9edc16_0_10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16.</a:t>
            </a: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http://gaga.biodiv.tw/new23/9402/17.htm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17.</a:t>
            </a: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https://lieyu.pixnet.net/blog/post/33910041-赤星椿象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18.</a:t>
            </a: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https://taiwanking68.pixnet.net/blog/post/459564898-%E8%B5%A4%E6%98%9F%E6%A4%BF%E8%B1%A1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19.</a:t>
            </a: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https://m.facebook.com/BeitunMissYang/posts/322629958612317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20.</a:t>
            </a:r>
            <a:r>
              <a:rPr lang="zh-TW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https://baike.baidu.com/item/椿象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  <p:bldP spid="26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"/>
          <p:cNvSpPr txBox="1">
            <a:spLocks noGrp="1"/>
          </p:cNvSpPr>
          <p:nvPr>
            <p:ph type="title"/>
          </p:nvPr>
        </p:nvSpPr>
        <p:spPr>
          <a:xfrm>
            <a:off x="3555050" y="624110"/>
            <a:ext cx="5136023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600"/>
              <a:buFont typeface="Century Gothic"/>
              <a:buNone/>
            </a:pPr>
            <a:r>
              <a:rPr lang="zh-TW" sz="9600" dirty="0"/>
              <a:t>謝謝大家</a:t>
            </a:r>
            <a:endParaRPr sz="9600" dirty="0"/>
          </a:p>
        </p:txBody>
      </p:sp>
      <p:pic>
        <p:nvPicPr>
          <p:cNvPr id="270" name="Google Shape;270;p12"/>
          <p:cNvPicPr preferRelativeResize="0">
            <a:picLocks noGr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61" y="2391032"/>
            <a:ext cx="3960000" cy="2958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zh-TW" sz="5400" dirty="0"/>
              <a:t>報告大綱</a:t>
            </a:r>
            <a:endParaRPr sz="5400" dirty="0"/>
          </a:p>
        </p:txBody>
      </p:sp>
      <p:sp>
        <p:nvSpPr>
          <p:cNvPr id="171" name="Google Shape;171;p2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1.研究動機與對象</a:t>
            </a:r>
            <a:endParaRPr dirty="0"/>
          </a:p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 dirty="0"/>
              <a:t>2.研究子</a:t>
            </a:r>
            <a:r>
              <a:rPr lang="zh-TW" dirty="0" smtClean="0"/>
              <a:t>題</a:t>
            </a:r>
            <a:endParaRPr lang="en-US" altLang="zh-TW" dirty="0"/>
          </a:p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 dirty="0" smtClean="0"/>
              <a:t>3.</a:t>
            </a:r>
            <a:r>
              <a:rPr lang="zh-TW" altLang="en-US" dirty="0" smtClean="0"/>
              <a:t>研究架構</a:t>
            </a:r>
            <a:endParaRPr lang="en-US" altLang="zh-TW" dirty="0" smtClean="0"/>
          </a:p>
          <a:p>
            <a:pPr marL="342900" lvl="0" indent="0">
              <a:buNone/>
            </a:pPr>
            <a:r>
              <a:rPr lang="zh-TW" altLang="zh-TW" dirty="0" smtClean="0"/>
              <a:t>4</a:t>
            </a:r>
            <a:r>
              <a:rPr lang="zh-TW" altLang="zh-TW" dirty="0"/>
              <a:t>.</a:t>
            </a:r>
            <a:r>
              <a:rPr lang="zh-TW" dirty="0" smtClean="0"/>
              <a:t>研究</a:t>
            </a:r>
            <a:r>
              <a:rPr lang="zh-TW" dirty="0"/>
              <a:t>歷程</a:t>
            </a:r>
            <a:endParaRPr dirty="0"/>
          </a:p>
          <a:p>
            <a:pPr marL="342900" lvl="0" indent="0">
              <a:buNone/>
            </a:pPr>
            <a:r>
              <a:rPr lang="zh-TW" altLang="zh-TW" dirty="0" smtClean="0"/>
              <a:t>5.</a:t>
            </a:r>
            <a:r>
              <a:rPr lang="zh-TW" altLang="zh-TW" dirty="0"/>
              <a:t> </a:t>
            </a:r>
            <a:r>
              <a:rPr lang="zh-TW" altLang="zh-TW" dirty="0" smtClean="0"/>
              <a:t>結論</a:t>
            </a:r>
            <a:endParaRPr lang="en-US" altLang="zh-TW" dirty="0" smtClean="0"/>
          </a:p>
          <a:p>
            <a:pPr marL="342900" lvl="0" indent="0">
              <a:buNone/>
            </a:pPr>
            <a:r>
              <a:rPr lang="en-US" altLang="zh-TW" dirty="0" smtClean="0"/>
              <a:t>6.</a:t>
            </a:r>
            <a:r>
              <a:rPr lang="zh-TW" dirty="0" smtClean="0"/>
              <a:t>引</a:t>
            </a:r>
            <a:r>
              <a:rPr lang="zh-TW" dirty="0"/>
              <a:t>注資料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3429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zh-TW" sz="5400" dirty="0"/>
              <a:t>       研究動機與對象</a:t>
            </a:r>
            <a:br>
              <a:rPr lang="zh-TW" sz="5400" dirty="0"/>
            </a:br>
            <a:r>
              <a:rPr lang="zh-TW" sz="3240" dirty="0"/>
              <a:t/>
            </a:r>
            <a:br>
              <a:rPr lang="zh-TW" sz="3240" dirty="0"/>
            </a:br>
            <a:endParaRPr sz="3240" dirty="0"/>
          </a:p>
        </p:txBody>
      </p:sp>
      <p:sp>
        <p:nvSpPr>
          <p:cNvPr id="177" name="Google Shape;177;p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🠶"/>
            </a:pPr>
            <a:r>
              <a:rPr lang="zh-TW" sz="3000" dirty="0">
                <a:solidFill>
                  <a:srgbClr val="FF0000"/>
                </a:solidFill>
              </a:rPr>
              <a:t>研究動機:</a:t>
            </a:r>
            <a:r>
              <a:rPr lang="zh-TW" sz="2400" dirty="0"/>
              <a:t>我們發現赤星椿象是學校裡數量最多的昆蟲，因此          決定以赤星椿象作為研究對象。</a:t>
            </a:r>
            <a:endParaRPr sz="2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🠶"/>
            </a:pPr>
            <a:r>
              <a:rPr lang="zh-TW" sz="2800" dirty="0">
                <a:solidFill>
                  <a:srgbClr val="FF0000"/>
                </a:solidFill>
              </a:rPr>
              <a:t>赤星椿象</a:t>
            </a:r>
            <a:endParaRPr sz="2800" dirty="0">
              <a:solidFill>
                <a:srgbClr val="FF0000"/>
              </a:solidFill>
            </a:endParaRPr>
          </a:p>
        </p:txBody>
      </p:sp>
      <p:pic>
        <p:nvPicPr>
          <p:cNvPr id="178" name="Google Shape;17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975" y="3723513"/>
            <a:ext cx="2284412" cy="2961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4750" y="3251688"/>
            <a:ext cx="4557251" cy="343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5300" y="3172425"/>
            <a:ext cx="2943525" cy="35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f9da595f1_0_0"/>
          <p:cNvSpPr txBox="1">
            <a:spLocks noGrp="1"/>
          </p:cNvSpPr>
          <p:nvPr>
            <p:ph type="title"/>
          </p:nvPr>
        </p:nvSpPr>
        <p:spPr>
          <a:xfrm>
            <a:off x="2467250" y="606135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                      赤星椿象</a:t>
            </a:r>
            <a:endParaRPr dirty="0"/>
          </a:p>
        </p:txBody>
      </p:sp>
      <p:sp>
        <p:nvSpPr>
          <p:cNvPr id="186" name="Google Shape;186;g6f9da595f1_0_0"/>
          <p:cNvSpPr txBox="1">
            <a:spLocks noGrp="1"/>
          </p:cNvSpPr>
          <p:nvPr>
            <p:ph type="body" idx="1"/>
          </p:nvPr>
        </p:nvSpPr>
        <p:spPr>
          <a:xfrm>
            <a:off x="2589200" y="2133600"/>
            <a:ext cx="8915400" cy="449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2400" dirty="0"/>
              <a:t>學名：Dysdercus cingulatus Fabricius 1775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2400" dirty="0"/>
              <a:t>科名：半翅目(Hemiptera)  星椿象科(Pyrrhocoridae)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2400" dirty="0"/>
              <a:t>別名：紅星椿象、離斑棉紅椿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f9da595f1_1_0"/>
          <p:cNvSpPr txBox="1">
            <a:spLocks noGrp="1"/>
          </p:cNvSpPr>
          <p:nvPr>
            <p:ph type="title"/>
          </p:nvPr>
        </p:nvSpPr>
        <p:spPr>
          <a:xfrm>
            <a:off x="2592925" y="624103"/>
            <a:ext cx="8911800" cy="8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dirty="0"/>
              <a:t>                         赤星椿象</a:t>
            </a:r>
            <a:endParaRPr dirty="0"/>
          </a:p>
        </p:txBody>
      </p:sp>
      <p:sp>
        <p:nvSpPr>
          <p:cNvPr id="192" name="Google Shape;192;g6f9da595f1_1_0"/>
          <p:cNvSpPr txBox="1">
            <a:spLocks noGrp="1"/>
          </p:cNvSpPr>
          <p:nvPr>
            <p:ph type="body" idx="1"/>
          </p:nvPr>
        </p:nvSpPr>
        <p:spPr>
          <a:xfrm>
            <a:off x="2589200" y="1516000"/>
            <a:ext cx="8915400" cy="509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體長 13 - 18 mm，頭部及前胸背</a:t>
            </a:r>
            <a:r>
              <a:rPr lang="zh-TW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板橙紅色，頸部有一條橫向的白色斑紋，小楯板黑色， 上翅革質中央內側各有一顆黑色圓斑，膜質黑色，腹面具白色對比的橫紋。本種又稱</a:t>
            </a:r>
            <a:r>
              <a:rPr lang="zh-TW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紅星椿象</a:t>
            </a:r>
            <a:r>
              <a:rPr lang="zh-TW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，普遍分布於平地至低海拔山區，常見於錦葵科如洛神花、野棉花、山芙蓉等植物寄主，成蟲、若蟲混居吸食果食或莖葉的汁液為食，外觀近似姬赤星椿象但其體型較小，革質翅內側中央的黑斑相連而不是圓斑。</a:t>
            </a:r>
            <a:endParaRPr sz="2400" dirty="0" smtClean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3" name="Google Shape;193;g6f9da595f1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5828" y="3976225"/>
            <a:ext cx="4315350" cy="279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f9e9edc16_0_20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dirty="0"/>
              <a:t>                  赤星椿象的棲息地</a:t>
            </a:r>
            <a:endParaRPr dirty="0"/>
          </a:p>
        </p:txBody>
      </p:sp>
      <p:sp>
        <p:nvSpPr>
          <p:cNvPr id="199" name="Google Shape;199;g6f9e9edc16_0_20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赤星椿象</a:t>
            </a:r>
            <a:r>
              <a:rPr lang="zh-TW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分布於平地至低海拔山區</a:t>
            </a: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g6f9e9edc16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8456" y="3240649"/>
            <a:ext cx="2573543" cy="343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6f9e9edc16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3400" y="3146907"/>
            <a:ext cx="5144576" cy="343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f9e9edc16_0_1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dirty="0"/>
              <a:t>               赤星椿象的食物</a:t>
            </a:r>
            <a:endParaRPr dirty="0"/>
          </a:p>
        </p:txBody>
      </p:sp>
      <p:sp>
        <p:nvSpPr>
          <p:cNvPr id="207" name="Google Shape;207;g6f9e9edc16_0_15"/>
          <p:cNvSpPr txBox="1">
            <a:spLocks noGrp="1"/>
          </p:cNvSpPr>
          <p:nvPr>
            <p:ph type="body" idx="1"/>
          </p:nvPr>
        </p:nvSpPr>
        <p:spPr>
          <a:xfrm>
            <a:off x="2591137" y="2133600"/>
            <a:ext cx="8915400" cy="377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赤星椿象</a:t>
            </a:r>
            <a:r>
              <a:rPr lang="zh-TW" sz="2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常於錦葵科植物如山芙蓉、洛神花等植物群聚覓食</a:t>
            </a:r>
            <a:endParaRPr sz="2400" dirty="0"/>
          </a:p>
        </p:txBody>
      </p:sp>
      <p:pic>
        <p:nvPicPr>
          <p:cNvPr id="208" name="Google Shape;208;g6f9e9edc16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2520" y="2905125"/>
            <a:ext cx="6715756" cy="37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"/>
          <p:cNvSpPr txBox="1">
            <a:spLocks noGrp="1"/>
          </p:cNvSpPr>
          <p:nvPr>
            <p:ph type="title"/>
          </p:nvPr>
        </p:nvSpPr>
        <p:spPr>
          <a:xfrm>
            <a:off x="2369975" y="581635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zh-TW" sz="5400" dirty="0"/>
              <a:t>研究子題</a:t>
            </a:r>
            <a:br>
              <a:rPr lang="zh-TW" sz="5400" dirty="0"/>
            </a:br>
            <a:r>
              <a:rPr lang="zh-TW" sz="5400" dirty="0"/>
              <a:t/>
            </a:r>
            <a:br>
              <a:rPr lang="zh-TW" sz="5400" dirty="0"/>
            </a:br>
            <a:r>
              <a:rPr lang="zh-TW" sz="3240" dirty="0"/>
              <a:t/>
            </a:r>
            <a:br>
              <a:rPr lang="zh-TW" sz="3240" dirty="0"/>
            </a:br>
            <a:endParaRPr sz="3240" dirty="0"/>
          </a:p>
        </p:txBody>
      </p:sp>
      <p:sp>
        <p:nvSpPr>
          <p:cNvPr id="214" name="Google Shape;214;p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SzPts val="3000"/>
              <a:buChar char="🠶"/>
            </a:pPr>
            <a:r>
              <a:rPr lang="zh-TW" sz="3000" dirty="0"/>
              <a:t>人類分布對赤星椿象分布的影響</a:t>
            </a:r>
            <a:endParaRPr sz="3000" dirty="0"/>
          </a:p>
          <a:p>
            <a:pPr marL="3429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🠶"/>
            </a:pPr>
            <a:r>
              <a:rPr lang="zh-TW" sz="3000" dirty="0"/>
              <a:t>陽光分布對赤星椿象分布的影響</a:t>
            </a: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圖片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066" y="5279868"/>
            <a:ext cx="347502" cy="231668"/>
          </a:xfrm>
          <a:prstGeom prst="rect">
            <a:avLst/>
          </a:prstGeom>
        </p:spPr>
      </p:pic>
      <p:pic>
        <p:nvPicPr>
          <p:cNvPr id="70" name="圖片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068" y="5272258"/>
            <a:ext cx="347502" cy="231668"/>
          </a:xfrm>
          <a:prstGeom prst="rect">
            <a:avLst/>
          </a:prstGeom>
        </p:spPr>
      </p:pic>
      <p:pic>
        <p:nvPicPr>
          <p:cNvPr id="69" name="圖片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15" y="5272258"/>
            <a:ext cx="347502" cy="231668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8193024" y="5276088"/>
            <a:ext cx="320040" cy="210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/>
          <p:nvPr/>
        </p:nvSpPr>
        <p:spPr>
          <a:xfrm>
            <a:off x="7690104" y="5276088"/>
            <a:ext cx="329184" cy="210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6492240" y="5276088"/>
            <a:ext cx="310896" cy="210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5852160" y="5276088"/>
            <a:ext cx="338328" cy="210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5303520" y="5276088"/>
            <a:ext cx="320040" cy="210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4818888" y="5276088"/>
            <a:ext cx="338328" cy="210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4306824" y="5276088"/>
            <a:ext cx="365760" cy="210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8088598" y="4206240"/>
            <a:ext cx="1426464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4672584" y="4206240"/>
            <a:ext cx="1426464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977064" y="2133600"/>
            <a:ext cx="2139696" cy="704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zh-TW" altLang="en-US" sz="5400" dirty="0"/>
              <a:t>研究架構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89212" y="2186940"/>
            <a:ext cx="8915400" cy="4038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zh-TW" altLang="en-US" sz="1200" dirty="0" smtClean="0">
                <a:solidFill>
                  <a:srgbClr val="00B0F0"/>
                </a:solidFill>
              </a:rPr>
              <a:t>人為條件對赤星椿象的影響</a:t>
            </a:r>
            <a:endParaRPr lang="en-US" altLang="zh-TW" sz="1200" dirty="0" smtClean="0">
              <a:solidFill>
                <a:srgbClr val="00B0F0"/>
              </a:solidFill>
            </a:endParaRPr>
          </a:p>
          <a:p>
            <a:pPr marL="114300" indent="0" algn="ctr">
              <a:buNone/>
            </a:pPr>
            <a:endParaRPr lang="en-US" altLang="zh-TW" sz="1100" dirty="0" smtClean="0">
              <a:solidFill>
                <a:srgbClr val="00B0F0"/>
              </a:solidFill>
            </a:endParaRPr>
          </a:p>
          <a:p>
            <a:pPr marL="114300" indent="0" algn="ctr">
              <a:buNone/>
            </a:pPr>
            <a:endParaRPr lang="en-US" altLang="zh-TW" sz="1200" dirty="0" smtClean="0">
              <a:solidFill>
                <a:srgbClr val="00B0F0"/>
              </a:solidFill>
            </a:endParaRPr>
          </a:p>
          <a:p>
            <a:pPr marL="114300" indent="0" algn="ctr">
              <a:buNone/>
            </a:pPr>
            <a:endParaRPr lang="en-US" altLang="zh-TW" sz="1200" dirty="0" smtClean="0">
              <a:solidFill>
                <a:srgbClr val="00B0F0"/>
              </a:solidFill>
            </a:endParaRPr>
          </a:p>
          <a:p>
            <a:pPr marL="114300" indent="0" algn="ctr">
              <a:buNone/>
            </a:pPr>
            <a:endParaRPr lang="en-US" altLang="zh-TW" sz="1200" dirty="0" smtClean="0">
              <a:solidFill>
                <a:srgbClr val="00B0F0"/>
              </a:solidFill>
            </a:endParaRPr>
          </a:p>
          <a:p>
            <a:pPr marL="114300" indent="0">
              <a:buNone/>
            </a:pPr>
            <a:endParaRPr lang="en-US" altLang="zh-TW" sz="1200" dirty="0" smtClean="0">
              <a:solidFill>
                <a:srgbClr val="00B0F0"/>
              </a:solidFill>
            </a:endParaRPr>
          </a:p>
          <a:p>
            <a:pPr marL="114300" indent="0" algn="ctr">
              <a:buNone/>
            </a:pPr>
            <a:endParaRPr lang="en-US" altLang="zh-TW" sz="1200" dirty="0" smtClean="0">
              <a:solidFill>
                <a:srgbClr val="00B0F0"/>
              </a:solidFill>
            </a:endParaRPr>
          </a:p>
          <a:p>
            <a:pPr marL="114300" indent="0">
              <a:buNone/>
            </a:pPr>
            <a:r>
              <a:rPr lang="zh-TW" altLang="en-US" sz="1200" dirty="0" smtClean="0">
                <a:solidFill>
                  <a:srgbClr val="00B0F0"/>
                </a:solidFill>
              </a:rPr>
              <a:t>                                                     陽光分布                                                                  人類分布</a:t>
            </a:r>
          </a:p>
          <a:p>
            <a:pPr marL="114300" indent="0">
              <a:buNone/>
            </a:pPr>
            <a:r>
              <a:rPr lang="zh-TW" altLang="en-US" dirty="0" smtClean="0"/>
              <a:t>                                                     </a:t>
            </a:r>
            <a:endParaRPr lang="en-US" altLang="zh-TW" dirty="0" smtClean="0"/>
          </a:p>
          <a:p>
            <a:pPr marL="114300" indent="0">
              <a:buNone/>
            </a:pPr>
            <a:r>
              <a:rPr lang="zh-TW" altLang="en-US" dirty="0" smtClean="0"/>
              <a:t>     </a:t>
            </a:r>
            <a:r>
              <a:rPr lang="zh-TW" altLang="en-US" sz="1000" dirty="0" smtClean="0"/>
              <a:t>                                     </a:t>
            </a:r>
            <a:r>
              <a:rPr lang="zh-TW" altLang="en-US" sz="1000" dirty="0" smtClean="0">
                <a:solidFill>
                  <a:srgbClr val="00B0F0"/>
                </a:solidFill>
              </a:rPr>
              <a:t>設計      假設      探討         實踐          討論                            </a:t>
            </a:r>
            <a:r>
              <a:rPr lang="zh-TW" altLang="en-US" sz="1000" dirty="0" smtClean="0"/>
              <a:t> </a:t>
            </a:r>
            <a:r>
              <a:rPr lang="zh-TW" altLang="en-US" sz="1000" dirty="0">
                <a:solidFill>
                  <a:srgbClr val="00B0F0"/>
                </a:solidFill>
              </a:rPr>
              <a:t>設計      假設      探討         實踐          討論</a:t>
            </a:r>
            <a:endParaRPr lang="en-US" altLang="zh-TW" sz="1000" dirty="0">
              <a:solidFill>
                <a:srgbClr val="00B0F0"/>
              </a:solidFill>
            </a:endParaRPr>
          </a:p>
          <a:p>
            <a:pPr marL="114300" indent="0">
              <a:buNone/>
            </a:pPr>
            <a:r>
              <a:rPr lang="zh-TW" altLang="en-US" sz="1000" dirty="0">
                <a:solidFill>
                  <a:srgbClr val="00B0F0"/>
                </a:solidFill>
              </a:rPr>
              <a:t>                                                                 </a:t>
            </a:r>
            <a:endParaRPr lang="en-US" altLang="zh-TW" sz="1000" dirty="0" smtClean="0">
              <a:solidFill>
                <a:srgbClr val="00B0F0"/>
              </a:solidFill>
            </a:endParaRPr>
          </a:p>
          <a:p>
            <a:pPr marL="114300" indent="0">
              <a:buNone/>
            </a:pPr>
            <a:r>
              <a:rPr lang="zh-TW" altLang="en-US" sz="1000" dirty="0" smtClean="0">
                <a:solidFill>
                  <a:srgbClr val="00B0F0"/>
                </a:solidFill>
              </a:rPr>
              <a:t>                                                                </a:t>
            </a:r>
            <a:r>
              <a:rPr lang="zh-TW" altLang="en-US" dirty="0">
                <a:solidFill>
                  <a:srgbClr val="00B0F0"/>
                </a:solidFill>
              </a:rPr>
              <a:t> 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7050024" y="2837688"/>
            <a:ext cx="0" cy="737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7050024" y="3575304"/>
            <a:ext cx="1609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659368" y="3575304"/>
            <a:ext cx="0" cy="630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5623560" y="3575304"/>
            <a:ext cx="142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5623560" y="3575304"/>
            <a:ext cx="0" cy="630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5385816" y="4818888"/>
            <a:ext cx="0" cy="292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5385816" y="5111496"/>
            <a:ext cx="1216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6601968" y="5111496"/>
            <a:ext cx="0" cy="256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385816" y="5111496"/>
            <a:ext cx="0" cy="246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5977064" y="5111496"/>
            <a:ext cx="3112" cy="265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H="1">
            <a:off x="4507992" y="5111496"/>
            <a:ext cx="877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4965192" y="5111496"/>
            <a:ext cx="9144" cy="265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4507992" y="5111496"/>
            <a:ext cx="0" cy="246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8814816" y="4818888"/>
            <a:ext cx="9144" cy="210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>
            <a:off x="8833104" y="5029200"/>
            <a:ext cx="1161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 flipH="1">
            <a:off x="7854696" y="5029200"/>
            <a:ext cx="969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>
            <a:off x="7854696" y="5029200"/>
            <a:ext cx="9144" cy="246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>
            <a:off x="8814816" y="5029200"/>
            <a:ext cx="18288" cy="246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9994392" y="5029200"/>
            <a:ext cx="0" cy="21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/>
          <p:nvPr/>
        </p:nvCxnSpPr>
        <p:spPr>
          <a:xfrm>
            <a:off x="9372600" y="5029200"/>
            <a:ext cx="9144" cy="21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>
            <a:off x="8339328" y="5029200"/>
            <a:ext cx="9144" cy="21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45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絲縷">
  <a:themeElements>
    <a:clrScheme name="絲縷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1716</Words>
  <Application>Microsoft Office PowerPoint</Application>
  <PresentationFormat>寬螢幕</PresentationFormat>
  <Paragraphs>171</Paragraphs>
  <Slides>18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新細明體</vt:lpstr>
      <vt:lpstr>Century Gothic</vt:lpstr>
      <vt:lpstr>Times New Roman</vt:lpstr>
      <vt:lpstr>Arial</vt:lpstr>
      <vt:lpstr>Noto Sans Symbols</vt:lpstr>
      <vt:lpstr>Calibri</vt:lpstr>
      <vt:lpstr>絲縷</vt:lpstr>
      <vt:lpstr>赤星椿象D.F在哪裡</vt:lpstr>
      <vt:lpstr>報告大綱</vt:lpstr>
      <vt:lpstr>       研究動機與對象  </vt:lpstr>
      <vt:lpstr>                      赤星椿象</vt:lpstr>
      <vt:lpstr>                         赤星椿象</vt:lpstr>
      <vt:lpstr>                  赤星椿象的棲息地</vt:lpstr>
      <vt:lpstr>               赤星椿象的食物</vt:lpstr>
      <vt:lpstr>研究子題   </vt:lpstr>
      <vt:lpstr>研究架構 </vt:lpstr>
      <vt:lpstr>研究歷程  </vt:lpstr>
      <vt:lpstr>                          分布圖1</vt:lpstr>
      <vt:lpstr>研究歷程 </vt:lpstr>
      <vt:lpstr>                     分布圖2</vt:lpstr>
      <vt:lpstr>                              結論</vt:lpstr>
      <vt:lpstr>                            引注資料</vt:lpstr>
      <vt:lpstr>                        引注資料</vt:lpstr>
      <vt:lpstr>                           引注資料 </vt:lpstr>
      <vt:lpstr>謝謝大家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赤星椿象D.F.在哪裡</dc:title>
  <dc:creator>Awi Mona</dc:creator>
  <cp:lastModifiedBy>Awi Mona</cp:lastModifiedBy>
  <cp:revision>8</cp:revision>
  <dcterms:created xsi:type="dcterms:W3CDTF">2019-10-06T03:39:19Z</dcterms:created>
  <dcterms:modified xsi:type="dcterms:W3CDTF">2019-10-29T14:27:45Z</dcterms:modified>
</cp:coreProperties>
</file>