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qYxZqlhi2wygZ0mJFIxoFo/q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4a7a94f5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64a7a94f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4a7a94f51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64a7a94f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f9e9edc1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6f9e9edc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f9e9edc16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6f9e9edc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f9e9edc16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6f9e9edc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f9da595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6f9da595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9da595f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6f9da595f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f9e9edc16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6f9e9edc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9e9edc16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6f9e9edc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57f723215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57f72321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與說明文字">
  <p:cSld name="標題與說明文字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 (含標題)">
  <p:cSld name="引述 (含標題)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名片">
  <p:cSld name="名片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名片">
  <p:cSld name="引述名片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是非題">
  <p:cSld name="是非題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8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3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newtalk.tw/news/view/2018-04-09/120234" TargetMode="External"/><Relationship Id="rId10" Type="http://schemas.openxmlformats.org/officeDocument/2006/relationships/hyperlink" Target="https://shiehcj9.pixnet.net/blog/post/461555387-%E8%B5%A4%E6%98%9F%E6%A4%BF%E8%B1%A1%E7%9A%84%E7%B5%82%E9%BD%A1%E8%8B%A5%E8%9F%B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owells.nidbox.com/diary/read/8224481" TargetMode="External"/><Relationship Id="rId4" Type="http://schemas.openxmlformats.org/officeDocument/2006/relationships/hyperlink" Target="https://blog.xuite.net/jsy530318835/twblog/122482613-%E8%B5%A4%E6%98%9F%E6%A4%BF%E8%B1%A1" TargetMode="External"/><Relationship Id="rId9" Type="http://schemas.openxmlformats.org/officeDocument/2006/relationships/hyperlink" Target="https://activity.ntsec.gov.tw/activity/race-1/48/elementary/081551.pdf" TargetMode="External"/><Relationship Id="rId5" Type="http://schemas.openxmlformats.org/officeDocument/2006/relationships/hyperlink" Target="https://lwc737.pixnet.net/blog/post/459563626-%E5%A7%AC%E8%B5%A4%E6%98%9F%E6%A4%BF%E8%B1%A1" TargetMode="External"/><Relationship Id="rId6" Type="http://schemas.openxmlformats.org/officeDocument/2006/relationships/hyperlink" Target="https://taiwanking68.pixnet.net/blog/post/459564898-%E8%B5%A4%E6%98%9F%E6%A4%BF%E8%B1%A1" TargetMode="External"/><Relationship Id="rId7" Type="http://schemas.openxmlformats.org/officeDocument/2006/relationships/hyperlink" Target="https://m.facebook.com/permalink.php?story_fbid=600479586708836&amp;id=591766530913475" TargetMode="External"/><Relationship Id="rId8" Type="http://schemas.openxmlformats.org/officeDocument/2006/relationships/hyperlink" Target="https://www.youtube.com/watch?v=OStVtanig2k&amp;app=desktop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blog.xuite.net/r0123401234/twblog/119956661-%E8%B5%A4%E6%98%9F%E6%A4%BF%E8%B1%A1%E5%81%9C%E6%A3%B2%E8%8A%B1%E4%B8%8A%E5%90%83%E5%95%A5%E7%B1%B3%EF%BC%9F" TargetMode="External"/><Relationship Id="rId4" Type="http://schemas.openxmlformats.org/officeDocument/2006/relationships/hyperlink" Target="https://taconet.pixnet.net/blog/post/35352551-%E5%8D%8A%E7%BF%85%E7%9B%AE-%E8%B5%A4%E6%98%9F%E6%A4%BF%E8%B1%A1" TargetMode="External"/><Relationship Id="rId5" Type="http://schemas.openxmlformats.org/officeDocument/2006/relationships/hyperlink" Target="http://nc.biodiv.tw/bbs/showthread.php?t=41120" TargetMode="External"/><Relationship Id="rId6" Type="http://schemas.openxmlformats.org/officeDocument/2006/relationships/hyperlink" Target="https://blog.xuite.net/r0123401234/twblog/119959067-%E8%B5%A4%E6%98%9F%E6%A4%BF%E8%B1%A1" TargetMode="External"/><Relationship Id="rId7" Type="http://schemas.openxmlformats.org/officeDocument/2006/relationships/hyperlink" Target="http://khmp.cpami.gov.tw/index.php?option=com_content&amp;view=article&amp;id=258:2013-09-18-16-00-58&amp;catid=63&amp;Itemid=181" TargetMode="External"/><Relationship Id="rId8" Type="http://schemas.openxmlformats.org/officeDocument/2006/relationships/hyperlink" Target="https://jj3399.pixnet.net/blog/post/292663532-%E8%B5%A4%E6%98%9F%E6%A4%BF%E8%B1%A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gaga.biodiv.tw/new23/9402/17.htm" TargetMode="External"/><Relationship Id="rId4" Type="http://schemas.openxmlformats.org/officeDocument/2006/relationships/hyperlink" Target="https://lieyu.pixnet.net/blog/post/33910041-%E8%B5%A4%E6%98%9F%E6%A4%BF%E8%B1%A1" TargetMode="External"/><Relationship Id="rId5" Type="http://schemas.openxmlformats.org/officeDocument/2006/relationships/hyperlink" Target="https://taiwanking68.pixnet.net/blog/post/459564898-%E8%B5%A4%E6%98%9F%E6%A4%BF%E8%B1%A1" TargetMode="External"/><Relationship Id="rId6" Type="http://schemas.openxmlformats.org/officeDocument/2006/relationships/hyperlink" Target="https://m.facebook.com/BeitunMissYang/posts/322629958612317" TargetMode="External"/><Relationship Id="rId7" Type="http://schemas.openxmlformats.org/officeDocument/2006/relationships/hyperlink" Target="https://baike.baidu.com/item/%E6%A4%BF%E8%B1%A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369028" y="2323815"/>
            <a:ext cx="89154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zh-TW" sz="7200"/>
              <a:t>赤星椿象躲</a:t>
            </a:r>
            <a:r>
              <a:rPr lang="zh-TW" sz="7200"/>
              <a:t>在哪？</a:t>
            </a:r>
            <a:endParaRPr sz="7200"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354581" y="4731659"/>
            <a:ext cx="8944292" cy="1211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/>
              <a:t>隊名:大自然的孩子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/>
              <a:t>成員:蔡定瑾、黃奎喨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4066" y="5279868"/>
            <a:ext cx="347502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8068" y="5272258"/>
            <a:ext cx="347502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815" y="5272258"/>
            <a:ext cx="347502" cy="23166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"/>
          <p:cNvSpPr/>
          <p:nvPr/>
        </p:nvSpPr>
        <p:spPr>
          <a:xfrm>
            <a:off x="8193024" y="5276088"/>
            <a:ext cx="320040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7690104" y="5276088"/>
            <a:ext cx="329184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6492240" y="5276088"/>
            <a:ext cx="310896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5852160" y="5276088"/>
            <a:ext cx="338328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5303520" y="5276088"/>
            <a:ext cx="320040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4818888" y="5276088"/>
            <a:ext cx="338328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4306824" y="5276088"/>
            <a:ext cx="365760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8088598" y="4206240"/>
            <a:ext cx="1426464" cy="61264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4672584" y="4206240"/>
            <a:ext cx="1426464" cy="61264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5977064" y="2133600"/>
            <a:ext cx="2139696" cy="70408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 txBox="1"/>
          <p:nvPr>
            <p:ph type="title"/>
          </p:nvPr>
        </p:nvSpPr>
        <p:spPr>
          <a:xfrm>
            <a:off x="2594188" y="5936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4860"/>
              <a:t>研究架構</a:t>
            </a:r>
            <a:br>
              <a:rPr lang="zh-TW" sz="3240"/>
            </a:br>
            <a:endParaRPr sz="3240"/>
          </a:p>
        </p:txBody>
      </p:sp>
      <p:sp>
        <p:nvSpPr>
          <p:cNvPr id="241" name="Google Shape;241;p4"/>
          <p:cNvSpPr txBox="1"/>
          <p:nvPr>
            <p:ph idx="1" type="body"/>
          </p:nvPr>
        </p:nvSpPr>
        <p:spPr>
          <a:xfrm>
            <a:off x="2594200" y="2133600"/>
            <a:ext cx="9331200" cy="4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400">
                <a:solidFill>
                  <a:srgbClr val="00B0F0"/>
                </a:solidFill>
              </a:rPr>
              <a:t>                                                                 </a:t>
            </a:r>
            <a:r>
              <a:rPr lang="zh-TW" sz="1400">
                <a:solidFill>
                  <a:srgbClr val="FFFFFF"/>
                </a:solidFill>
              </a:rPr>
              <a:t>人為條件對赤星椿象的影響</a:t>
            </a:r>
            <a:endParaRPr sz="1400">
              <a:solidFill>
                <a:srgbClr val="FFFFFF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200">
                <a:solidFill>
                  <a:srgbClr val="00B0F0"/>
                </a:solidFill>
              </a:rPr>
              <a:t>                                                     </a:t>
            </a:r>
            <a:r>
              <a:rPr lang="zh-TW" sz="1200">
                <a:solidFill>
                  <a:srgbClr val="F3F3F3"/>
                </a:solidFill>
              </a:rPr>
              <a:t>陽光分布  </a:t>
            </a:r>
            <a:r>
              <a:rPr lang="zh-TW" sz="120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zh-TW" sz="1200">
                <a:solidFill>
                  <a:srgbClr val="F3F3F3"/>
                </a:solidFill>
              </a:rPr>
              <a:t>人類分布</a:t>
            </a:r>
            <a:endParaRPr>
              <a:solidFill>
                <a:srgbClr val="F3F3F3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                                              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</a:t>
            </a:r>
            <a:r>
              <a:rPr lang="zh-TW" sz="1000"/>
              <a:t>                    </a:t>
            </a:r>
            <a:r>
              <a:rPr lang="zh-TW" sz="1000">
                <a:solidFill>
                  <a:srgbClr val="EFEFEF"/>
                </a:solidFill>
              </a:rPr>
              <a:t>                 設計      假設      探討         實踐          討論                             設計      假設      探討         實踐          討論</a:t>
            </a:r>
            <a:endParaRPr sz="1000">
              <a:solidFill>
                <a:srgbClr val="EFEFEF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000">
                <a:solidFill>
                  <a:srgbClr val="00B0F0"/>
                </a:solidFill>
              </a:rPr>
              <a:t>                                                                 </a:t>
            </a:r>
            <a:endParaRPr sz="1000">
              <a:solidFill>
                <a:srgbClr val="00B0F0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00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zh-TW">
                <a:solidFill>
                  <a:srgbClr val="00B0F0"/>
                </a:solidFill>
              </a:rPr>
              <a:t> </a:t>
            </a:r>
            <a:endParaRPr/>
          </a:p>
        </p:txBody>
      </p:sp>
      <p:cxnSp>
        <p:nvCxnSpPr>
          <p:cNvPr id="242" name="Google Shape;242;p4"/>
          <p:cNvCxnSpPr/>
          <p:nvPr/>
        </p:nvCxnSpPr>
        <p:spPr>
          <a:xfrm>
            <a:off x="7050024" y="2837688"/>
            <a:ext cx="0" cy="73761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4"/>
          <p:cNvCxnSpPr/>
          <p:nvPr/>
        </p:nvCxnSpPr>
        <p:spPr>
          <a:xfrm>
            <a:off x="7050024" y="3575304"/>
            <a:ext cx="160934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p4"/>
          <p:cNvCxnSpPr/>
          <p:nvPr/>
        </p:nvCxnSpPr>
        <p:spPr>
          <a:xfrm>
            <a:off x="8659368" y="3575304"/>
            <a:ext cx="0" cy="63093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4"/>
          <p:cNvCxnSpPr/>
          <p:nvPr/>
        </p:nvCxnSpPr>
        <p:spPr>
          <a:xfrm rot="10800000">
            <a:off x="5623560" y="3575304"/>
            <a:ext cx="142646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4"/>
          <p:cNvCxnSpPr/>
          <p:nvPr/>
        </p:nvCxnSpPr>
        <p:spPr>
          <a:xfrm>
            <a:off x="5623560" y="3575304"/>
            <a:ext cx="0" cy="63093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4"/>
          <p:cNvCxnSpPr/>
          <p:nvPr/>
        </p:nvCxnSpPr>
        <p:spPr>
          <a:xfrm>
            <a:off x="5385816" y="4818888"/>
            <a:ext cx="0" cy="29260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4"/>
          <p:cNvCxnSpPr/>
          <p:nvPr/>
        </p:nvCxnSpPr>
        <p:spPr>
          <a:xfrm>
            <a:off x="5385816" y="5111496"/>
            <a:ext cx="1216152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4"/>
          <p:cNvCxnSpPr/>
          <p:nvPr/>
        </p:nvCxnSpPr>
        <p:spPr>
          <a:xfrm>
            <a:off x="6601968" y="5111496"/>
            <a:ext cx="0" cy="256032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4"/>
          <p:cNvCxnSpPr/>
          <p:nvPr/>
        </p:nvCxnSpPr>
        <p:spPr>
          <a:xfrm>
            <a:off x="5385816" y="5111496"/>
            <a:ext cx="0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4"/>
          <p:cNvCxnSpPr/>
          <p:nvPr/>
        </p:nvCxnSpPr>
        <p:spPr>
          <a:xfrm>
            <a:off x="5977064" y="5111496"/>
            <a:ext cx="3112" cy="26517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4"/>
          <p:cNvCxnSpPr/>
          <p:nvPr/>
        </p:nvCxnSpPr>
        <p:spPr>
          <a:xfrm rot="10800000">
            <a:off x="4507992" y="5111496"/>
            <a:ext cx="87782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4"/>
          <p:cNvCxnSpPr/>
          <p:nvPr/>
        </p:nvCxnSpPr>
        <p:spPr>
          <a:xfrm>
            <a:off x="4965192" y="5111496"/>
            <a:ext cx="9144" cy="26517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4"/>
          <p:cNvCxnSpPr/>
          <p:nvPr/>
        </p:nvCxnSpPr>
        <p:spPr>
          <a:xfrm>
            <a:off x="4507992" y="5111496"/>
            <a:ext cx="0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4"/>
          <p:cNvCxnSpPr/>
          <p:nvPr/>
        </p:nvCxnSpPr>
        <p:spPr>
          <a:xfrm>
            <a:off x="8814816" y="4818888"/>
            <a:ext cx="9144" cy="210312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4"/>
          <p:cNvCxnSpPr/>
          <p:nvPr/>
        </p:nvCxnSpPr>
        <p:spPr>
          <a:xfrm>
            <a:off x="8833104" y="5029200"/>
            <a:ext cx="1161288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4"/>
          <p:cNvCxnSpPr/>
          <p:nvPr/>
        </p:nvCxnSpPr>
        <p:spPr>
          <a:xfrm rot="10800000">
            <a:off x="7854696" y="5029200"/>
            <a:ext cx="96926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4"/>
          <p:cNvCxnSpPr/>
          <p:nvPr/>
        </p:nvCxnSpPr>
        <p:spPr>
          <a:xfrm>
            <a:off x="7854696" y="5029200"/>
            <a:ext cx="9144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4"/>
          <p:cNvCxnSpPr/>
          <p:nvPr/>
        </p:nvCxnSpPr>
        <p:spPr>
          <a:xfrm>
            <a:off x="8814816" y="5029200"/>
            <a:ext cx="18288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4"/>
          <p:cNvCxnSpPr/>
          <p:nvPr/>
        </p:nvCxnSpPr>
        <p:spPr>
          <a:xfrm>
            <a:off x="9994392" y="5029200"/>
            <a:ext cx="0" cy="210313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4"/>
          <p:cNvCxnSpPr/>
          <p:nvPr/>
        </p:nvCxnSpPr>
        <p:spPr>
          <a:xfrm>
            <a:off x="9372600" y="5029200"/>
            <a:ext cx="9144" cy="210313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4"/>
          <p:cNvCxnSpPr/>
          <p:nvPr/>
        </p:nvCxnSpPr>
        <p:spPr>
          <a:xfrm>
            <a:off x="8339328" y="5029200"/>
            <a:ext cx="9144" cy="210313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293"/>
              <a:t>研究歷程</a:t>
            </a:r>
            <a:br>
              <a:rPr lang="zh-TW" sz="4374"/>
            </a:br>
            <a:br>
              <a:rPr lang="zh-TW" sz="2916"/>
            </a:br>
            <a:endParaRPr sz="2916"/>
          </a:p>
        </p:txBody>
      </p:sp>
      <p:sp>
        <p:nvSpPr>
          <p:cNvPr id="268" name="Google Shape;268;p6"/>
          <p:cNvSpPr txBox="1"/>
          <p:nvPr>
            <p:ph idx="1" type="body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實驗子題一: 人類分布對椿象分布的影響。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實驗步驟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1觀察人類分布，繪製成圖像化熱點圖。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2觀察赤星椿象分布，繪製成圖像化熱點圖。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3整合兩張圖像化熱點圖，進行觀察分析。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4討論實驗結果並撰寫實驗報告。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989"/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4a7a94f51_0_6"/>
          <p:cNvSpPr txBox="1"/>
          <p:nvPr>
            <p:ph type="title"/>
          </p:nvPr>
        </p:nvSpPr>
        <p:spPr>
          <a:xfrm>
            <a:off x="1767800" y="69176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                    分布圖1</a:t>
            </a:r>
            <a:endParaRPr/>
          </a:p>
        </p:txBody>
      </p:sp>
      <p:sp>
        <p:nvSpPr>
          <p:cNvPr id="274" name="Google Shape;274;g64a7a94f51_0_6"/>
          <p:cNvSpPr txBox="1"/>
          <p:nvPr>
            <p:ph idx="1" type="body"/>
          </p:nvPr>
        </p:nvSpPr>
        <p:spPr>
          <a:xfrm>
            <a:off x="2589200" y="2133600"/>
            <a:ext cx="8915400" cy="4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紅點：椿象，一個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點代表三隻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椿象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紫色：人，一個點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代表十五人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我們發現赤星椿象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密集的集中於健康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中心後的遊樂器材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區及菜園，雖然在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遊樂器材區 ，但是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相較於學校其他地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方，遊樂器材區 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學生算少，所以我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們認為椿象不親人。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64a7a94f5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8484" y="2133600"/>
            <a:ext cx="6572685" cy="407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293"/>
              <a:t>研究歷程</a:t>
            </a:r>
            <a:br>
              <a:rPr lang="zh-TW" sz="3888"/>
            </a:br>
            <a:endParaRPr sz="3240"/>
          </a:p>
        </p:txBody>
      </p:sp>
      <p:sp>
        <p:nvSpPr>
          <p:cNvPr id="281" name="Google Shape;281;p7"/>
          <p:cNvSpPr txBox="1"/>
          <p:nvPr>
            <p:ph idx="1" type="body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3000"/>
              <a:t>實驗子題二： 陽光分布對椿象分布的影響。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實驗步驟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1觀察陽光分布，繪製成圖像化熱點圖。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2觀察赤星椿象分布，繪製成圖像化熱點圖。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3整合兩張圖像化熱點圖，進行觀察分析。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4討論實驗結果並撰寫實驗報告。</a:t>
            </a:r>
            <a:endParaRPr sz="3000"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4a7a94f51_0_13"/>
          <p:cNvSpPr txBox="1"/>
          <p:nvPr>
            <p:ph type="title"/>
          </p:nvPr>
        </p:nvSpPr>
        <p:spPr>
          <a:xfrm>
            <a:off x="2519500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      分布圖2</a:t>
            </a:r>
            <a:endParaRPr/>
          </a:p>
        </p:txBody>
      </p:sp>
      <p:sp>
        <p:nvSpPr>
          <p:cNvPr id="287" name="Google Shape;287;g64a7a94f51_0_13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顏色越深:太陽照射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時間越長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9455" lvl="0" marL="7194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我們發現校內除了室內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，所有地方都會受到太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陽的照射，赤星椿象都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是待在葉背或是牆角，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這些地方都沒有被太陽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照射到，所以我們認為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椿象不喜歡陽光，但是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不確定椿象不喜歡陽光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是因為太陽的高溫，還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是因為太陽的刺眼陽光。  </a:t>
            </a:r>
            <a:endParaRPr/>
          </a:p>
        </p:txBody>
      </p:sp>
      <p:pic>
        <p:nvPicPr>
          <p:cNvPr id="288" name="Google Shape;288;g64a7a94f5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020" y="1804230"/>
            <a:ext cx="6553768" cy="429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zh-TW"/>
              <a:t>                              結論</a:t>
            </a:r>
            <a:endParaRPr/>
          </a:p>
        </p:txBody>
      </p:sp>
      <p:sp>
        <p:nvSpPr>
          <p:cNvPr id="294" name="Google Shape;294;p11"/>
          <p:cNvSpPr txBox="1"/>
          <p:nvPr>
            <p:ph idx="1" type="body"/>
          </p:nvPr>
        </p:nvSpPr>
        <p:spPr>
          <a:xfrm>
            <a:off x="2591075" y="2079900"/>
            <a:ext cx="89154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1.赤星椿象不親近人，所以會在人少的地方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2.赤星椿象不喜歡陽光，所以會躲在陰影處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3.目前還不確定椿象不喜歡陽光是因為太陽的高溫，還是因為                     太陽的刺眼陽光，因為時間不足，所以來不及研究，希望以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後可以將這個子題繼續研就下去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4400">
        <p14:honeycomb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f9e9edc16_0_0"/>
          <p:cNvSpPr txBox="1"/>
          <p:nvPr>
            <p:ph type="title"/>
          </p:nvPr>
        </p:nvSpPr>
        <p:spPr>
          <a:xfrm>
            <a:off x="2591000" y="5883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引注資料</a:t>
            </a:r>
            <a:endParaRPr/>
          </a:p>
        </p:txBody>
      </p:sp>
      <p:sp>
        <p:nvSpPr>
          <p:cNvPr id="300" name="Google Shape;300;g6f9e9edc16_0_0"/>
          <p:cNvSpPr txBox="1"/>
          <p:nvPr>
            <p:ph idx="1" type="body"/>
          </p:nvPr>
        </p:nvSpPr>
        <p:spPr>
          <a:xfrm>
            <a:off x="2048100" y="1380625"/>
            <a:ext cx="10143900" cy="51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https://sowells.nidbox.com/diary/read/8224481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https://blog.xuite.net/jsy530318835/twblog/122482613-%E8%B5%A4%E6%98%9F%E6%A4%BF%E8%B1%A1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https://lwc737.pixnet.net/blog/post/459563626-姬赤星椿象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https://taiwanking68.pixnet.net/blog/post/459564898-赤星椿象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https://m.facebook.com/permalink.php?story_fbid=600479586708836&amp;id=591766530913475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https://www.youtube.com/watch?v=OStVtanig2k&amp;app=desktop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https://activity.ntsec.gov.tw/activity/race-1/48/elementary/081551.pdf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https://shiehcj9.pixnet.net/blog/post/461555387-赤星椿象的終齡若蟲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https://newtalk.tw/news/view/2018-04-09/120234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f9e9edc16_0_5"/>
          <p:cNvSpPr txBox="1"/>
          <p:nvPr>
            <p:ph type="title"/>
          </p:nvPr>
        </p:nvSpPr>
        <p:spPr>
          <a:xfrm>
            <a:off x="2592925" y="570254"/>
            <a:ext cx="8911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引注資料</a:t>
            </a:r>
            <a:endParaRPr/>
          </a:p>
        </p:txBody>
      </p:sp>
      <p:sp>
        <p:nvSpPr>
          <p:cNvPr id="306" name="Google Shape;306;g6f9e9edc16_0_5"/>
          <p:cNvSpPr txBox="1"/>
          <p:nvPr>
            <p:ph idx="1" type="body"/>
          </p:nvPr>
        </p:nvSpPr>
        <p:spPr>
          <a:xfrm>
            <a:off x="1221025" y="1526100"/>
            <a:ext cx="10283700" cy="5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https://blog.xuite.net/r0123401234/twblog/119956661-%E8%B5%A4%E6%98%9F%E6%A4%BF%E8%B1%A1%E5%81%9C%E6%A3%B2%E8%8A%B1%E4%B8%8A%E5%90%83%E5%95%A5%E7%B1%B3%EF%BC%9F</a:t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https://taconet.pixnet.net/blog/post/35352551-%E5%8D%8A%E7%BF%85%E7%9B%AE-%E8%B5%A4%E6%98%9F%E6%A4%BF%E8%B1%A1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12.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http://nc.biodiv.tw/bbs/showthread.php?t=41120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https://blog.xuite.net/r0123401234/twblog/119959067-%E8%B5%A4%E6%98%9F%E6%A4%BF%E8%B1%A1</a:t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14.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http://khmp.cpami.gov.tw/index.php?option=com_content&amp;view=article&amp;id=258:2013-09-18-16-00-58&amp;catid=63&amp;Itemid=181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15.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https://jj3399.pixnet.net/blog/post/292663532-%E8%B5%A4%E6%98%9F%E6%A4%BF%E8%B1%A1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f9e9edc16_0_1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引注資料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2" name="Google Shape;312;g6f9e9edc16_0_1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16.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http://gaga.biodiv.tw/new23/9402/17.htm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17.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https://lieyu.pixnet.net/blog/post/33910041-赤星椿象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18.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https://taiwanking68.pixnet.net/blog/post/459564898-%E8%B5%A4%E6%98%9F%E6%A4%BF%E8%B1%A1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19.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https://m.facebook.com/BeitunMissYang/posts/322629958612317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20.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https://baike.baidu.com/item/椿象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/>
          <p:nvPr>
            <p:ph type="title"/>
          </p:nvPr>
        </p:nvSpPr>
        <p:spPr>
          <a:xfrm>
            <a:off x="3555050" y="624110"/>
            <a:ext cx="5136023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Century Gothic"/>
              <a:buNone/>
            </a:pPr>
            <a:r>
              <a:rPr lang="zh-TW" sz="9600"/>
              <a:t>謝謝大家</a:t>
            </a:r>
            <a:endParaRPr sz="9600"/>
          </a:p>
        </p:txBody>
      </p:sp>
      <p:pic>
        <p:nvPicPr>
          <p:cNvPr id="318" name="Google Shape;318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061" y="2391032"/>
            <a:ext cx="3960000" cy="2958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/>
              <a:t>報告大綱</a:t>
            </a:r>
            <a:endParaRPr sz="5400"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1.研究動機與對象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2.</a:t>
            </a:r>
            <a:r>
              <a:rPr lang="zh-TW"/>
              <a:t>研究目的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3.研究子題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4.研究架構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5.研究歷程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6. 結論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7.引注資料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4860"/>
              <a:t>       研究動機與對象</a:t>
            </a:r>
            <a:br>
              <a:rPr lang="zh-TW" sz="4860"/>
            </a:br>
            <a:br>
              <a:rPr lang="zh-TW" sz="2916"/>
            </a:br>
            <a:endParaRPr sz="2916"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FF0000"/>
                </a:solidFill>
              </a:rPr>
              <a:t>研究動機:</a:t>
            </a:r>
            <a:r>
              <a:rPr lang="zh-TW" sz="2400"/>
              <a:t>我們發現赤星椿象是學校裡數量最多的昆蟲，因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                   </a:t>
            </a:r>
            <a:r>
              <a:rPr lang="zh-TW" sz="2400"/>
              <a:t>此決定以赤星椿象作為研究對象。</a:t>
            </a:r>
            <a:r>
              <a:rPr lang="zh-TW" sz="2400"/>
              <a:t>    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</a:rPr>
              <a:t>赤星椿象</a:t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975" y="3723513"/>
            <a:ext cx="2284412" cy="296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4750" y="3251688"/>
            <a:ext cx="4557251" cy="34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300" y="3172425"/>
            <a:ext cx="2943525" cy="3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9da595f1_0_0"/>
          <p:cNvSpPr txBox="1"/>
          <p:nvPr>
            <p:ph type="title"/>
          </p:nvPr>
        </p:nvSpPr>
        <p:spPr>
          <a:xfrm>
            <a:off x="2467250" y="606135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                赤星椿象</a:t>
            </a:r>
            <a:endParaRPr/>
          </a:p>
        </p:txBody>
      </p:sp>
      <p:sp>
        <p:nvSpPr>
          <p:cNvPr id="186" name="Google Shape;186;g6f9da595f1_0_0"/>
          <p:cNvSpPr txBox="1"/>
          <p:nvPr>
            <p:ph idx="1" type="body"/>
          </p:nvPr>
        </p:nvSpPr>
        <p:spPr>
          <a:xfrm>
            <a:off x="2589200" y="2133600"/>
            <a:ext cx="8915400" cy="4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學名：Dysdercus cingulatus Fabricius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科名：半翅目(Hemiptera)  星椿象科(Pyrrhocoridae)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別名：紅星椿象、離斑棉紅椿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9da595f1_1_0"/>
          <p:cNvSpPr txBox="1"/>
          <p:nvPr>
            <p:ph type="title"/>
          </p:nvPr>
        </p:nvSpPr>
        <p:spPr>
          <a:xfrm>
            <a:off x="2592925" y="624103"/>
            <a:ext cx="89118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          赤星椿象</a:t>
            </a:r>
            <a:endParaRPr/>
          </a:p>
        </p:txBody>
      </p:sp>
      <p:sp>
        <p:nvSpPr>
          <p:cNvPr id="192" name="Google Shape;192;g6f9da595f1_1_0"/>
          <p:cNvSpPr txBox="1"/>
          <p:nvPr>
            <p:ph idx="1" type="body"/>
          </p:nvPr>
        </p:nvSpPr>
        <p:spPr>
          <a:xfrm>
            <a:off x="2589200" y="1516000"/>
            <a:ext cx="8915400" cy="50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體長 13 - 18 mm，頭部及前胸背板橙紅色，頸部有一條橫向的白色斑紋，小楯板黑色， 上翅革質中央內側各有一顆黑色圓斑，膜質黑色，腹面具白色對比的橫紋。本種又稱</a:t>
            </a:r>
            <a:r>
              <a:rPr b="1"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紅星椿象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，普遍分布於平地至低海拔山區，常見於錦葵科如洛神花、野棉花、山芙蓉等植物寄主，成蟲、若蟲混居吸食果食或莖葉的汁液為食，外觀近似姬赤星椿象但其體型較小，革質翅內側中央的黑斑相連而不是圓斑。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3" name="Google Shape;193;g6f9da595f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5828" y="3976225"/>
            <a:ext cx="4315350" cy="27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9e9edc16_0_2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   赤星椿象的棲息地</a:t>
            </a:r>
            <a:endParaRPr/>
          </a:p>
        </p:txBody>
      </p:sp>
      <p:sp>
        <p:nvSpPr>
          <p:cNvPr id="199" name="Google Shape;199;g6f9e9edc16_0_2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赤星椿象</a:t>
            </a:r>
            <a:r>
              <a:rPr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分布於平地至低海拔山區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6f9e9edc16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456" y="3240649"/>
            <a:ext cx="2573543" cy="34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6f9e9edc16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3400" y="3146907"/>
            <a:ext cx="5144576" cy="343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f9e9edc16_0_1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赤星椿象的食物</a:t>
            </a:r>
            <a:endParaRPr/>
          </a:p>
        </p:txBody>
      </p:sp>
      <p:sp>
        <p:nvSpPr>
          <p:cNvPr id="207" name="Google Shape;207;g6f9e9edc16_0_15"/>
          <p:cNvSpPr txBox="1"/>
          <p:nvPr>
            <p:ph idx="1" type="body"/>
          </p:nvPr>
        </p:nvSpPr>
        <p:spPr>
          <a:xfrm>
            <a:off x="2591137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赤星椿象</a:t>
            </a:r>
            <a:r>
              <a:rPr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常於錦葵科植物如山芙蓉、洛神花等植物群聚覓食</a:t>
            </a:r>
            <a:endParaRPr sz="2400"/>
          </a:p>
        </p:txBody>
      </p:sp>
      <p:pic>
        <p:nvPicPr>
          <p:cNvPr id="208" name="Google Shape;208;g6f9e9edc16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520" y="2905125"/>
            <a:ext cx="6715756" cy="37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57f723215_1_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3F3F3F"/>
                </a:solidFill>
              </a:rPr>
              <a:t>                           研究目的</a:t>
            </a:r>
            <a:endParaRPr/>
          </a:p>
        </p:txBody>
      </p:sp>
      <p:sp>
        <p:nvSpPr>
          <p:cNvPr id="214" name="Google Shape;214;g657f723215_1_2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000"/>
              <a:t>1.了解人類分布對</a:t>
            </a:r>
            <a:r>
              <a:rPr lang="zh-TW" sz="3000"/>
              <a:t>赤星</a:t>
            </a:r>
            <a:r>
              <a:rPr lang="zh-TW" sz="3000"/>
              <a:t>椿象分布的影響。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/>
              <a:t>2.</a:t>
            </a:r>
            <a:r>
              <a:rPr lang="zh-TW" sz="3000"/>
              <a:t>了解太陽</a:t>
            </a:r>
            <a:r>
              <a:rPr lang="zh-TW" sz="3000"/>
              <a:t>分布對</a:t>
            </a:r>
            <a:r>
              <a:rPr lang="zh-TW" sz="3000"/>
              <a:t>赤星</a:t>
            </a:r>
            <a:r>
              <a:rPr lang="zh-TW" sz="3000"/>
              <a:t>椿象分布的影響。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>
            <p:ph type="title"/>
          </p:nvPr>
        </p:nvSpPr>
        <p:spPr>
          <a:xfrm>
            <a:off x="2369975" y="581635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4860"/>
              <a:t>             </a:t>
            </a:r>
            <a:r>
              <a:rPr lang="zh-TW" sz="4860"/>
              <a:t>研究子題</a:t>
            </a:r>
            <a:br>
              <a:rPr lang="zh-TW" sz="4860"/>
            </a:br>
            <a:br>
              <a:rPr lang="zh-TW" sz="4860"/>
            </a:br>
            <a:br>
              <a:rPr lang="zh-TW" sz="2916"/>
            </a:br>
            <a:endParaRPr sz="2916"/>
          </a:p>
        </p:txBody>
      </p:sp>
      <p:sp>
        <p:nvSpPr>
          <p:cNvPr id="220" name="Google Shape;220;p5"/>
          <p:cNvSpPr txBox="1"/>
          <p:nvPr>
            <p:ph idx="1" type="body"/>
          </p:nvPr>
        </p:nvSpPr>
        <p:spPr>
          <a:xfrm>
            <a:off x="2256150" y="2133600"/>
            <a:ext cx="96333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1.</a:t>
            </a:r>
            <a:r>
              <a:rPr lang="zh-TW" sz="3000"/>
              <a:t>人類分布對赤星椿象分布的影響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000"/>
              <a:t>2.陽光分布對赤星椿象分布的影響</a:t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21" name="Google Shape;2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000" y="3393375"/>
            <a:ext cx="3249750" cy="32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510" y="3784658"/>
            <a:ext cx="5756775" cy="246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5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5" st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6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6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7" st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7" st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8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8" st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9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9" st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0" st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0" st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1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1" st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2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2" st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3" st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3" st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絲縷">
  <a:themeElements>
    <a:clrScheme name="絲縷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2019-10-06T03:39:19Z</dcterms:created>
  <dc:creator>Awi Mona</dc:creator>
</cp:coreProperties>
</file>