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12192000"/>
  <p:notesSz cx="6858000" cy="9144000"/>
  <p:embeddedFontLst>
    <p:embeddedFont>
      <p:font typeface="Century Gothic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8" roundtripDataSignature="AMtx7mgqYxZqlhi2wygZ0mJFIxoFo/qL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CenturyGothic-regular.fntdata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enturyGothic-italic.fntdata"/><Relationship Id="rId25" Type="http://schemas.openxmlformats.org/officeDocument/2006/relationships/font" Target="fonts/CenturyGothic-bold.fntdata"/><Relationship Id="rId28" Type="http://customschemas.google.com/relationships/presentationmetadata" Target="metadata"/><Relationship Id="rId27" Type="http://schemas.openxmlformats.org/officeDocument/2006/relationships/font" Target="fonts/CenturyGothic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2" name="Google Shape;16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5" name="Google Shape;26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64a7a94f51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g64a7a94f5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8" name="Google Shape;27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64a7a94f51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g64a7a94f5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1" name="Google Shape;29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6f9e9edc16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g6f9e9edc1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6f9e9edc16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g6f9e9edc1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6f9e9edc16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g6f9e9edc1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5" name="Google Shape;31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8" name="Google Shape;16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4" name="Google Shape;17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f9da595f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g6f9da595f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f9da595f1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6f9da595f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6f9e9edc16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6f9e9edc1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6f9e9edc16_0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g6f9e9edc1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657f723215_1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657f723215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7" name="Google Shape;21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投影片" type="title">
  <p:cSld name="TITL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"/>
          <p:cNvSpPr txBox="1"/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1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/>
          <p:nvPr/>
        </p:nvSpPr>
        <p:spPr>
          <a:xfrm>
            <a:off x="0" y="4323810"/>
            <a:ext cx="1744652" cy="778589"/>
          </a:xfrm>
          <a:custGeom>
            <a:rect b="b" l="l" r="r" t="t"/>
            <a:pathLst>
              <a:path extrusionOk="0" h="166" w="372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與說明文字">
  <p:cSld name="標題與說明文字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/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3"/>
          <p:cNvSpPr txBox="1"/>
          <p:nvPr>
            <p:ph idx="1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7" name="Google Shape;107;p2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3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3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引述 (含標題)">
  <p:cSld name="引述 (含標題)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4"/>
          <p:cNvSpPr txBox="1"/>
          <p:nvPr>
            <p:ph idx="1" type="body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14" name="Google Shape;114;p24"/>
          <p:cNvSpPr txBox="1"/>
          <p:nvPr>
            <p:ph idx="2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2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4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4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9" name="Google Shape;119;p24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zh-TW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zh-TW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名片">
  <p:cSld name="名片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/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5"/>
          <p:cNvSpPr txBox="1"/>
          <p:nvPr>
            <p:ph idx="1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24" name="Google Shape;124;p2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5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5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引述名片">
  <p:cSld name="引述名片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6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31" name="Google Shape;131;p26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32" name="Google Shape;132;p2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6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6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6" name="Google Shape;136;p2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zh-TW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6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zh-TW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是非題">
  <p:cSld name="是非題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7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41" name="Google Shape;141;p27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7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7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直排文字" type="vertTx">
  <p:cSld name="VERTICAL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8"/>
          <p:cNvSpPr txBox="1"/>
          <p:nvPr>
            <p:ph idx="1" type="body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49" name="Google Shape;149;p2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8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8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直排標題及文字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/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9"/>
          <p:cNvSpPr txBox="1"/>
          <p:nvPr>
            <p:ph idx="1" type="body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56" name="Google Shape;156;p2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9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9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物件" type="obj">
  <p:cSld name="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5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5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章節標題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"/>
          <p:cNvSpPr txBox="1"/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6"/>
          <p:cNvSpPr txBox="1"/>
          <p:nvPr>
            <p:ph idx="1" type="body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5" name="Google Shape;55;p1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6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兩項物件" type="twoObj">
  <p:cSld name="TWO_OBJECT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" type="body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62" name="Google Shape;62;p17"/>
          <p:cNvSpPr txBox="1"/>
          <p:nvPr>
            <p:ph idx="2" type="body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7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7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比對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" type="body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0" name="Google Shape;70;p18"/>
          <p:cNvSpPr txBox="1"/>
          <p:nvPr>
            <p:ph idx="2" type="body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3" type="body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2" name="Google Shape;72;p18"/>
          <p:cNvSpPr txBox="1"/>
          <p:nvPr>
            <p:ph idx="4" type="body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8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只有標題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9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9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空白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0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標題的內容" type="objTx">
  <p:cSld name="OBJECT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/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b="0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1"/>
          <p:cNvSpPr txBox="1"/>
          <p:nvPr>
            <p:ph idx="1" type="body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2" type="body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2" name="Google Shape;92;p2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1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標題的圖片" type="picTx">
  <p:cSld name="PICTURE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2"/>
          <p:cNvSpPr/>
          <p:nvPr>
            <p:ph idx="2" type="pic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9" name="Google Shape;99;p22"/>
          <p:cNvSpPr txBox="1"/>
          <p:nvPr>
            <p:ph idx="1" type="body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0" name="Google Shape;100;p2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2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2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3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7" name="Google Shape;7;p13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;p13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13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13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13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3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3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3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3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3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3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3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9;p13"/>
          <p:cNvGrpSpPr/>
          <p:nvPr/>
        </p:nvGrpSpPr>
        <p:grpSpPr>
          <a:xfrm>
            <a:off x="27222" y="-786"/>
            <a:ext cx="2356674" cy="6854039"/>
            <a:chOff x="6627813" y="194833"/>
            <a:chExt cx="1952625" cy="5678918"/>
          </a:xfrm>
        </p:grpSpPr>
        <p:sp>
          <p:nvSpPr>
            <p:cNvPr id="20" name="Google Shape;20;p13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3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3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3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3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3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3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3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3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3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3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3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" name="Google Shape;32;p13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3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13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5" name="Google Shape;35;p1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6" name="Google Shape;36;p1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7" name="Google Shape;37;p13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hyperlink" Target="https://newtalk.tw/news/view/2018-04-09/120234" TargetMode="External"/><Relationship Id="rId10" Type="http://schemas.openxmlformats.org/officeDocument/2006/relationships/hyperlink" Target="https://shiehcj9.pixnet.net/blog/post/461555387-%E8%B5%A4%E6%98%9F%E6%A4%BF%E8%B1%A1%E7%9A%84%E7%B5%82%E9%BD%A1%E8%8B%A5%E8%9F%B2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sowells.nidbox.com/diary/read/8224481" TargetMode="External"/><Relationship Id="rId4" Type="http://schemas.openxmlformats.org/officeDocument/2006/relationships/hyperlink" Target="https://blog.xuite.net/jsy530318835/twblog/122482613-%E8%B5%A4%E6%98%9F%E6%A4%BF%E8%B1%A1" TargetMode="External"/><Relationship Id="rId9" Type="http://schemas.openxmlformats.org/officeDocument/2006/relationships/hyperlink" Target="https://activity.ntsec.gov.tw/activity/race-1/48/elementary/081551.pdf" TargetMode="External"/><Relationship Id="rId5" Type="http://schemas.openxmlformats.org/officeDocument/2006/relationships/hyperlink" Target="https://lwc737.pixnet.net/blog/post/459563626-%E5%A7%AC%E8%B5%A4%E6%98%9F%E6%A4%BF%E8%B1%A1" TargetMode="External"/><Relationship Id="rId6" Type="http://schemas.openxmlformats.org/officeDocument/2006/relationships/hyperlink" Target="https://taiwanking68.pixnet.net/blog/post/459564898-%E8%B5%A4%E6%98%9F%E6%A4%BF%E8%B1%A1" TargetMode="External"/><Relationship Id="rId7" Type="http://schemas.openxmlformats.org/officeDocument/2006/relationships/hyperlink" Target="https://m.facebook.com/permalink.php?story_fbid=600479586708836&amp;id=591766530913475" TargetMode="External"/><Relationship Id="rId8" Type="http://schemas.openxmlformats.org/officeDocument/2006/relationships/hyperlink" Target="https://www.youtube.com/watch?v=OStVtanig2k&amp;app=desktop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blog.xuite.net/r0123401234/twblog/119956661-%E8%B5%A4%E6%98%9F%E6%A4%BF%E8%B1%A1%E5%81%9C%E6%A3%B2%E8%8A%B1%E4%B8%8A%E5%90%83%E5%95%A5%E7%B1%B3%EF%BC%9F" TargetMode="External"/><Relationship Id="rId4" Type="http://schemas.openxmlformats.org/officeDocument/2006/relationships/hyperlink" Target="https://taconet.pixnet.net/blog/post/35352551-%E5%8D%8A%E7%BF%85%E7%9B%AE-%E8%B5%A4%E6%98%9F%E6%A4%BF%E8%B1%A1" TargetMode="External"/><Relationship Id="rId5" Type="http://schemas.openxmlformats.org/officeDocument/2006/relationships/hyperlink" Target="http://nc.biodiv.tw/bbs/showthread.php?t=41120" TargetMode="External"/><Relationship Id="rId6" Type="http://schemas.openxmlformats.org/officeDocument/2006/relationships/hyperlink" Target="https://blog.xuite.net/r0123401234/twblog/119959067-%E8%B5%A4%E6%98%9F%E6%A4%BF%E8%B1%A1" TargetMode="External"/><Relationship Id="rId7" Type="http://schemas.openxmlformats.org/officeDocument/2006/relationships/hyperlink" Target="http://khmp.cpami.gov.tw/index.php?option=com_content&amp;view=article&amp;id=258:2013-09-18-16-00-58&amp;catid=63&amp;Itemid=181" TargetMode="External"/><Relationship Id="rId8" Type="http://schemas.openxmlformats.org/officeDocument/2006/relationships/hyperlink" Target="https://jj3399.pixnet.net/blog/post/292663532-%E8%B5%A4%E6%98%9F%E6%A4%BF%E8%B1%A1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gaga.biodiv.tw/new23/9402/17.htm" TargetMode="External"/><Relationship Id="rId4" Type="http://schemas.openxmlformats.org/officeDocument/2006/relationships/hyperlink" Target="https://lieyu.pixnet.net/blog/post/33910041-%E8%B5%A4%E6%98%9F%E6%A4%BF%E8%B1%A1" TargetMode="External"/><Relationship Id="rId5" Type="http://schemas.openxmlformats.org/officeDocument/2006/relationships/hyperlink" Target="https://taiwanking68.pixnet.net/blog/post/459564898-%E8%B5%A4%E6%98%9F%E6%A4%BF%E8%B1%A1" TargetMode="External"/><Relationship Id="rId6" Type="http://schemas.openxmlformats.org/officeDocument/2006/relationships/hyperlink" Target="https://m.facebook.com/BeitunMissYang/posts/322629958612317" TargetMode="External"/><Relationship Id="rId7" Type="http://schemas.openxmlformats.org/officeDocument/2006/relationships/hyperlink" Target="https://baike.baidu.com/item/%E6%A4%BF%E8%B1%A1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6.jpg"/><Relationship Id="rId5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/>
          <p:nvPr>
            <p:ph type="ctrTitle"/>
          </p:nvPr>
        </p:nvSpPr>
        <p:spPr>
          <a:xfrm>
            <a:off x="2369028" y="2323815"/>
            <a:ext cx="8915400" cy="189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Century Gothic"/>
              <a:buNone/>
            </a:pPr>
            <a:r>
              <a:rPr lang="zh-TW" sz="7200"/>
              <a:t>赤星椿象躲</a:t>
            </a:r>
            <a:r>
              <a:rPr lang="zh-TW" sz="7200"/>
              <a:t>在哪？</a:t>
            </a:r>
            <a:endParaRPr sz="7200"/>
          </a:p>
        </p:txBody>
      </p:sp>
      <p:sp>
        <p:nvSpPr>
          <p:cNvPr id="165" name="Google Shape;165;p1"/>
          <p:cNvSpPr txBox="1"/>
          <p:nvPr>
            <p:ph idx="1" type="subTitle"/>
          </p:nvPr>
        </p:nvSpPr>
        <p:spPr>
          <a:xfrm>
            <a:off x="2354581" y="4731659"/>
            <a:ext cx="8944292" cy="12119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 sz="3200"/>
              <a:t>隊名:大自然的孩子</a:t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4066" y="5279868"/>
            <a:ext cx="347502" cy="231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08068" y="5272258"/>
            <a:ext cx="347502" cy="231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86815" y="5272258"/>
            <a:ext cx="347502" cy="231668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4"/>
          <p:cNvSpPr/>
          <p:nvPr/>
        </p:nvSpPr>
        <p:spPr>
          <a:xfrm>
            <a:off x="8193024" y="5276088"/>
            <a:ext cx="320040" cy="210312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4"/>
          <p:cNvSpPr/>
          <p:nvPr/>
        </p:nvSpPr>
        <p:spPr>
          <a:xfrm>
            <a:off x="7690104" y="5276088"/>
            <a:ext cx="329184" cy="210312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4"/>
          <p:cNvSpPr/>
          <p:nvPr/>
        </p:nvSpPr>
        <p:spPr>
          <a:xfrm>
            <a:off x="6492240" y="5276088"/>
            <a:ext cx="310896" cy="210312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4"/>
          <p:cNvSpPr/>
          <p:nvPr/>
        </p:nvSpPr>
        <p:spPr>
          <a:xfrm>
            <a:off x="5852160" y="5276088"/>
            <a:ext cx="338328" cy="210312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4"/>
          <p:cNvSpPr/>
          <p:nvPr/>
        </p:nvSpPr>
        <p:spPr>
          <a:xfrm>
            <a:off x="5303520" y="5276088"/>
            <a:ext cx="320040" cy="210312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4"/>
          <p:cNvSpPr/>
          <p:nvPr/>
        </p:nvSpPr>
        <p:spPr>
          <a:xfrm>
            <a:off x="4818888" y="5276088"/>
            <a:ext cx="338328" cy="210312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4"/>
          <p:cNvSpPr/>
          <p:nvPr/>
        </p:nvSpPr>
        <p:spPr>
          <a:xfrm>
            <a:off x="4306824" y="5276088"/>
            <a:ext cx="365760" cy="210312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4"/>
          <p:cNvSpPr/>
          <p:nvPr/>
        </p:nvSpPr>
        <p:spPr>
          <a:xfrm>
            <a:off x="8088598" y="4206240"/>
            <a:ext cx="1426464" cy="612648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4"/>
          <p:cNvSpPr/>
          <p:nvPr/>
        </p:nvSpPr>
        <p:spPr>
          <a:xfrm>
            <a:off x="4672584" y="4206240"/>
            <a:ext cx="1426464" cy="612648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4"/>
          <p:cNvSpPr/>
          <p:nvPr/>
        </p:nvSpPr>
        <p:spPr>
          <a:xfrm>
            <a:off x="5977064" y="2133600"/>
            <a:ext cx="2139696" cy="704088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4"/>
          <p:cNvSpPr txBox="1"/>
          <p:nvPr>
            <p:ph type="title"/>
          </p:nvPr>
        </p:nvSpPr>
        <p:spPr>
          <a:xfrm>
            <a:off x="2594188" y="5936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4860"/>
              <a:t>研究架構</a:t>
            </a:r>
            <a:br>
              <a:rPr lang="zh-TW" sz="3240"/>
            </a:br>
            <a:endParaRPr sz="3240"/>
          </a:p>
        </p:txBody>
      </p:sp>
      <p:sp>
        <p:nvSpPr>
          <p:cNvPr id="241" name="Google Shape;241;p4"/>
          <p:cNvSpPr txBox="1"/>
          <p:nvPr>
            <p:ph idx="1" type="body"/>
          </p:nvPr>
        </p:nvSpPr>
        <p:spPr>
          <a:xfrm>
            <a:off x="2594200" y="2133600"/>
            <a:ext cx="9331200" cy="40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zh-TW" sz="1400">
                <a:solidFill>
                  <a:srgbClr val="00B0F0"/>
                </a:solidFill>
              </a:rPr>
              <a:t>                                                                 </a:t>
            </a:r>
            <a:r>
              <a:rPr lang="zh-TW" sz="1400">
                <a:solidFill>
                  <a:srgbClr val="FFFFFF"/>
                </a:solidFill>
              </a:rPr>
              <a:t>人為條件對赤星椿象的影響</a:t>
            </a:r>
            <a:endParaRPr sz="1400">
              <a:solidFill>
                <a:srgbClr val="FFFFFF"/>
              </a:solidFill>
            </a:endParaRPr>
          </a:p>
          <a:p>
            <a:pPr indent="0" lvl="0" marL="1143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100">
              <a:solidFill>
                <a:srgbClr val="00B0F0"/>
              </a:solidFill>
            </a:endParaRPr>
          </a:p>
          <a:p>
            <a:pPr indent="0" lvl="0" marL="1143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solidFill>
                <a:srgbClr val="00B0F0"/>
              </a:solidFill>
            </a:endParaRPr>
          </a:p>
          <a:p>
            <a:pPr indent="0" lvl="0" marL="1143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solidFill>
                <a:srgbClr val="00B0F0"/>
              </a:solidFill>
            </a:endParaRPr>
          </a:p>
          <a:p>
            <a:pPr indent="0" lvl="0" marL="1143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solidFill>
                <a:srgbClr val="00B0F0"/>
              </a:solidFill>
            </a:endParaRPr>
          </a:p>
          <a:p>
            <a:pPr indent="0" lvl="0" marL="1143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solidFill>
                <a:srgbClr val="00B0F0"/>
              </a:solidFill>
            </a:endParaRPr>
          </a:p>
          <a:p>
            <a:pPr indent="0" lvl="0" marL="1143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solidFill>
                <a:srgbClr val="00B0F0"/>
              </a:solidFill>
            </a:endParaRPr>
          </a:p>
          <a:p>
            <a:pPr indent="0" lvl="0" marL="1143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zh-TW" sz="1200">
                <a:solidFill>
                  <a:srgbClr val="00B0F0"/>
                </a:solidFill>
              </a:rPr>
              <a:t>                                                     </a:t>
            </a:r>
            <a:r>
              <a:rPr lang="zh-TW" sz="1200">
                <a:solidFill>
                  <a:srgbClr val="F3F3F3"/>
                </a:solidFill>
              </a:rPr>
              <a:t>陽光分布  </a:t>
            </a:r>
            <a:r>
              <a:rPr lang="zh-TW" sz="1200">
                <a:solidFill>
                  <a:srgbClr val="00B0F0"/>
                </a:solidFill>
              </a:rPr>
              <a:t>                                                                </a:t>
            </a:r>
            <a:r>
              <a:rPr lang="zh-TW" sz="1200">
                <a:solidFill>
                  <a:srgbClr val="F3F3F3"/>
                </a:solidFill>
              </a:rPr>
              <a:t>人類分布</a:t>
            </a:r>
            <a:endParaRPr>
              <a:solidFill>
                <a:srgbClr val="F3F3F3"/>
              </a:solidFill>
            </a:endParaRPr>
          </a:p>
          <a:p>
            <a:pPr indent="0" lvl="0" marL="1143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zh-TW"/>
              <a:t>                                                     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zh-TW"/>
              <a:t>     </a:t>
            </a:r>
            <a:r>
              <a:rPr lang="zh-TW" sz="1000"/>
              <a:t>                    </a:t>
            </a:r>
            <a:r>
              <a:rPr lang="zh-TW" sz="1000">
                <a:solidFill>
                  <a:srgbClr val="EFEFEF"/>
                </a:solidFill>
              </a:rPr>
              <a:t>                 設計      假設      探討         實踐          討論                             設計      假設      探討         實踐          討論</a:t>
            </a:r>
            <a:endParaRPr sz="1000">
              <a:solidFill>
                <a:srgbClr val="EFEFEF"/>
              </a:solidFill>
            </a:endParaRPr>
          </a:p>
          <a:p>
            <a:pPr indent="0" lvl="0" marL="1143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zh-TW" sz="1000">
                <a:solidFill>
                  <a:srgbClr val="00B0F0"/>
                </a:solidFill>
              </a:rPr>
              <a:t>                                                                 </a:t>
            </a:r>
            <a:endParaRPr sz="1000">
              <a:solidFill>
                <a:srgbClr val="00B0F0"/>
              </a:solidFill>
            </a:endParaRPr>
          </a:p>
          <a:p>
            <a:pPr indent="0" lvl="0" marL="1143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zh-TW" sz="1000">
                <a:solidFill>
                  <a:srgbClr val="00B0F0"/>
                </a:solidFill>
              </a:rPr>
              <a:t>                                                                </a:t>
            </a:r>
            <a:r>
              <a:rPr lang="zh-TW">
                <a:solidFill>
                  <a:srgbClr val="00B0F0"/>
                </a:solidFill>
              </a:rPr>
              <a:t> </a:t>
            </a:r>
            <a:endParaRPr/>
          </a:p>
        </p:txBody>
      </p:sp>
      <p:cxnSp>
        <p:nvCxnSpPr>
          <p:cNvPr id="242" name="Google Shape;242;p4"/>
          <p:cNvCxnSpPr/>
          <p:nvPr/>
        </p:nvCxnSpPr>
        <p:spPr>
          <a:xfrm>
            <a:off x="7050024" y="2837688"/>
            <a:ext cx="0" cy="737616"/>
          </a:xfrm>
          <a:prstGeom prst="straightConnector1">
            <a:avLst/>
          </a:prstGeom>
          <a:noFill/>
          <a:ln cap="flat" cmpd="sng" w="9525">
            <a:solidFill>
              <a:srgbClr val="A42B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3" name="Google Shape;243;p4"/>
          <p:cNvCxnSpPr/>
          <p:nvPr/>
        </p:nvCxnSpPr>
        <p:spPr>
          <a:xfrm>
            <a:off x="7050024" y="3575304"/>
            <a:ext cx="1609344" cy="0"/>
          </a:xfrm>
          <a:prstGeom prst="straightConnector1">
            <a:avLst/>
          </a:prstGeom>
          <a:noFill/>
          <a:ln cap="flat" cmpd="sng" w="9525">
            <a:solidFill>
              <a:srgbClr val="A42B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4" name="Google Shape;244;p4"/>
          <p:cNvCxnSpPr/>
          <p:nvPr/>
        </p:nvCxnSpPr>
        <p:spPr>
          <a:xfrm>
            <a:off x="8659368" y="3575304"/>
            <a:ext cx="0" cy="630936"/>
          </a:xfrm>
          <a:prstGeom prst="straightConnector1">
            <a:avLst/>
          </a:prstGeom>
          <a:noFill/>
          <a:ln cap="flat" cmpd="sng" w="9525">
            <a:solidFill>
              <a:srgbClr val="A42B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5" name="Google Shape;245;p4"/>
          <p:cNvCxnSpPr/>
          <p:nvPr/>
        </p:nvCxnSpPr>
        <p:spPr>
          <a:xfrm rot="10800000">
            <a:off x="5623560" y="3575304"/>
            <a:ext cx="1426464" cy="0"/>
          </a:xfrm>
          <a:prstGeom prst="straightConnector1">
            <a:avLst/>
          </a:prstGeom>
          <a:noFill/>
          <a:ln cap="flat" cmpd="sng" w="9525">
            <a:solidFill>
              <a:srgbClr val="A42B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6" name="Google Shape;246;p4"/>
          <p:cNvCxnSpPr/>
          <p:nvPr/>
        </p:nvCxnSpPr>
        <p:spPr>
          <a:xfrm>
            <a:off x="5623560" y="3575304"/>
            <a:ext cx="0" cy="630936"/>
          </a:xfrm>
          <a:prstGeom prst="straightConnector1">
            <a:avLst/>
          </a:prstGeom>
          <a:noFill/>
          <a:ln cap="flat" cmpd="sng" w="9525">
            <a:solidFill>
              <a:srgbClr val="A42B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7" name="Google Shape;247;p4"/>
          <p:cNvCxnSpPr/>
          <p:nvPr/>
        </p:nvCxnSpPr>
        <p:spPr>
          <a:xfrm>
            <a:off x="5385816" y="4818888"/>
            <a:ext cx="0" cy="292608"/>
          </a:xfrm>
          <a:prstGeom prst="straightConnector1">
            <a:avLst/>
          </a:prstGeom>
          <a:noFill/>
          <a:ln cap="flat" cmpd="sng" w="9525">
            <a:solidFill>
              <a:srgbClr val="A42B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8" name="Google Shape;248;p4"/>
          <p:cNvCxnSpPr/>
          <p:nvPr/>
        </p:nvCxnSpPr>
        <p:spPr>
          <a:xfrm>
            <a:off x="5385816" y="5111496"/>
            <a:ext cx="1216152" cy="0"/>
          </a:xfrm>
          <a:prstGeom prst="straightConnector1">
            <a:avLst/>
          </a:prstGeom>
          <a:noFill/>
          <a:ln cap="flat" cmpd="sng" w="9525">
            <a:solidFill>
              <a:srgbClr val="A42B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9" name="Google Shape;249;p4"/>
          <p:cNvCxnSpPr/>
          <p:nvPr/>
        </p:nvCxnSpPr>
        <p:spPr>
          <a:xfrm>
            <a:off x="6601968" y="5111496"/>
            <a:ext cx="0" cy="256032"/>
          </a:xfrm>
          <a:prstGeom prst="straightConnector1">
            <a:avLst/>
          </a:prstGeom>
          <a:noFill/>
          <a:ln cap="flat" cmpd="sng" w="9525">
            <a:solidFill>
              <a:srgbClr val="A42B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0" name="Google Shape;250;p4"/>
          <p:cNvCxnSpPr/>
          <p:nvPr/>
        </p:nvCxnSpPr>
        <p:spPr>
          <a:xfrm>
            <a:off x="5385816" y="5111496"/>
            <a:ext cx="0" cy="246888"/>
          </a:xfrm>
          <a:prstGeom prst="straightConnector1">
            <a:avLst/>
          </a:prstGeom>
          <a:noFill/>
          <a:ln cap="flat" cmpd="sng" w="9525">
            <a:solidFill>
              <a:srgbClr val="A42B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1" name="Google Shape;251;p4"/>
          <p:cNvCxnSpPr/>
          <p:nvPr/>
        </p:nvCxnSpPr>
        <p:spPr>
          <a:xfrm>
            <a:off x="5977064" y="5111496"/>
            <a:ext cx="3112" cy="265176"/>
          </a:xfrm>
          <a:prstGeom prst="straightConnector1">
            <a:avLst/>
          </a:prstGeom>
          <a:noFill/>
          <a:ln cap="flat" cmpd="sng" w="9525">
            <a:solidFill>
              <a:srgbClr val="A42B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2" name="Google Shape;252;p4"/>
          <p:cNvCxnSpPr/>
          <p:nvPr/>
        </p:nvCxnSpPr>
        <p:spPr>
          <a:xfrm rot="10800000">
            <a:off x="4507992" y="5111496"/>
            <a:ext cx="877824" cy="0"/>
          </a:xfrm>
          <a:prstGeom prst="straightConnector1">
            <a:avLst/>
          </a:prstGeom>
          <a:noFill/>
          <a:ln cap="flat" cmpd="sng" w="9525">
            <a:solidFill>
              <a:srgbClr val="A42B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3" name="Google Shape;253;p4"/>
          <p:cNvCxnSpPr/>
          <p:nvPr/>
        </p:nvCxnSpPr>
        <p:spPr>
          <a:xfrm>
            <a:off x="4965192" y="5111496"/>
            <a:ext cx="9144" cy="265176"/>
          </a:xfrm>
          <a:prstGeom prst="straightConnector1">
            <a:avLst/>
          </a:prstGeom>
          <a:noFill/>
          <a:ln cap="flat" cmpd="sng" w="9525">
            <a:solidFill>
              <a:srgbClr val="A42B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4" name="Google Shape;254;p4"/>
          <p:cNvCxnSpPr/>
          <p:nvPr/>
        </p:nvCxnSpPr>
        <p:spPr>
          <a:xfrm>
            <a:off x="4507992" y="5111496"/>
            <a:ext cx="0" cy="246888"/>
          </a:xfrm>
          <a:prstGeom prst="straightConnector1">
            <a:avLst/>
          </a:prstGeom>
          <a:noFill/>
          <a:ln cap="flat" cmpd="sng" w="9525">
            <a:solidFill>
              <a:srgbClr val="A42B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5" name="Google Shape;255;p4"/>
          <p:cNvCxnSpPr/>
          <p:nvPr/>
        </p:nvCxnSpPr>
        <p:spPr>
          <a:xfrm>
            <a:off x="8814816" y="4818888"/>
            <a:ext cx="9144" cy="210312"/>
          </a:xfrm>
          <a:prstGeom prst="straightConnector1">
            <a:avLst/>
          </a:prstGeom>
          <a:noFill/>
          <a:ln cap="flat" cmpd="sng" w="9525">
            <a:solidFill>
              <a:srgbClr val="A42B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6" name="Google Shape;256;p4"/>
          <p:cNvCxnSpPr/>
          <p:nvPr/>
        </p:nvCxnSpPr>
        <p:spPr>
          <a:xfrm>
            <a:off x="8833104" y="5029200"/>
            <a:ext cx="1161288" cy="0"/>
          </a:xfrm>
          <a:prstGeom prst="straightConnector1">
            <a:avLst/>
          </a:prstGeom>
          <a:noFill/>
          <a:ln cap="flat" cmpd="sng" w="9525">
            <a:solidFill>
              <a:srgbClr val="A42B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7" name="Google Shape;257;p4"/>
          <p:cNvCxnSpPr/>
          <p:nvPr/>
        </p:nvCxnSpPr>
        <p:spPr>
          <a:xfrm rot="10800000">
            <a:off x="7854696" y="5029200"/>
            <a:ext cx="969264" cy="0"/>
          </a:xfrm>
          <a:prstGeom prst="straightConnector1">
            <a:avLst/>
          </a:prstGeom>
          <a:noFill/>
          <a:ln cap="flat" cmpd="sng" w="9525">
            <a:solidFill>
              <a:srgbClr val="A42B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8" name="Google Shape;258;p4"/>
          <p:cNvCxnSpPr/>
          <p:nvPr/>
        </p:nvCxnSpPr>
        <p:spPr>
          <a:xfrm>
            <a:off x="7854696" y="5029200"/>
            <a:ext cx="9144" cy="246888"/>
          </a:xfrm>
          <a:prstGeom prst="straightConnector1">
            <a:avLst/>
          </a:prstGeom>
          <a:noFill/>
          <a:ln cap="flat" cmpd="sng" w="9525">
            <a:solidFill>
              <a:srgbClr val="A42B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9" name="Google Shape;259;p4"/>
          <p:cNvCxnSpPr/>
          <p:nvPr/>
        </p:nvCxnSpPr>
        <p:spPr>
          <a:xfrm>
            <a:off x="8814816" y="5029200"/>
            <a:ext cx="18288" cy="246888"/>
          </a:xfrm>
          <a:prstGeom prst="straightConnector1">
            <a:avLst/>
          </a:prstGeom>
          <a:noFill/>
          <a:ln cap="flat" cmpd="sng" w="9525">
            <a:solidFill>
              <a:srgbClr val="A42B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0" name="Google Shape;260;p4"/>
          <p:cNvCxnSpPr/>
          <p:nvPr/>
        </p:nvCxnSpPr>
        <p:spPr>
          <a:xfrm>
            <a:off x="9994392" y="5029200"/>
            <a:ext cx="0" cy="210313"/>
          </a:xfrm>
          <a:prstGeom prst="straightConnector1">
            <a:avLst/>
          </a:prstGeom>
          <a:noFill/>
          <a:ln cap="flat" cmpd="sng" w="9525">
            <a:solidFill>
              <a:srgbClr val="A42B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1" name="Google Shape;261;p4"/>
          <p:cNvCxnSpPr/>
          <p:nvPr/>
        </p:nvCxnSpPr>
        <p:spPr>
          <a:xfrm>
            <a:off x="9372600" y="5029200"/>
            <a:ext cx="9144" cy="210313"/>
          </a:xfrm>
          <a:prstGeom prst="straightConnector1">
            <a:avLst/>
          </a:prstGeom>
          <a:noFill/>
          <a:ln cap="flat" cmpd="sng" w="9525">
            <a:solidFill>
              <a:srgbClr val="A42B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2" name="Google Shape;262;p4"/>
          <p:cNvCxnSpPr/>
          <p:nvPr/>
        </p:nvCxnSpPr>
        <p:spPr>
          <a:xfrm>
            <a:off x="8339328" y="5029200"/>
            <a:ext cx="9144" cy="210313"/>
          </a:xfrm>
          <a:prstGeom prst="straightConnector1">
            <a:avLst/>
          </a:prstGeom>
          <a:noFill/>
          <a:ln cap="flat" cmpd="sng" w="9525">
            <a:solidFill>
              <a:srgbClr val="A42B0B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770"/>
              <a:buFont typeface="Century Gothic"/>
              <a:buNone/>
            </a:pPr>
            <a:r>
              <a:rPr lang="zh-TW" sz="4293"/>
              <a:t>研究歷程</a:t>
            </a:r>
            <a:br>
              <a:rPr lang="zh-TW" sz="4374"/>
            </a:br>
            <a:br>
              <a:rPr lang="zh-TW" sz="2916"/>
            </a:br>
            <a:endParaRPr sz="2916"/>
          </a:p>
        </p:txBody>
      </p:sp>
      <p:sp>
        <p:nvSpPr>
          <p:cNvPr id="268" name="Google Shape;268;p6"/>
          <p:cNvSpPr txBox="1"/>
          <p:nvPr>
            <p:ph idx="1" type="body"/>
          </p:nvPr>
        </p:nvSpPr>
        <p:spPr>
          <a:xfrm>
            <a:off x="2589212" y="2133600"/>
            <a:ext cx="8915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實驗子題一: 人類分布對椿象分布的影響。</a:t>
            </a:r>
            <a:endParaRPr sz="30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75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75"/>
              <a:buNone/>
            </a:pPr>
            <a:r>
              <a:rPr lang="zh-TW" sz="3000"/>
              <a:t>實驗步驟</a:t>
            </a:r>
            <a:endParaRPr sz="30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75"/>
              <a:buNone/>
            </a:pPr>
            <a:r>
              <a:rPr lang="zh-TW" sz="3000"/>
              <a:t>1觀察人類分布，繪製成圖像化熱點圖。</a:t>
            </a:r>
            <a:endParaRPr sz="30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75"/>
              <a:buNone/>
            </a:pPr>
            <a:r>
              <a:rPr lang="zh-TW" sz="3000"/>
              <a:t>2觀察赤星椿象分布，繪製成圖像化熱點圖。</a:t>
            </a:r>
            <a:endParaRPr sz="30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75"/>
              <a:buNone/>
            </a:pPr>
            <a:r>
              <a:rPr lang="zh-TW" sz="3000"/>
              <a:t>3整合兩張圖像化熱點圖，進行觀察分析。</a:t>
            </a:r>
            <a:endParaRPr sz="30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75"/>
              <a:buNone/>
            </a:pPr>
            <a:r>
              <a:rPr lang="zh-TW" sz="3000"/>
              <a:t>4討論實驗結果並撰寫實驗報告。</a:t>
            </a:r>
            <a:endParaRPr sz="30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989"/>
          </a:p>
        </p:txBody>
      </p:sp>
    </p:spTree>
  </p:cSld>
  <p:clrMapOvr>
    <a:masterClrMapping/>
  </p:clrMapOvr>
  <p:transition spd="slow">
    <p:wheel spokes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64a7a94f51_0_6"/>
          <p:cNvSpPr txBox="1"/>
          <p:nvPr>
            <p:ph type="title"/>
          </p:nvPr>
        </p:nvSpPr>
        <p:spPr>
          <a:xfrm>
            <a:off x="1767800" y="69176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/>
              <a:t>                          分布圖1</a:t>
            </a:r>
            <a:endParaRPr/>
          </a:p>
        </p:txBody>
      </p:sp>
      <p:sp>
        <p:nvSpPr>
          <p:cNvPr id="274" name="Google Shape;274;g64a7a94f51_0_6"/>
          <p:cNvSpPr txBox="1"/>
          <p:nvPr>
            <p:ph idx="1" type="body"/>
          </p:nvPr>
        </p:nvSpPr>
        <p:spPr>
          <a:xfrm>
            <a:off x="2589200" y="2133600"/>
            <a:ext cx="8915400" cy="45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紅點：椿象，一個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點代表三隻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椿象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紫色：人，一個點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代表十五人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討論與發現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我們發現赤星椿象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密集的集中於健康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中心後的遊樂器材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區及菜園，雖然在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遊樂器材區 ，但是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相較於學校其他地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方，遊樂器材區 的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學生算少，所以我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們認為椿象不親人。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g64a7a94f51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8484" y="2133600"/>
            <a:ext cx="6572685" cy="4075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7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770"/>
              <a:buFont typeface="Century Gothic"/>
              <a:buNone/>
            </a:pPr>
            <a:r>
              <a:rPr lang="zh-TW" sz="4293"/>
              <a:t>研究歷程</a:t>
            </a:r>
            <a:br>
              <a:rPr lang="zh-TW" sz="3888"/>
            </a:br>
            <a:endParaRPr sz="3240"/>
          </a:p>
        </p:txBody>
      </p:sp>
      <p:sp>
        <p:nvSpPr>
          <p:cNvPr id="281" name="Google Shape;281;p7"/>
          <p:cNvSpPr txBox="1"/>
          <p:nvPr>
            <p:ph idx="1" type="body"/>
          </p:nvPr>
        </p:nvSpPr>
        <p:spPr>
          <a:xfrm>
            <a:off x="2589212" y="2133600"/>
            <a:ext cx="8915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3000"/>
              <a:t>實驗子題二： 陽光分布對椿象分布的影響。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zh-TW" sz="3000"/>
              <a:t>實驗步驟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zh-TW" sz="3000"/>
              <a:t>1觀察陽光分布，繪製成圖像化熱點圖。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zh-TW" sz="3000"/>
              <a:t>2觀察赤星椿象分布，繪製成圖像化熱點圖。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zh-TW" sz="3000"/>
              <a:t>3整合兩張圖像化熱點圖，進行觀察分析。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zh-TW" sz="3000"/>
              <a:t>4討論實驗結果並撰寫實驗報告。</a:t>
            </a:r>
            <a:endParaRPr sz="3000"/>
          </a:p>
        </p:txBody>
      </p:sp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64a7a94f51_0_13"/>
          <p:cNvSpPr txBox="1"/>
          <p:nvPr>
            <p:ph type="title"/>
          </p:nvPr>
        </p:nvSpPr>
        <p:spPr>
          <a:xfrm>
            <a:off x="2519500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                     分布圖2</a:t>
            </a:r>
            <a:endParaRPr/>
          </a:p>
        </p:txBody>
      </p:sp>
      <p:sp>
        <p:nvSpPr>
          <p:cNvPr id="287" name="Google Shape;287;g64a7a94f51_0_13"/>
          <p:cNvSpPr txBox="1"/>
          <p:nvPr>
            <p:ph idx="1" type="body"/>
          </p:nvPr>
        </p:nvSpPr>
        <p:spPr>
          <a:xfrm>
            <a:off x="2589212" y="2133600"/>
            <a:ext cx="8915400" cy="3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顏色越深</a:t>
            </a: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:周圍的遮蔽物越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少，越容易被太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陽照射到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zh-TW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討論與發現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我們發現校內除了室內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，所有地方都會受到太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陽的照射，赤星椿象都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是待在葉背或是牆角，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這些地方都沒有被太陽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照射到，所以我們認為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椿象不喜歡陽光，但是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不確定椿象不喜歡陽光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是因為太陽的高溫，還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是因為太陽的刺眼陽光。  </a:t>
            </a:r>
            <a:endParaRPr/>
          </a:p>
        </p:txBody>
      </p:sp>
      <p:pic>
        <p:nvPicPr>
          <p:cNvPr id="288" name="Google Shape;288;g64a7a94f51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0020" y="1804230"/>
            <a:ext cx="6553768" cy="4291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1"/>
          <p:cNvSpPr txBox="1"/>
          <p:nvPr>
            <p:ph type="title"/>
          </p:nvPr>
        </p:nvSpPr>
        <p:spPr>
          <a:xfrm>
            <a:off x="2592925" y="624099"/>
            <a:ext cx="8911800" cy="14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zh-TW"/>
              <a:t>                              結論</a:t>
            </a:r>
            <a:endParaRPr/>
          </a:p>
        </p:txBody>
      </p:sp>
      <p:sp>
        <p:nvSpPr>
          <p:cNvPr id="294" name="Google Shape;294;p11"/>
          <p:cNvSpPr txBox="1"/>
          <p:nvPr>
            <p:ph idx="1" type="body"/>
          </p:nvPr>
        </p:nvSpPr>
        <p:spPr>
          <a:xfrm>
            <a:off x="2591075" y="1522000"/>
            <a:ext cx="8915400" cy="49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1.赤星椿象不親近人，所以會在人少的地方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2.赤星椿象不喜歡陽光，所以會躲在陰影處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3.</a:t>
            </a:r>
            <a:r>
              <a:rPr 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從兩張分布圖中我們推測</a:t>
            </a:r>
            <a:r>
              <a:rPr lang="zh-TW" sz="2400"/>
              <a:t>人類分布對赤星椿象分布的影響比</a:t>
            </a:r>
            <a:endParaRPr sz="2400"/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2400"/>
              <a:t>   陽光分布對赤星椿象分布的影響還大</a:t>
            </a:r>
            <a:endParaRPr sz="2400"/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4.目前還不確定椿象不喜歡陽光是因為太陽的高溫，還是因為                     太陽的刺眼陽光，因為時間不足，所以來不及研究，希望以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後可以將這個子題繼續研究下去  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</a:t>
            </a:r>
            <a:endParaRPr sz="2400"/>
          </a:p>
        </p:txBody>
      </p:sp>
    </p:spTree>
  </p:cSld>
  <p:clrMapOvr>
    <a:masterClrMapping/>
  </p:clrMapOvr>
  <mc:AlternateContent>
    <mc:Choice Requires="p14">
      <p:transition spd="slow" p14:dur="4400">
        <p14:honeycomb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6f9e9edc16_0_0"/>
          <p:cNvSpPr txBox="1"/>
          <p:nvPr>
            <p:ph type="title"/>
          </p:nvPr>
        </p:nvSpPr>
        <p:spPr>
          <a:xfrm>
            <a:off x="2591000" y="5883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引注資料</a:t>
            </a:r>
            <a:endParaRPr/>
          </a:p>
        </p:txBody>
      </p:sp>
      <p:sp>
        <p:nvSpPr>
          <p:cNvPr id="300" name="Google Shape;300;g6f9e9edc16_0_0"/>
          <p:cNvSpPr txBox="1"/>
          <p:nvPr>
            <p:ph idx="1" type="body"/>
          </p:nvPr>
        </p:nvSpPr>
        <p:spPr>
          <a:xfrm>
            <a:off x="2048100" y="1380625"/>
            <a:ext cx="10143900" cy="51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https://sowells.nidbox.com/diary/read/8224481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8435" lvl="0" marL="178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8435" lvl="0" marL="178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https://blog.xuite.net/jsy530318835/twblog/122482613-%E8%B5%A4%E6%98%9F%E6%A4%BF%E8%B1%A1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8435" lvl="0" marL="178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8435" lvl="0" marL="178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https://lwc737.pixnet.net/blog/post/459563626-姬赤星椿象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8435" lvl="0" marL="178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8435" lvl="0" marL="178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https://taiwanking68.pixnet.net/blog/post/459564898-赤星椿象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8435" lvl="0" marL="178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8435" lvl="0" marL="178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https://m.facebook.com/permalink.php?story_fbid=600479586708836&amp;id=591766530913475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8435" lvl="0" marL="178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8435" lvl="0" marL="178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6.</a:t>
            </a: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https://www.youtube.com/watch?v=OStVtanig2k&amp;app=desktop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8435" lvl="0" marL="178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8435" lvl="0" marL="178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7.</a:t>
            </a: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https://activity.ntsec.gov.tw/activity/race-1/48/elementary/081551.pdf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8435" lvl="0" marL="178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8435" lvl="0" marL="178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8.</a:t>
            </a: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https://shiehcj9.pixnet.net/blog/post/461555387-赤星椿象的終齡若蟲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8435" lvl="0" marL="178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8435" lvl="0" marL="178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9.</a:t>
            </a: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https://newtalk.tw/news/view/2018-04-09/120234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8435" lvl="0" marL="178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 p14:dur="1600">
    <p:blinds dir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6f9e9edc16_0_5"/>
          <p:cNvSpPr txBox="1"/>
          <p:nvPr>
            <p:ph type="title"/>
          </p:nvPr>
        </p:nvSpPr>
        <p:spPr>
          <a:xfrm>
            <a:off x="2592925" y="570254"/>
            <a:ext cx="8911800" cy="7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引注資料</a:t>
            </a:r>
            <a:endParaRPr/>
          </a:p>
        </p:txBody>
      </p:sp>
      <p:sp>
        <p:nvSpPr>
          <p:cNvPr id="306" name="Google Shape;306;g6f9e9edc16_0_5"/>
          <p:cNvSpPr txBox="1"/>
          <p:nvPr>
            <p:ph idx="1" type="body"/>
          </p:nvPr>
        </p:nvSpPr>
        <p:spPr>
          <a:xfrm>
            <a:off x="1221025" y="1526100"/>
            <a:ext cx="10283700" cy="53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8435" lvl="0" marL="178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10.</a:t>
            </a: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https://blog.xuite.net/r0123401234/twblog/119956661-%E8%B5%A4%E6%98%9F%E6%A4%BF%E8%B1%A1%E5%81%9C%E6%A3%B2%E8%8A%B1%E4%B8%8A%E5%90%83%E5%95%A5%E7%B1%B3%EF%BC%9F</a:t>
            </a:r>
            <a:endParaRPr u="sng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8435" lvl="0" marL="178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8435" lvl="0" marL="178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u="sng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8435" lvl="0" marL="178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11.</a:t>
            </a: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https://taconet.pixnet.net/blog/post/35352551-%E5%8D%8A%E7%BF%85%E7%9B%AE-%E8%B5%A4%E6%98%9F%E6%A4%BF%E8%B1%A1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8435" lvl="0" marL="178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8435" lvl="0" marL="178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12.</a:t>
            </a: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http://nc.biodiv.tw/bbs/showthread.php?t=41120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8435" lvl="0" marL="178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8435" lvl="0" marL="178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13.</a:t>
            </a: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https://blog.xuite.net/r0123401234/twblog/119959067-%E8%B5%A4%E6%98%9F%E6%A4%BF%E8%B1%A1</a:t>
            </a:r>
            <a:endParaRPr u="sng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u="sng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u="sng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14.</a:t>
            </a: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http://khmp.cpami.gov.tw/index.php?option=com_content&amp;view=article&amp;id=258:2013-09-18-16-00-58&amp;catid=63&amp;Itemid=181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15.</a:t>
            </a: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https://jj3399.pixnet.net/blog/post/292663532-%E8%B5%A4%E6%98%9F%E6%A4%BF%E8%B1%A1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6f9e9edc16_0_10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引注資料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12" name="Google Shape;312;g6f9e9edc16_0_10"/>
          <p:cNvSpPr txBox="1"/>
          <p:nvPr>
            <p:ph idx="1" type="body"/>
          </p:nvPr>
        </p:nvSpPr>
        <p:spPr>
          <a:xfrm>
            <a:off x="2589212" y="2133600"/>
            <a:ext cx="8915400" cy="3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16.</a:t>
            </a: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http://gaga.biodiv.tw/new23/9402/17.htm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17.</a:t>
            </a: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https://lieyu.pixnet.net/blog/post/33910041-赤星椿象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18.</a:t>
            </a: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https://taiwanking68.pixnet.net/blog/post/459564898-%E8%B5%A4%E6%98%9F%E6%A4%BF%E8%B1%A1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19.</a:t>
            </a: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https://m.facebook.com/BeitunMissYang/posts/322629958612317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20.</a:t>
            </a: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https://baike.baidu.com/item/椿象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14:ferris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"/>
          <p:cNvSpPr txBox="1"/>
          <p:nvPr>
            <p:ph type="title"/>
          </p:nvPr>
        </p:nvSpPr>
        <p:spPr>
          <a:xfrm>
            <a:off x="3555050" y="624110"/>
            <a:ext cx="5136023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600"/>
              <a:buFont typeface="Century Gothic"/>
              <a:buNone/>
            </a:pPr>
            <a:r>
              <a:rPr lang="zh-TW" sz="9600"/>
              <a:t>謝謝大家</a:t>
            </a:r>
            <a:endParaRPr sz="9600"/>
          </a:p>
        </p:txBody>
      </p:sp>
      <p:pic>
        <p:nvPicPr>
          <p:cNvPr id="318" name="Google Shape;318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3061" y="2391032"/>
            <a:ext cx="3960000" cy="2958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14:shred dir="ou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r>
              <a:rPr lang="zh-TW" sz="5400"/>
              <a:t>報告大綱</a:t>
            </a:r>
            <a:endParaRPr sz="5400"/>
          </a:p>
        </p:txBody>
      </p:sp>
      <p:sp>
        <p:nvSpPr>
          <p:cNvPr id="171" name="Google Shape;171;p2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/>
              <a:t>1.研究動機與對象</a:t>
            </a:r>
            <a:endParaRPr/>
          </a:p>
          <a:p>
            <a:pPr indent="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/>
              <a:t>      2.</a:t>
            </a:r>
            <a:r>
              <a:rPr lang="zh-TW"/>
              <a:t>研究目的</a:t>
            </a:r>
            <a:endParaRPr/>
          </a:p>
          <a:p>
            <a:pPr indent="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zh-TW"/>
              <a:t>3.研究子題</a:t>
            </a:r>
            <a:endParaRPr/>
          </a:p>
          <a:p>
            <a:pPr indent="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zh-TW"/>
              <a:t>4.研究架構</a:t>
            </a:r>
            <a:endParaRPr/>
          </a:p>
          <a:p>
            <a:pPr indent="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zh-TW"/>
              <a:t>5.研究歷程</a:t>
            </a:r>
            <a:endParaRPr/>
          </a:p>
          <a:p>
            <a:pPr indent="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zh-TW"/>
              <a:t>6. 結論</a:t>
            </a:r>
            <a:endParaRPr/>
          </a:p>
          <a:p>
            <a:pPr indent="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zh-TW"/>
              <a:t>7.引注資料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r>
              <a:rPr lang="zh-TW" sz="4860"/>
              <a:t>       研究動機與對象</a:t>
            </a:r>
            <a:br>
              <a:rPr lang="zh-TW" sz="4860"/>
            </a:br>
            <a:br>
              <a:rPr lang="zh-TW" sz="2916"/>
            </a:br>
            <a:endParaRPr sz="2916"/>
          </a:p>
        </p:txBody>
      </p:sp>
      <p:sp>
        <p:nvSpPr>
          <p:cNvPr id="177" name="Google Shape;177;p3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solidFill>
                  <a:srgbClr val="FF0000"/>
                </a:solidFill>
              </a:rPr>
              <a:t>研究動機:</a:t>
            </a:r>
            <a:r>
              <a:rPr lang="zh-TW" sz="2400"/>
              <a:t>我們發現赤星椿象是學校裡數量最多的昆蟲，因</a:t>
            </a:r>
            <a:endParaRPr sz="2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                   </a:t>
            </a:r>
            <a:r>
              <a:rPr lang="zh-TW" sz="2400"/>
              <a:t>此決定以赤星椿象作為研究對象。</a:t>
            </a:r>
            <a:r>
              <a:rPr lang="zh-TW" sz="2400"/>
              <a:t>     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0000"/>
                </a:solidFill>
              </a:rPr>
              <a:t>赤星椿象</a:t>
            </a:r>
            <a:endParaRPr sz="2800">
              <a:solidFill>
                <a:srgbClr val="FF0000"/>
              </a:solidFill>
            </a:endParaRPr>
          </a:p>
        </p:txBody>
      </p:sp>
      <p:pic>
        <p:nvPicPr>
          <p:cNvPr id="178" name="Google Shape;17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4975" y="3723513"/>
            <a:ext cx="2284412" cy="2961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34750" y="3251688"/>
            <a:ext cx="4557251" cy="343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95300" y="3172425"/>
            <a:ext cx="2943525" cy="351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f9da595f1_0_0"/>
          <p:cNvSpPr txBox="1"/>
          <p:nvPr>
            <p:ph type="title"/>
          </p:nvPr>
        </p:nvSpPr>
        <p:spPr>
          <a:xfrm>
            <a:off x="2467250" y="606135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/>
              <a:t>                      赤星椿象</a:t>
            </a:r>
            <a:endParaRPr/>
          </a:p>
        </p:txBody>
      </p:sp>
      <p:sp>
        <p:nvSpPr>
          <p:cNvPr id="186" name="Google Shape;186;g6f9da595f1_0_0"/>
          <p:cNvSpPr txBox="1"/>
          <p:nvPr>
            <p:ph idx="1" type="body"/>
          </p:nvPr>
        </p:nvSpPr>
        <p:spPr>
          <a:xfrm>
            <a:off x="2589200" y="2133600"/>
            <a:ext cx="8915400" cy="44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zh-TW" sz="2400"/>
              <a:t>學名：Dysdercus cingulatus Fabricius 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zh-TW" sz="2400"/>
              <a:t>科名：半翅目(Hemiptera)  星椿象科(Pyrrhocoridae)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zh-TW" sz="2400"/>
              <a:t>別名：紅星椿象、離斑棉紅椿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mc:AlternateContent>
    <mc:Choice Requires="p14">
      <p:transition spd="slow" p14:dur="4000">
        <p14:vortex dir="r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f9da595f1_1_0"/>
          <p:cNvSpPr txBox="1"/>
          <p:nvPr>
            <p:ph type="title"/>
          </p:nvPr>
        </p:nvSpPr>
        <p:spPr>
          <a:xfrm>
            <a:off x="2592925" y="624103"/>
            <a:ext cx="8911800" cy="8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                         赤星椿象</a:t>
            </a:r>
            <a:endParaRPr/>
          </a:p>
        </p:txBody>
      </p:sp>
      <p:sp>
        <p:nvSpPr>
          <p:cNvPr id="192" name="Google Shape;192;g6f9da595f1_1_0"/>
          <p:cNvSpPr txBox="1"/>
          <p:nvPr>
            <p:ph idx="1" type="body"/>
          </p:nvPr>
        </p:nvSpPr>
        <p:spPr>
          <a:xfrm>
            <a:off x="2589200" y="1516000"/>
            <a:ext cx="8915400" cy="50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lang="zh-TW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體長 13 - 18 mm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r>
              <a:rPr lang="zh-TW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頭部及前胸背板橙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紅色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r>
              <a:rPr lang="zh-TW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上翅革質中央內側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各有一顆黑色圓斑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400"/>
              <a:t>4.</a:t>
            </a:r>
            <a:r>
              <a:rPr lang="zh-TW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頸部有一條橫向的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白色斑紋</a:t>
            </a:r>
            <a:r>
              <a:rPr lang="zh-TW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比的橫紋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zh-TW" sz="2400"/>
              <a:t>5.</a:t>
            </a:r>
            <a:r>
              <a:rPr lang="zh-TW" sz="2400"/>
              <a:t>腹面具白色對比的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zh-TW" sz="2400"/>
              <a:t>   橫紋</a:t>
            </a:r>
            <a:endParaRPr sz="2400"/>
          </a:p>
        </p:txBody>
      </p:sp>
      <p:pic>
        <p:nvPicPr>
          <p:cNvPr id="193" name="Google Shape;193;g6f9da595f1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4150" y="1725375"/>
            <a:ext cx="5936800" cy="488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f9e9edc16_0_20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                  赤星椿象的棲息地</a:t>
            </a:r>
            <a:endParaRPr/>
          </a:p>
        </p:txBody>
      </p:sp>
      <p:sp>
        <p:nvSpPr>
          <p:cNvPr id="199" name="Google Shape;199;g6f9e9edc16_0_20"/>
          <p:cNvSpPr txBox="1"/>
          <p:nvPr>
            <p:ph idx="1" type="body"/>
          </p:nvPr>
        </p:nvSpPr>
        <p:spPr>
          <a:xfrm>
            <a:off x="2589212" y="2133600"/>
            <a:ext cx="8915400" cy="3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zh-TW" sz="2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赤星椿象</a:t>
            </a:r>
            <a:r>
              <a:rPr lang="zh-TW" sz="2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分布於平地至低海拔山區</a:t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g6f9e9edc16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8456" y="3240649"/>
            <a:ext cx="2573543" cy="3431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6f9e9edc16_0_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3400" y="3146907"/>
            <a:ext cx="5144576" cy="3431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6f9e9edc16_0_15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               赤星椿象的食物</a:t>
            </a:r>
            <a:endParaRPr/>
          </a:p>
        </p:txBody>
      </p:sp>
      <p:sp>
        <p:nvSpPr>
          <p:cNvPr id="207" name="Google Shape;207;g6f9e9edc16_0_15"/>
          <p:cNvSpPr txBox="1"/>
          <p:nvPr>
            <p:ph idx="1" type="body"/>
          </p:nvPr>
        </p:nvSpPr>
        <p:spPr>
          <a:xfrm>
            <a:off x="2591137" y="2133600"/>
            <a:ext cx="8915400" cy="3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zh-TW" sz="2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赤星椿象</a:t>
            </a:r>
            <a:r>
              <a:rPr lang="zh-TW" sz="2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常於錦葵科植物如山芙蓉、洛神花等植物群聚覓食</a:t>
            </a:r>
            <a:endParaRPr sz="2400"/>
          </a:p>
        </p:txBody>
      </p:sp>
      <p:pic>
        <p:nvPicPr>
          <p:cNvPr id="208" name="Google Shape;208;g6f9e9edc16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2520" y="2905125"/>
            <a:ext cx="6715756" cy="377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657f723215_1_2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solidFill>
                  <a:srgbClr val="3F3F3F"/>
                </a:solidFill>
              </a:rPr>
              <a:t>                           研究目的</a:t>
            </a:r>
            <a:endParaRPr/>
          </a:p>
        </p:txBody>
      </p:sp>
      <p:sp>
        <p:nvSpPr>
          <p:cNvPr id="214" name="Google Shape;214;g657f723215_1_2"/>
          <p:cNvSpPr txBox="1"/>
          <p:nvPr>
            <p:ph idx="1" type="body"/>
          </p:nvPr>
        </p:nvSpPr>
        <p:spPr>
          <a:xfrm>
            <a:off x="2589212" y="2133600"/>
            <a:ext cx="8915400" cy="377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TW" sz="3000"/>
              <a:t>1.了解人類分布對</a:t>
            </a:r>
            <a:r>
              <a:rPr lang="zh-TW" sz="3000"/>
              <a:t>赤星</a:t>
            </a:r>
            <a:r>
              <a:rPr lang="zh-TW" sz="3000"/>
              <a:t>椿象分布的影響。</a:t>
            </a:r>
            <a:endParaRPr sz="3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3000"/>
              <a:t>2.</a:t>
            </a:r>
            <a:r>
              <a:rPr lang="zh-TW" sz="3000"/>
              <a:t>了解陽光</a:t>
            </a:r>
            <a:r>
              <a:rPr lang="zh-TW" sz="3000"/>
              <a:t>分布對</a:t>
            </a:r>
            <a:r>
              <a:rPr lang="zh-TW" sz="3000"/>
              <a:t>赤星</a:t>
            </a:r>
            <a:r>
              <a:rPr lang="zh-TW" sz="3000"/>
              <a:t>椿象分布的影響。</a:t>
            </a:r>
            <a:endParaRPr sz="3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"/>
          <p:cNvSpPr txBox="1"/>
          <p:nvPr>
            <p:ph type="title"/>
          </p:nvPr>
        </p:nvSpPr>
        <p:spPr>
          <a:xfrm>
            <a:off x="2369975" y="581635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r>
              <a:rPr lang="zh-TW" sz="4860"/>
              <a:t>             </a:t>
            </a:r>
            <a:r>
              <a:rPr lang="zh-TW" sz="4860"/>
              <a:t>研究子題</a:t>
            </a:r>
            <a:br>
              <a:rPr lang="zh-TW" sz="4860"/>
            </a:br>
            <a:br>
              <a:rPr lang="zh-TW" sz="4860"/>
            </a:br>
            <a:br>
              <a:rPr lang="zh-TW" sz="2916"/>
            </a:br>
            <a:endParaRPr sz="2916"/>
          </a:p>
        </p:txBody>
      </p:sp>
      <p:sp>
        <p:nvSpPr>
          <p:cNvPr id="220" name="Google Shape;220;p5"/>
          <p:cNvSpPr txBox="1"/>
          <p:nvPr>
            <p:ph idx="1" type="body"/>
          </p:nvPr>
        </p:nvSpPr>
        <p:spPr>
          <a:xfrm>
            <a:off x="2256150" y="2133600"/>
            <a:ext cx="9633300" cy="4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1.</a:t>
            </a:r>
            <a:r>
              <a:rPr lang="zh-TW" sz="3000"/>
              <a:t>人類分布對赤星椿象分布的影響</a:t>
            </a:r>
            <a:endParaRPr sz="30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TW" sz="3000"/>
              <a:t>2.陽光分布對赤星椿象分布的影響</a:t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id="221" name="Google Shape;22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6000" y="3393375"/>
            <a:ext cx="3249750" cy="32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8510" y="3784658"/>
            <a:ext cx="5756775" cy="2467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flash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18" st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18" st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19" st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19" st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20" st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20" st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21" st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21" st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22" st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22" st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23" st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23" st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24" st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24" st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25" st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25" st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26" st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26" st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27" st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27" st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28" st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28" st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29" st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29" st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30" st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30" st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31" st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31" st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32" st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32" st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33" st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>
                                            <p:txEl>
                                              <p:pRg end="33" st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絲縷">
  <a:themeElements>
    <a:clrScheme name="絲縷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2019-10-06T03:39:19Z</dcterms:created>
  <dc:creator>Awi Mona</dc:creator>
</cp:coreProperties>
</file>