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0"/>
  </p:notesMasterIdLst>
  <p:sldIdLst>
    <p:sldId id="256" r:id="rId2"/>
    <p:sldId id="257" r:id="rId3"/>
    <p:sldId id="258" r:id="rId4"/>
    <p:sldId id="259" r:id="rId5"/>
    <p:sldId id="260" r:id="rId6"/>
    <p:sldId id="273" r:id="rId7"/>
    <p:sldId id="272" r:id="rId8"/>
    <p:sldId id="265" r:id="rId9"/>
    <p:sldId id="274" r:id="rId10"/>
    <p:sldId id="266" r:id="rId11"/>
    <p:sldId id="267" r:id="rId12"/>
    <p:sldId id="268" r:id="rId13"/>
    <p:sldId id="263" r:id="rId14"/>
    <p:sldId id="275" r:id="rId15"/>
    <p:sldId id="270" r:id="rId16"/>
    <p:sldId id="277" r:id="rId17"/>
    <p:sldId id="278" r:id="rId18"/>
    <p:sldId id="27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Franklin Gothic Medium" panose="020B0603020102020204" pitchFamily="34" charset="0"/>
      <p:regular r:id="rId31"/>
      <p:italic r:id="rId32"/>
    </p:embeddedFont>
    <p:embeddedFont>
      <p:font typeface="Wingdings 2" panose="05020102010507070707" pitchFamily="18" charset="2"/>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7" roundtripDataSignature="AMtx7miZQZ5GSe5i6VsoDUBwVZ/qtvou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516" y="-18"/>
      </p:cViewPr>
      <p:guideLst>
        <p:guide orient="horz" pos="2160"/>
        <p:guide pos="384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6527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540ca95c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540ca95c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2f4b690a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2f4b690a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2f4b690af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2f4b690a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2f4b690a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2f4b690a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914400" y="1676401"/>
            <a:ext cx="10363200" cy="1538286"/>
          </a:xfrm>
        </p:spPr>
        <p:txBody>
          <a:bodyPr anchor="b"/>
          <a:lstStyle/>
          <a:p>
            <a:r>
              <a:rPr kumimoji="0" lang="zh-TW" altLang="en-US"/>
              <a:t>按一下以編輯母片標題樣式</a:t>
            </a:r>
            <a:endParaRPr kumimoji="0" lang="en-US"/>
          </a:p>
        </p:txBody>
      </p:sp>
      <p:sp>
        <p:nvSpPr>
          <p:cNvPr id="3" name="副標題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0275" y="274638"/>
            <a:ext cx="1962125" cy="6011882"/>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609600" y="274638"/>
            <a:ext cx="8915424" cy="6011882"/>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a:xfrm>
            <a:off x="97536" y="6400800"/>
            <a:ext cx="4267200" cy="283800"/>
          </a:xfrm>
        </p:spPr>
        <p:txBody>
          <a:bodyPr/>
          <a:lstStyle/>
          <a:p>
            <a:endParaRPr lang="zh-TW" altLang="en-US"/>
          </a:p>
        </p:txBody>
      </p:sp>
      <p:sp>
        <p:nvSpPr>
          <p:cNvPr id="5" name="頁尾版面配置區 4"/>
          <p:cNvSpPr>
            <a:spLocks noGrp="1"/>
          </p:cNvSpPr>
          <p:nvPr>
            <p:ph type="ftr" sz="quarter" idx="11"/>
          </p:nvPr>
        </p:nvSpPr>
        <p:spPr>
          <a:xfrm>
            <a:off x="7107936" y="6400800"/>
            <a:ext cx="4978400" cy="283800"/>
          </a:xfrm>
        </p:spPr>
        <p:txBody>
          <a:bodyPr/>
          <a:lstStyle/>
          <a:p>
            <a:endParaRPr lang="zh-TW" altLang="en-US"/>
          </a:p>
        </p:txBody>
      </p:sp>
      <p:sp>
        <p:nvSpPr>
          <p:cNvPr id="6" name="投影片編號版面配置區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963084" y="3143249"/>
            <a:ext cx="10363200" cy="1362075"/>
          </a:xfrm>
        </p:spPr>
        <p:txBody>
          <a:bodyPr anchor="t"/>
          <a:lstStyle>
            <a:lvl1pPr algn="ctr">
              <a:defRPr sz="4000" b="0"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63084" y="1643062"/>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3714734" y="228600"/>
            <a:ext cx="7867669" cy="842946"/>
          </a:xfrm>
        </p:spPr>
        <p:txBody>
          <a:bodyPr anchor="b"/>
          <a:lstStyle>
            <a:lvl1pPr algn="ctr">
              <a:defRPr sz="2800" b="0"/>
            </a:lvl1pPr>
          </a:lstStyle>
          <a:p>
            <a:r>
              <a:rPr kumimoji="0" lang="zh-TW" altLang="en-US"/>
              <a:t>按一下以編輯母片標題樣式</a:t>
            </a:r>
            <a:endParaRPr kumimoji="0" lang="en-US"/>
          </a:p>
        </p:txBody>
      </p:sp>
      <p:sp>
        <p:nvSpPr>
          <p:cNvPr id="3" name="內容版面配置區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11200" y="304800"/>
            <a:ext cx="8534400" cy="685800"/>
          </a:xfrm>
        </p:spPr>
        <p:txBody>
          <a:bodyPr anchor="ctr"/>
          <a:lstStyle>
            <a:lvl1pPr algn="l">
              <a:defRPr sz="2400" b="0"/>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p:nvSpPr>
          <p:cNvPr id="4" name="文字版面配置區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版面配置區 1"/>
          <p:cNvSpPr>
            <a:spLocks noGrp="1"/>
          </p:cNvSpPr>
          <p:nvPr>
            <p:ph type="title"/>
          </p:nvPr>
        </p:nvSpPr>
        <p:spPr>
          <a:xfrm>
            <a:off x="609600" y="274638"/>
            <a:ext cx="10972800" cy="1143000"/>
          </a:xfrm>
          <a:prstGeom prst="rect">
            <a:avLst/>
          </a:prstGeom>
        </p:spPr>
        <p:txBody>
          <a:bodyPr vert="horz" rtlCol="0" anchor="ctr">
            <a:normAutofit/>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endParaRPr lang="zh-TW" altLang="en-US"/>
          </a:p>
        </p:txBody>
      </p:sp>
      <p:sp>
        <p:nvSpPr>
          <p:cNvPr id="5" name="頁尾版面配置區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TW" altLang="en-US"/>
          </a:p>
        </p:txBody>
      </p:sp>
      <p:sp>
        <p:nvSpPr>
          <p:cNvPr id="6" name="投影片編號版面配置區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ews.ltn.com.tw/news/local/paper/78527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eb2.nmns.edu.tw/PubLib/epaper/2015/775-index.htm" TargetMode="External"/><Relationship Id="rId2" Type="http://schemas.openxmlformats.org/officeDocument/2006/relationships/hyperlink" Target="https://taiwanking68.pixnet.net/blog/post/459564898%E8%B5%A4%E6%98%9F%E6%A4%BF%E8%B1%A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2566353" y="2526031"/>
            <a:ext cx="8915399" cy="179451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7200"/>
              <a:buFont typeface="Century Gothic"/>
              <a:buNone/>
            </a:pPr>
            <a:r>
              <a:rPr lang="zh-TW" sz="7200"/>
              <a:t>赤星椿象D.F.在哪裡</a:t>
            </a:r>
            <a:endParaRPr sz="7200"/>
          </a:p>
        </p:txBody>
      </p:sp>
      <p:sp>
        <p:nvSpPr>
          <p:cNvPr id="165" name="Google Shape;165;p1"/>
          <p:cNvSpPr txBox="1">
            <a:spLocks noGrp="1"/>
          </p:cNvSpPr>
          <p:nvPr>
            <p:ph type="subTitle" idx="1"/>
          </p:nvPr>
        </p:nvSpPr>
        <p:spPr>
          <a:xfrm>
            <a:off x="4439816" y="4725144"/>
            <a:ext cx="4101459" cy="641557"/>
          </a:xfrm>
          <a:prstGeom prst="rect">
            <a:avLst/>
          </a:prstGeom>
          <a:noFill/>
          <a:ln>
            <a:noFill/>
          </a:ln>
        </p:spPr>
        <p:txBody>
          <a:bodyPr spcFirstLastPara="1" wrap="square" lIns="91425" tIns="45700" rIns="91425" bIns="45700" anchor="t" anchorCtr="0">
            <a:normAutofit fontScale="70000" lnSpcReduction="20000"/>
          </a:bodyPr>
          <a:lstStyle/>
          <a:p>
            <a:pPr marL="0" lvl="0" indent="0" rtl="0">
              <a:spcBef>
                <a:spcPts val="0"/>
              </a:spcBef>
              <a:spcAft>
                <a:spcPts val="0"/>
              </a:spcAft>
              <a:buSzPts val="3200"/>
              <a:buNone/>
            </a:pPr>
            <a:r>
              <a:rPr lang="zh-TW" sz="3200" dirty="0"/>
              <a:t>成員:</a:t>
            </a:r>
            <a:r>
              <a:rPr lang="zh-TW" altLang="en-US" sz="3200" dirty="0"/>
              <a:t>六年忠班</a:t>
            </a:r>
            <a:r>
              <a:rPr lang="zh-TW" sz="3200" dirty="0"/>
              <a:t>張恩慈</a:t>
            </a:r>
            <a:r>
              <a:rPr lang="zh-TW" altLang="en-US" sz="3200" dirty="0"/>
              <a:t>。</a:t>
            </a:r>
            <a:endParaRPr lang="en-US" altLang="zh-TW" dirty="0"/>
          </a:p>
          <a:p>
            <a:pPr marL="0" lvl="0" indent="0" rtl="0">
              <a:spcBef>
                <a:spcPts val="0"/>
              </a:spcBef>
              <a:spcAft>
                <a:spcPts val="0"/>
              </a:spcAft>
              <a:buSzPts val="3200"/>
              <a:buNone/>
            </a:pPr>
            <a:r>
              <a:rPr lang="zh-TW" altLang="en-US" sz="3200" dirty="0"/>
              <a:t>         六年愛班</a:t>
            </a:r>
            <a:r>
              <a:rPr lang="zh-TW" sz="3200" dirty="0"/>
              <a:t>袁紹華</a:t>
            </a:r>
            <a:r>
              <a:rPr lang="zh-TW" altLang="en-US" sz="3200" dirty="0"/>
              <a:t>。</a:t>
            </a:r>
            <a:endParaRPr dirty="0"/>
          </a:p>
          <a:p>
            <a:pPr marL="0" lvl="0" indent="0" rtl="0">
              <a:spcBef>
                <a:spcPts val="1000"/>
              </a:spcBef>
              <a:spcAft>
                <a:spcPts val="0"/>
              </a:spcAft>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62f4b690af_1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TW" dirty="0"/>
              <a:t>                           </a:t>
            </a:r>
            <a:r>
              <a:rPr lang="zh-TW" altLang="en-US" dirty="0"/>
              <a:t>樹種分布圖</a:t>
            </a:r>
            <a:endParaRPr dirty="0"/>
          </a:p>
        </p:txBody>
      </p:sp>
      <p:pic>
        <p:nvPicPr>
          <p:cNvPr id="244" name="Google Shape;244;g62f4b690af_1_0"/>
          <p:cNvPicPr preferRelativeResize="0"/>
          <p:nvPr/>
        </p:nvPicPr>
        <p:blipFill>
          <a:blip r:embed="rId3">
            <a:alphaModFix/>
          </a:blip>
          <a:stretch>
            <a:fillRect/>
          </a:stretch>
        </p:blipFill>
        <p:spPr>
          <a:xfrm>
            <a:off x="3359696" y="1268760"/>
            <a:ext cx="7787891" cy="4883340"/>
          </a:xfrm>
          <a:prstGeom prst="rect">
            <a:avLst/>
          </a:prstGeom>
          <a:noFill/>
          <a:ln>
            <a:noFill/>
          </a:ln>
        </p:spPr>
      </p:pic>
      <p:pic>
        <p:nvPicPr>
          <p:cNvPr id="245" name="Google Shape;245;g62f4b690af_1_0"/>
          <p:cNvPicPr preferRelativeResize="0"/>
          <p:nvPr/>
        </p:nvPicPr>
        <p:blipFill>
          <a:blip r:embed="rId4">
            <a:alphaModFix/>
          </a:blip>
          <a:stretch>
            <a:fillRect/>
          </a:stretch>
        </p:blipFill>
        <p:spPr>
          <a:xfrm>
            <a:off x="2063552" y="1752714"/>
            <a:ext cx="1133628" cy="3352572"/>
          </a:xfrm>
          <a:prstGeom prst="rect">
            <a:avLst/>
          </a:prstGeom>
          <a:noFill/>
          <a:ln>
            <a:noFill/>
          </a:ln>
        </p:spPr>
      </p:pic>
      <p:pic>
        <p:nvPicPr>
          <p:cNvPr id="246" name="Google Shape;246;g62f4b690af_1_0"/>
          <p:cNvPicPr preferRelativeResize="0"/>
          <p:nvPr/>
        </p:nvPicPr>
        <p:blipFill>
          <a:blip r:embed="rId5">
            <a:alphaModFix/>
          </a:blip>
          <a:stretch>
            <a:fillRect/>
          </a:stretch>
        </p:blipFill>
        <p:spPr>
          <a:xfrm>
            <a:off x="1014624" y="1752714"/>
            <a:ext cx="1067408" cy="33525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62f4b690af_1_8"/>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solidFill>
                  <a:schemeClr val="dk1"/>
                </a:solidFill>
                <a:latin typeface="Times New Roman"/>
                <a:ea typeface="Times New Roman"/>
                <a:cs typeface="Times New Roman"/>
                <a:sym typeface="Times New Roman"/>
              </a:rPr>
              <a:t>                赤星椿象分布圖</a:t>
            </a:r>
            <a:endParaRPr/>
          </a:p>
        </p:txBody>
      </p:sp>
      <p:pic>
        <p:nvPicPr>
          <p:cNvPr id="253" name="Google Shape;253;g62f4b690af_1_8"/>
          <p:cNvPicPr preferRelativeResize="0"/>
          <p:nvPr/>
        </p:nvPicPr>
        <p:blipFill>
          <a:blip r:embed="rId3">
            <a:alphaModFix/>
          </a:blip>
          <a:stretch>
            <a:fillRect/>
          </a:stretch>
        </p:blipFill>
        <p:spPr>
          <a:xfrm>
            <a:off x="1847528" y="1124744"/>
            <a:ext cx="8336922" cy="5495156"/>
          </a:xfrm>
          <a:prstGeom prst="rect">
            <a:avLst/>
          </a:prstGeom>
          <a:noFill/>
          <a:ln>
            <a:noFill/>
          </a:ln>
        </p:spPr>
      </p:pic>
      <p:sp>
        <p:nvSpPr>
          <p:cNvPr id="2" name="流程圖: 接點 1">
            <a:extLst>
              <a:ext uri="{FF2B5EF4-FFF2-40B4-BE49-F238E27FC236}">
                <a16:creationId xmlns:a16="http://schemas.microsoft.com/office/drawing/2014/main" id="{8202CA4A-65B8-439D-AAA4-864478D9E055}"/>
              </a:ext>
            </a:extLst>
          </p:cNvPr>
          <p:cNvSpPr/>
          <p:nvPr/>
        </p:nvSpPr>
        <p:spPr>
          <a:xfrm>
            <a:off x="4080954" y="4382333"/>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6" name="流程圖: 接點 5">
            <a:extLst>
              <a:ext uri="{FF2B5EF4-FFF2-40B4-BE49-F238E27FC236}">
                <a16:creationId xmlns:a16="http://schemas.microsoft.com/office/drawing/2014/main" id="{40B27269-56DA-478B-AA86-D3A8CC9830CB}"/>
              </a:ext>
            </a:extLst>
          </p:cNvPr>
          <p:cNvSpPr/>
          <p:nvPr/>
        </p:nvSpPr>
        <p:spPr>
          <a:xfrm>
            <a:off x="3976272" y="4467249"/>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7" name="流程圖: 接點 6">
            <a:extLst>
              <a:ext uri="{FF2B5EF4-FFF2-40B4-BE49-F238E27FC236}">
                <a16:creationId xmlns:a16="http://schemas.microsoft.com/office/drawing/2014/main" id="{FA45E744-9825-4CA6-AE56-7373B39870C7}"/>
              </a:ext>
            </a:extLst>
          </p:cNvPr>
          <p:cNvSpPr/>
          <p:nvPr/>
        </p:nvSpPr>
        <p:spPr>
          <a:xfrm>
            <a:off x="4223792" y="4489400"/>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8" name="流程圖: 接點 7">
            <a:extLst>
              <a:ext uri="{FF2B5EF4-FFF2-40B4-BE49-F238E27FC236}">
                <a16:creationId xmlns:a16="http://schemas.microsoft.com/office/drawing/2014/main" id="{C152BC3C-BCA3-44CC-891F-C9ECEA8FFB05}"/>
              </a:ext>
            </a:extLst>
          </p:cNvPr>
          <p:cNvSpPr/>
          <p:nvPr/>
        </p:nvSpPr>
        <p:spPr>
          <a:xfrm>
            <a:off x="4079776" y="4570276"/>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 name="流程圖: 接點 8">
            <a:extLst>
              <a:ext uri="{FF2B5EF4-FFF2-40B4-BE49-F238E27FC236}">
                <a16:creationId xmlns:a16="http://schemas.microsoft.com/office/drawing/2014/main" id="{26C2D539-3E5B-4675-8CFF-689E740F5552}"/>
              </a:ext>
            </a:extLst>
          </p:cNvPr>
          <p:cNvSpPr/>
          <p:nvPr/>
        </p:nvSpPr>
        <p:spPr>
          <a:xfrm>
            <a:off x="4583832" y="4853235"/>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 name="流程圖: 接點 9">
            <a:extLst>
              <a:ext uri="{FF2B5EF4-FFF2-40B4-BE49-F238E27FC236}">
                <a16:creationId xmlns:a16="http://schemas.microsoft.com/office/drawing/2014/main" id="{A9BAC6E2-07BE-4B18-970F-A9149D7D03F1}"/>
              </a:ext>
            </a:extLst>
          </p:cNvPr>
          <p:cNvSpPr/>
          <p:nvPr/>
        </p:nvSpPr>
        <p:spPr>
          <a:xfrm>
            <a:off x="5090976" y="4740957"/>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1" name="流程圖: 接點 10">
            <a:extLst>
              <a:ext uri="{FF2B5EF4-FFF2-40B4-BE49-F238E27FC236}">
                <a16:creationId xmlns:a16="http://schemas.microsoft.com/office/drawing/2014/main" id="{79311A3F-05F2-4B81-812E-3A35A748F1E7}"/>
              </a:ext>
            </a:extLst>
          </p:cNvPr>
          <p:cNvSpPr/>
          <p:nvPr/>
        </p:nvSpPr>
        <p:spPr>
          <a:xfrm>
            <a:off x="5015880" y="4889239"/>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2" name="流程圖: 接點 11">
            <a:extLst>
              <a:ext uri="{FF2B5EF4-FFF2-40B4-BE49-F238E27FC236}">
                <a16:creationId xmlns:a16="http://schemas.microsoft.com/office/drawing/2014/main" id="{FFB00F31-2B8C-40F8-8125-1D9D5B9699DD}"/>
              </a:ext>
            </a:extLst>
          </p:cNvPr>
          <p:cNvSpPr/>
          <p:nvPr/>
        </p:nvSpPr>
        <p:spPr>
          <a:xfrm>
            <a:off x="5087888" y="4925243"/>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13" name="流程圖: 接點 12">
            <a:extLst>
              <a:ext uri="{FF2B5EF4-FFF2-40B4-BE49-F238E27FC236}">
                <a16:creationId xmlns:a16="http://schemas.microsoft.com/office/drawing/2014/main" id="{5C37FB43-CF1A-4A24-A1CE-08DA57AF1595}"/>
              </a:ext>
            </a:extLst>
          </p:cNvPr>
          <p:cNvSpPr/>
          <p:nvPr/>
        </p:nvSpPr>
        <p:spPr>
          <a:xfrm>
            <a:off x="5296000" y="4989748"/>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4" name="流程圖: 接點 13">
            <a:extLst>
              <a:ext uri="{FF2B5EF4-FFF2-40B4-BE49-F238E27FC236}">
                <a16:creationId xmlns:a16="http://schemas.microsoft.com/office/drawing/2014/main" id="{2B3130A5-346A-4E6B-81C8-0EAD08AB38CE}"/>
              </a:ext>
            </a:extLst>
          </p:cNvPr>
          <p:cNvSpPr/>
          <p:nvPr/>
        </p:nvSpPr>
        <p:spPr>
          <a:xfrm>
            <a:off x="5570266" y="5179876"/>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5" name="流程圖: 接點 14">
            <a:extLst>
              <a:ext uri="{FF2B5EF4-FFF2-40B4-BE49-F238E27FC236}">
                <a16:creationId xmlns:a16="http://schemas.microsoft.com/office/drawing/2014/main" id="{3E9EAA31-2879-4B1A-AD27-DE61F130A62F}"/>
              </a:ext>
            </a:extLst>
          </p:cNvPr>
          <p:cNvSpPr/>
          <p:nvPr/>
        </p:nvSpPr>
        <p:spPr>
          <a:xfrm flipV="1">
            <a:off x="5600800" y="5260268"/>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6" name="流程圖: 接點 15">
            <a:extLst>
              <a:ext uri="{FF2B5EF4-FFF2-40B4-BE49-F238E27FC236}">
                <a16:creationId xmlns:a16="http://schemas.microsoft.com/office/drawing/2014/main" id="{5954AD97-0D6A-4759-AC0C-5FE6A4961C81}"/>
              </a:ext>
            </a:extLst>
          </p:cNvPr>
          <p:cNvSpPr/>
          <p:nvPr/>
        </p:nvSpPr>
        <p:spPr>
          <a:xfrm>
            <a:off x="4430453" y="4570276"/>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54F4DC5E-90F4-4A0A-AF04-B7144FEFFCC6}"/>
              </a:ext>
            </a:extLst>
          </p:cNvPr>
          <p:cNvSpPr/>
          <p:nvPr/>
        </p:nvSpPr>
        <p:spPr>
          <a:xfrm>
            <a:off x="4439556" y="4650668"/>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a16="http://schemas.microsoft.com/office/drawing/2014/main" id="{84297C47-9D74-469D-BE5E-3305CF8133C5}"/>
              </a:ext>
            </a:extLst>
          </p:cNvPr>
          <p:cNvSpPr/>
          <p:nvPr/>
        </p:nvSpPr>
        <p:spPr>
          <a:xfrm>
            <a:off x="4519675" y="4679131"/>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9" name="流程圖: 接點 18">
            <a:extLst>
              <a:ext uri="{FF2B5EF4-FFF2-40B4-BE49-F238E27FC236}">
                <a16:creationId xmlns:a16="http://schemas.microsoft.com/office/drawing/2014/main" id="{CFBA79DE-8D89-4D79-857E-740BA27E32A7}"/>
              </a:ext>
            </a:extLst>
          </p:cNvPr>
          <p:cNvSpPr/>
          <p:nvPr/>
        </p:nvSpPr>
        <p:spPr>
          <a:xfrm>
            <a:off x="4477234" y="4701976"/>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0" name="流程圖: 接點 19">
            <a:extLst>
              <a:ext uri="{FF2B5EF4-FFF2-40B4-BE49-F238E27FC236}">
                <a16:creationId xmlns:a16="http://schemas.microsoft.com/office/drawing/2014/main" id="{58404C98-192E-40DF-BF08-37000C3D3C6E}"/>
              </a:ext>
            </a:extLst>
          </p:cNvPr>
          <p:cNvSpPr/>
          <p:nvPr/>
        </p:nvSpPr>
        <p:spPr>
          <a:xfrm>
            <a:off x="3971764" y="4417392"/>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1" name="流程圖: 接點 20">
            <a:extLst>
              <a:ext uri="{FF2B5EF4-FFF2-40B4-BE49-F238E27FC236}">
                <a16:creationId xmlns:a16="http://schemas.microsoft.com/office/drawing/2014/main" id="{8B026D1E-CD22-4240-9EE0-A8B204846B16}"/>
              </a:ext>
            </a:extLst>
          </p:cNvPr>
          <p:cNvSpPr/>
          <p:nvPr/>
        </p:nvSpPr>
        <p:spPr>
          <a:xfrm>
            <a:off x="3935760" y="4453880"/>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id="{E5CE78E2-3F2B-4EC4-B716-56682DCB90E3}"/>
              </a:ext>
            </a:extLst>
          </p:cNvPr>
          <p:cNvSpPr/>
          <p:nvPr/>
        </p:nvSpPr>
        <p:spPr>
          <a:xfrm>
            <a:off x="3793172" y="4310325"/>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3" name="流程圖: 接點 22">
            <a:extLst>
              <a:ext uri="{FF2B5EF4-FFF2-40B4-BE49-F238E27FC236}">
                <a16:creationId xmlns:a16="http://schemas.microsoft.com/office/drawing/2014/main" id="{AFB0613B-2ED8-45B9-83A2-F00A24777D36}"/>
              </a:ext>
            </a:extLst>
          </p:cNvPr>
          <p:cNvSpPr/>
          <p:nvPr/>
        </p:nvSpPr>
        <p:spPr>
          <a:xfrm>
            <a:off x="3812353" y="4374901"/>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4" name="流程圖: 接點 23">
            <a:extLst>
              <a:ext uri="{FF2B5EF4-FFF2-40B4-BE49-F238E27FC236}">
                <a16:creationId xmlns:a16="http://schemas.microsoft.com/office/drawing/2014/main" id="{72CAB496-C203-4DE5-8896-502ADBF71BB6}"/>
              </a:ext>
            </a:extLst>
          </p:cNvPr>
          <p:cNvSpPr/>
          <p:nvPr/>
        </p:nvSpPr>
        <p:spPr>
          <a:xfrm>
            <a:off x="3724951" y="4382333"/>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5" name="流程圖: 接點 24">
            <a:extLst>
              <a:ext uri="{FF2B5EF4-FFF2-40B4-BE49-F238E27FC236}">
                <a16:creationId xmlns:a16="http://schemas.microsoft.com/office/drawing/2014/main" id="{610503B6-ADAE-417A-AC02-D59C373883B7}"/>
              </a:ext>
            </a:extLst>
          </p:cNvPr>
          <p:cNvSpPr/>
          <p:nvPr/>
        </p:nvSpPr>
        <p:spPr>
          <a:xfrm>
            <a:off x="3603610" y="4296472"/>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6" name="流程圖: 接點 25">
            <a:extLst>
              <a:ext uri="{FF2B5EF4-FFF2-40B4-BE49-F238E27FC236}">
                <a16:creationId xmlns:a16="http://schemas.microsoft.com/office/drawing/2014/main" id="{64F3334C-522A-4DD4-A5CF-1093CB79C5EA}"/>
              </a:ext>
            </a:extLst>
          </p:cNvPr>
          <p:cNvSpPr/>
          <p:nvPr/>
        </p:nvSpPr>
        <p:spPr>
          <a:xfrm>
            <a:off x="3768730" y="4219044"/>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27" name="流程圖: 接點 26">
            <a:extLst>
              <a:ext uri="{FF2B5EF4-FFF2-40B4-BE49-F238E27FC236}">
                <a16:creationId xmlns:a16="http://schemas.microsoft.com/office/drawing/2014/main" id="{CD4BAB32-FB85-4166-8242-0779795B0D67}"/>
              </a:ext>
            </a:extLst>
          </p:cNvPr>
          <p:cNvSpPr/>
          <p:nvPr/>
        </p:nvSpPr>
        <p:spPr>
          <a:xfrm>
            <a:off x="3840738" y="4339727"/>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8" name="流程圖: 接點 27">
            <a:extLst>
              <a:ext uri="{FF2B5EF4-FFF2-40B4-BE49-F238E27FC236}">
                <a16:creationId xmlns:a16="http://schemas.microsoft.com/office/drawing/2014/main" id="{4E1D8DB9-5567-49C1-9486-892A4484D76B}"/>
              </a:ext>
            </a:extLst>
          </p:cNvPr>
          <p:cNvSpPr/>
          <p:nvPr/>
        </p:nvSpPr>
        <p:spPr>
          <a:xfrm>
            <a:off x="3295734" y="4110020"/>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8BC5DDB8-1E5E-4D21-868C-546699594049}"/>
              </a:ext>
            </a:extLst>
          </p:cNvPr>
          <p:cNvSpPr/>
          <p:nvPr/>
        </p:nvSpPr>
        <p:spPr>
          <a:xfrm>
            <a:off x="3519094" y="4164888"/>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0" name="流程圖: 接點 29">
            <a:extLst>
              <a:ext uri="{FF2B5EF4-FFF2-40B4-BE49-F238E27FC236}">
                <a16:creationId xmlns:a16="http://schemas.microsoft.com/office/drawing/2014/main" id="{382783BA-C7D4-47E9-BCCD-5835BFB06F59}"/>
              </a:ext>
            </a:extLst>
          </p:cNvPr>
          <p:cNvSpPr/>
          <p:nvPr/>
        </p:nvSpPr>
        <p:spPr>
          <a:xfrm>
            <a:off x="3554491" y="4234554"/>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1" name="流程圖: 接點 30">
            <a:extLst>
              <a:ext uri="{FF2B5EF4-FFF2-40B4-BE49-F238E27FC236}">
                <a16:creationId xmlns:a16="http://schemas.microsoft.com/office/drawing/2014/main" id="{FBBCFF92-4263-4A4D-A0E0-DC3C0669121D}"/>
              </a:ext>
            </a:extLst>
          </p:cNvPr>
          <p:cNvSpPr/>
          <p:nvPr/>
        </p:nvSpPr>
        <p:spPr>
          <a:xfrm>
            <a:off x="6168008" y="5373216"/>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2" name="流程圖: 接點 31">
            <a:extLst>
              <a:ext uri="{FF2B5EF4-FFF2-40B4-BE49-F238E27FC236}">
                <a16:creationId xmlns:a16="http://schemas.microsoft.com/office/drawing/2014/main" id="{CBC2DBD0-8AE1-45E5-BAC5-9C4F5F155130}"/>
              </a:ext>
            </a:extLst>
          </p:cNvPr>
          <p:cNvSpPr/>
          <p:nvPr/>
        </p:nvSpPr>
        <p:spPr>
          <a:xfrm>
            <a:off x="3637658" y="4200892"/>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3" name="流程圖: 接點 32">
            <a:extLst>
              <a:ext uri="{FF2B5EF4-FFF2-40B4-BE49-F238E27FC236}">
                <a16:creationId xmlns:a16="http://schemas.microsoft.com/office/drawing/2014/main" id="{2E64B82E-4E84-4803-B6E8-495AC25A0F54}"/>
              </a:ext>
            </a:extLst>
          </p:cNvPr>
          <p:cNvSpPr/>
          <p:nvPr/>
        </p:nvSpPr>
        <p:spPr>
          <a:xfrm>
            <a:off x="3398376" y="4178032"/>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a16="http://schemas.microsoft.com/office/drawing/2014/main" id="{76FF7C95-CEC6-4962-A8B4-4017DA5AFA08}"/>
              </a:ext>
            </a:extLst>
          </p:cNvPr>
          <p:cNvSpPr/>
          <p:nvPr/>
        </p:nvSpPr>
        <p:spPr>
          <a:xfrm>
            <a:off x="3465401" y="4225466"/>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a16="http://schemas.microsoft.com/office/drawing/2014/main" id="{C24CEBE8-4829-47C2-9D94-DBA0DC6C9040}"/>
              </a:ext>
            </a:extLst>
          </p:cNvPr>
          <p:cNvSpPr/>
          <p:nvPr/>
        </p:nvSpPr>
        <p:spPr>
          <a:xfrm>
            <a:off x="3392963" y="4095542"/>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a16="http://schemas.microsoft.com/office/drawing/2014/main" id="{E0546514-1B1C-456B-B9AA-5D26A485B2B7}"/>
              </a:ext>
            </a:extLst>
          </p:cNvPr>
          <p:cNvSpPr/>
          <p:nvPr/>
        </p:nvSpPr>
        <p:spPr>
          <a:xfrm>
            <a:off x="3453970" y="4143148"/>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a16="http://schemas.microsoft.com/office/drawing/2014/main" id="{E5BA2FDC-6DA5-4A21-BD6B-8D1A41988D8A}"/>
              </a:ext>
            </a:extLst>
          </p:cNvPr>
          <p:cNvSpPr/>
          <p:nvPr/>
        </p:nvSpPr>
        <p:spPr>
          <a:xfrm>
            <a:off x="3343799" y="4200892"/>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a16="http://schemas.microsoft.com/office/drawing/2014/main" id="{A0EF19E6-296E-488B-AB16-CCF3D10E9F5A}"/>
              </a:ext>
            </a:extLst>
          </p:cNvPr>
          <p:cNvSpPr/>
          <p:nvPr/>
        </p:nvSpPr>
        <p:spPr>
          <a:xfrm>
            <a:off x="3114587" y="4008679"/>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39" name="流程圖: 接點 38">
            <a:extLst>
              <a:ext uri="{FF2B5EF4-FFF2-40B4-BE49-F238E27FC236}">
                <a16:creationId xmlns:a16="http://schemas.microsoft.com/office/drawing/2014/main" id="{0B0193DB-A613-4E35-B81E-718B50359995}"/>
              </a:ext>
            </a:extLst>
          </p:cNvPr>
          <p:cNvSpPr/>
          <p:nvPr/>
        </p:nvSpPr>
        <p:spPr>
          <a:xfrm>
            <a:off x="3144379" y="3943360"/>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0" name="流程圖: 接點 39">
            <a:extLst>
              <a:ext uri="{FF2B5EF4-FFF2-40B4-BE49-F238E27FC236}">
                <a16:creationId xmlns:a16="http://schemas.microsoft.com/office/drawing/2014/main" id="{E9B9EF9B-ED50-4CF3-917D-0FBE9775265D}"/>
              </a:ext>
            </a:extLst>
          </p:cNvPr>
          <p:cNvSpPr/>
          <p:nvPr/>
        </p:nvSpPr>
        <p:spPr>
          <a:xfrm>
            <a:off x="3215680" y="4077072"/>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1" name="流程圖: 接點 40">
            <a:extLst>
              <a:ext uri="{FF2B5EF4-FFF2-40B4-BE49-F238E27FC236}">
                <a16:creationId xmlns:a16="http://schemas.microsoft.com/office/drawing/2014/main" id="{C06DC695-B23B-44C0-BB91-C36073AAE0A9}"/>
              </a:ext>
            </a:extLst>
          </p:cNvPr>
          <p:cNvSpPr/>
          <p:nvPr/>
        </p:nvSpPr>
        <p:spPr>
          <a:xfrm>
            <a:off x="3136336" y="4100508"/>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2" name="流程圖: 接點 41">
            <a:extLst>
              <a:ext uri="{FF2B5EF4-FFF2-40B4-BE49-F238E27FC236}">
                <a16:creationId xmlns:a16="http://schemas.microsoft.com/office/drawing/2014/main" id="{080FB092-CEEB-4407-BFB6-59FC8865D148}"/>
              </a:ext>
            </a:extLst>
          </p:cNvPr>
          <p:cNvSpPr/>
          <p:nvPr/>
        </p:nvSpPr>
        <p:spPr>
          <a:xfrm>
            <a:off x="3078583" y="4073998"/>
            <a:ext cx="72008" cy="7200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62f4b690af_1_14"/>
          <p:cNvSpPr txBox="1">
            <a:spLocks noGrp="1"/>
          </p:cNvSpPr>
          <p:nvPr>
            <p:ph type="title"/>
          </p:nvPr>
        </p:nvSpPr>
        <p:spPr>
          <a:prstGeom prst="rect">
            <a:avLst/>
          </a:prstGeom>
        </p:spPr>
        <p:txBody>
          <a:bodyPr spcFirstLastPara="1" wrap="square" lIns="91425" tIns="45700" rIns="91425" bIns="45700" anchor="t" anchorCtr="0">
            <a:noAutofit/>
          </a:bodyPr>
          <a:lstStyle/>
          <a:p>
            <a:pPr marL="444500" lvl="0" indent="0" algn="l" rtl="0">
              <a:lnSpc>
                <a:spcPct val="115000"/>
              </a:lnSpc>
              <a:spcBef>
                <a:spcPts val="1200"/>
              </a:spcBef>
              <a:spcAft>
                <a:spcPts val="0"/>
              </a:spcAft>
              <a:buClr>
                <a:schemeClr val="dk1"/>
              </a:buClr>
              <a:buSzPts val="1100"/>
              <a:buFont typeface="Arial"/>
              <a:buNone/>
            </a:pPr>
            <a:r>
              <a:rPr lang="zh-TW" dirty="0">
                <a:solidFill>
                  <a:schemeClr val="dk1"/>
                </a:solidFill>
                <a:latin typeface="Times New Roman"/>
                <a:ea typeface="Times New Roman"/>
                <a:cs typeface="Times New Roman"/>
                <a:sym typeface="Times New Roman"/>
              </a:rPr>
              <a:t>                        </a:t>
            </a:r>
            <a:r>
              <a:rPr lang="zh-TW" altLang="en-US" dirty="0">
                <a:solidFill>
                  <a:schemeClr val="dk1"/>
                </a:solidFill>
                <a:latin typeface="Times New Roman"/>
                <a:ea typeface="Times New Roman"/>
                <a:cs typeface="Times New Roman"/>
                <a:sym typeface="Times New Roman"/>
              </a:rPr>
              <a:t>樹種</a:t>
            </a:r>
            <a:r>
              <a:rPr lang="zh-TW" altLang="en-US" dirty="0">
                <a:solidFill>
                  <a:schemeClr val="dk1"/>
                </a:solidFill>
                <a:latin typeface="新細明體"/>
                <a:ea typeface="新細明體"/>
                <a:cs typeface="Times New Roman"/>
                <a:sym typeface="Times New Roman"/>
              </a:rPr>
              <a:t>、椿象</a:t>
            </a:r>
            <a:r>
              <a:rPr lang="zh-TW" dirty="0">
                <a:solidFill>
                  <a:schemeClr val="dk1"/>
                </a:solidFill>
                <a:latin typeface="Times New Roman"/>
                <a:ea typeface="Times New Roman"/>
                <a:cs typeface="Times New Roman"/>
                <a:sym typeface="Times New Roman"/>
              </a:rPr>
              <a:t>重疊</a:t>
            </a:r>
            <a:r>
              <a:rPr lang="zh-TW" altLang="en-US" dirty="0">
                <a:solidFill>
                  <a:schemeClr val="dk1"/>
                </a:solidFill>
                <a:latin typeface="Times New Roman"/>
                <a:ea typeface="Times New Roman"/>
                <a:cs typeface="Times New Roman"/>
                <a:sym typeface="Times New Roman"/>
              </a:rPr>
              <a:t>分布圖</a:t>
            </a:r>
            <a:endParaRPr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pic>
        <p:nvPicPr>
          <p:cNvPr id="260" name="Google Shape;260;g62f4b690af_1_14"/>
          <p:cNvPicPr preferRelativeResize="0"/>
          <p:nvPr/>
        </p:nvPicPr>
        <p:blipFill>
          <a:blip r:embed="rId3">
            <a:alphaModFix/>
          </a:blip>
          <a:stretch>
            <a:fillRect/>
          </a:stretch>
        </p:blipFill>
        <p:spPr>
          <a:xfrm>
            <a:off x="2495600" y="1641600"/>
            <a:ext cx="7509376" cy="4593650"/>
          </a:xfrm>
          <a:prstGeom prst="rect">
            <a:avLst/>
          </a:prstGeom>
          <a:noFill/>
          <a:ln>
            <a:noFill/>
          </a:ln>
        </p:spPr>
      </p:pic>
      <p:sp>
        <p:nvSpPr>
          <p:cNvPr id="261" name="Google Shape;261;g62f4b690af_1_14"/>
          <p:cNvSpPr/>
          <p:nvPr/>
        </p:nvSpPr>
        <p:spPr>
          <a:xfrm>
            <a:off x="3203425" y="3938425"/>
            <a:ext cx="2892575" cy="1721875"/>
          </a:xfrm>
          <a:custGeom>
            <a:avLst/>
            <a:gdLst/>
            <a:ahLst/>
            <a:cxnLst/>
            <a:rect l="l" t="t" r="r" b="b"/>
            <a:pathLst>
              <a:path w="115703" h="68875" extrusionOk="0">
                <a:moveTo>
                  <a:pt x="6982" y="0"/>
                </a:moveTo>
                <a:cubicBezTo>
                  <a:pt x="33861" y="0"/>
                  <a:pt x="59142" y="14354"/>
                  <a:pt x="83182" y="26377"/>
                </a:cubicBezTo>
                <a:cubicBezTo>
                  <a:pt x="97815" y="33696"/>
                  <a:pt x="120017" y="48372"/>
                  <a:pt x="114835" y="63891"/>
                </a:cubicBezTo>
                <a:cubicBezTo>
                  <a:pt x="113697" y="67298"/>
                  <a:pt x="108355" y="67123"/>
                  <a:pt x="104870" y="67994"/>
                </a:cubicBezTo>
                <a:cubicBezTo>
                  <a:pt x="95362" y="70371"/>
                  <a:pt x="85229" y="67261"/>
                  <a:pt x="75562" y="65650"/>
                </a:cubicBezTo>
                <a:cubicBezTo>
                  <a:pt x="56164" y="62418"/>
                  <a:pt x="38917" y="50174"/>
                  <a:pt x="23395" y="38100"/>
                </a:cubicBezTo>
                <a:cubicBezTo>
                  <a:pt x="12616" y="29716"/>
                  <a:pt x="-2776" y="17352"/>
                  <a:pt x="535" y="4103"/>
                </a:cubicBezTo>
                <a:cubicBezTo>
                  <a:pt x="1362" y="793"/>
                  <a:pt x="7502" y="2415"/>
                  <a:pt x="9913" y="0"/>
                </a:cubicBezTo>
              </a:path>
            </a:pathLst>
          </a:custGeom>
          <a:noFill/>
          <a:ln w="9525" cap="flat" cmpd="sng">
            <a:solidFill>
              <a:schemeClr val="dk2"/>
            </a:solidFill>
            <a:prstDash val="solid"/>
            <a:round/>
            <a:headEnd type="none" w="med" len="med"/>
            <a:tailEnd type="none" w="med" len="med"/>
          </a:ln>
        </p:spPr>
      </p:sp>
      <p:sp>
        <p:nvSpPr>
          <p:cNvPr id="262" name="Google Shape;262;g62f4b690af_1_14"/>
          <p:cNvSpPr/>
          <p:nvPr/>
        </p:nvSpPr>
        <p:spPr>
          <a:xfrm>
            <a:off x="2637150" y="3760625"/>
            <a:ext cx="498250" cy="177800"/>
          </a:xfrm>
          <a:custGeom>
            <a:avLst/>
            <a:gdLst/>
            <a:ahLst/>
            <a:cxnLst/>
            <a:rect l="l" t="t" r="r" b="b"/>
            <a:pathLst>
              <a:path w="19930" h="8206" extrusionOk="0">
                <a:moveTo>
                  <a:pt x="0" y="0"/>
                </a:moveTo>
                <a:cubicBezTo>
                  <a:pt x="6970" y="1742"/>
                  <a:pt x="12746" y="8206"/>
                  <a:pt x="19930" y="8206"/>
                </a:cubicBezTo>
              </a:path>
            </a:pathLst>
          </a:custGeom>
          <a:noFill/>
          <a:ln w="9525" cap="flat" cmpd="sng">
            <a:solidFill>
              <a:schemeClr val="dk2"/>
            </a:solidFill>
            <a:prstDash val="solid"/>
            <a:round/>
            <a:headEnd type="none" w="med" len="med"/>
            <a:tailEnd type="none" w="med" len="med"/>
          </a:ln>
        </p:spPr>
      </p:sp>
      <p:sp>
        <p:nvSpPr>
          <p:cNvPr id="263" name="Google Shape;263;g62f4b690af_1_14"/>
          <p:cNvSpPr/>
          <p:nvPr/>
        </p:nvSpPr>
        <p:spPr>
          <a:xfrm>
            <a:off x="2945150" y="3673675"/>
            <a:ext cx="258275" cy="351700"/>
          </a:xfrm>
          <a:custGeom>
            <a:avLst/>
            <a:gdLst/>
            <a:ahLst/>
            <a:cxnLst/>
            <a:rect l="l" t="t" r="r" b="b"/>
            <a:pathLst>
              <a:path w="10331" h="14068" extrusionOk="0">
                <a:moveTo>
                  <a:pt x="7620" y="0"/>
                </a:moveTo>
                <a:cubicBezTo>
                  <a:pt x="7620" y="2742"/>
                  <a:pt x="7339" y="5604"/>
                  <a:pt x="8206" y="8206"/>
                </a:cubicBezTo>
                <a:cubicBezTo>
                  <a:pt x="8734" y="9790"/>
                  <a:pt x="11146" y="11715"/>
                  <a:pt x="9965" y="12896"/>
                </a:cubicBezTo>
                <a:cubicBezTo>
                  <a:pt x="7600" y="15261"/>
                  <a:pt x="2991" y="12572"/>
                  <a:pt x="0" y="14068"/>
                </a:cubicBezTo>
              </a:path>
            </a:pathLst>
          </a:custGeom>
          <a:noFill/>
          <a:ln w="9525" cap="flat" cmpd="sng">
            <a:solidFill>
              <a:schemeClr val="dk2"/>
            </a:solidFill>
            <a:prstDash val="solid"/>
            <a:round/>
            <a:headEnd type="none" w="med" len="med"/>
            <a:tailEnd type="none" w="med" len="me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623392" y="188640"/>
            <a:ext cx="10972800" cy="1296144"/>
          </a:xfrm>
          <a:prstGeom prst="rect">
            <a:avLst/>
          </a:prstGeom>
          <a:noFill/>
          <a:ln>
            <a:noFill/>
          </a:ln>
        </p:spPr>
        <p:txBody>
          <a:bodyPr spcFirstLastPara="1" wrap="square" lIns="91425" tIns="45700" rIns="91425" bIns="45700" anchor="t" anchorCtr="0">
            <a:normAutofit fontScale="90000"/>
          </a:bodyPr>
          <a:lstStyle/>
          <a:p>
            <a:pPr marL="0" lvl="0" indent="0" rtl="0">
              <a:spcBef>
                <a:spcPts val="0"/>
              </a:spcBef>
              <a:spcAft>
                <a:spcPts val="0"/>
              </a:spcAft>
              <a:buClr>
                <a:srgbClr val="262626"/>
              </a:buClr>
              <a:buSzPts val="4770"/>
              <a:buFont typeface="Century Gothic"/>
              <a:buNone/>
            </a:pPr>
            <a:r>
              <a:rPr lang="zh-TW" sz="4770" dirty="0"/>
              <a:t>研究歷程</a:t>
            </a:r>
            <a:br>
              <a:rPr lang="zh-TW" sz="4320" dirty="0"/>
            </a:br>
            <a:endParaRPr dirty="0"/>
          </a:p>
        </p:txBody>
      </p:sp>
      <p:sp>
        <p:nvSpPr>
          <p:cNvPr id="224" name="Google Shape;224;p7"/>
          <p:cNvSpPr txBox="1">
            <a:spLocks noGrp="1"/>
          </p:cNvSpPr>
          <p:nvPr>
            <p:ph idx="1"/>
          </p:nvPr>
        </p:nvSpPr>
        <p:spPr>
          <a:xfrm>
            <a:off x="1919536" y="1628800"/>
            <a:ext cx="8915400" cy="472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3000" dirty="0"/>
              <a:t>實驗子題</a:t>
            </a:r>
            <a:r>
              <a:rPr lang="zh-TW" altLang="en-US" sz="3000" dirty="0"/>
              <a:t>二</a:t>
            </a:r>
            <a:r>
              <a:rPr lang="zh-TW" sz="3000" dirty="0"/>
              <a:t>： 陰影分布對椿象分布的影響。</a:t>
            </a:r>
            <a:endParaRPr lang="en-US" altLang="zh-TW" sz="3000" dirty="0"/>
          </a:p>
          <a:p>
            <a:pPr marL="0" lvl="0" indent="0">
              <a:spcBef>
                <a:spcPts val="0"/>
              </a:spcBef>
              <a:buNone/>
            </a:pPr>
            <a:r>
              <a:rPr lang="zh-TW" altLang="en-US" sz="3000" dirty="0"/>
              <a:t>實驗目的：</a:t>
            </a:r>
          </a:p>
          <a:p>
            <a:pPr marL="0" lvl="0" indent="0">
              <a:spcBef>
                <a:spcPts val="0"/>
              </a:spcBef>
              <a:buNone/>
            </a:pPr>
            <a:r>
              <a:rPr lang="zh-TW" altLang="en-US" sz="3000" dirty="0"/>
              <a:t>  觀察陰影和椿象的分布，探討學校中陰影分布和椿象分布的關聯。</a:t>
            </a:r>
            <a:endParaRPr lang="en-US" altLang="zh-TW" sz="3000" dirty="0"/>
          </a:p>
          <a:p>
            <a:pPr marL="0" lvl="0" indent="0">
              <a:spcBef>
                <a:spcPts val="0"/>
              </a:spcBef>
              <a:buNone/>
            </a:pPr>
            <a:r>
              <a:rPr lang="zh-TW" altLang="en-US" sz="3000" dirty="0"/>
              <a:t>實驗設計：</a:t>
            </a:r>
          </a:p>
          <a:p>
            <a:pPr marL="0" lvl="0" indent="0">
              <a:spcBef>
                <a:spcPts val="0"/>
              </a:spcBef>
              <a:buNone/>
            </a:pPr>
            <a:r>
              <a:rPr lang="zh-TW" altLang="en-US" sz="3000" dirty="0"/>
              <a:t>    赤星椿象多分布於樟樹</a:t>
            </a:r>
            <a:r>
              <a:rPr lang="zh-TW" altLang="en-US" sz="3000" dirty="0">
                <a:latin typeface="新細明體"/>
                <a:ea typeface="新細明體"/>
              </a:rPr>
              <a:t>，</a:t>
            </a:r>
            <a:r>
              <a:rPr lang="zh-TW" altLang="en-US" sz="3000" dirty="0"/>
              <a:t>繪製陰影分布和椿象分      布的圖像化熱點圖，找出陰影和椿象分布的關聯。</a:t>
            </a:r>
            <a:endParaRPr lang="en-US" altLang="zh-TW" sz="3000" dirty="0"/>
          </a:p>
          <a:p>
            <a:pPr marL="0" lvl="0" indent="0">
              <a:spcBef>
                <a:spcPts val="0"/>
              </a:spcBef>
              <a:buNone/>
            </a:pPr>
            <a:endParaRPr lang="zh-TW" altLang="en-US" sz="3000" dirty="0"/>
          </a:p>
          <a:p>
            <a:pPr marL="0" lvl="0" indent="0">
              <a:spcBef>
                <a:spcPts val="0"/>
              </a:spcBef>
              <a:buNone/>
            </a:pPr>
            <a:endParaRPr lang="en-US" altLang="zh-TW" sz="3000" dirty="0"/>
          </a:p>
          <a:p>
            <a:pPr marL="0" lvl="0" indent="0" algn="l" rtl="0">
              <a:spcBef>
                <a:spcPts val="1000"/>
              </a:spcBef>
              <a:spcAft>
                <a:spcPts val="0"/>
              </a:spcAft>
              <a:buSzPts val="1400"/>
              <a:buNone/>
            </a:pPr>
            <a:endParaRPr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研究歷程</a:t>
            </a:r>
          </a:p>
        </p:txBody>
      </p:sp>
      <p:sp>
        <p:nvSpPr>
          <p:cNvPr id="3" name="內容版面配置區 2"/>
          <p:cNvSpPr>
            <a:spLocks noGrp="1"/>
          </p:cNvSpPr>
          <p:nvPr>
            <p:ph idx="1"/>
          </p:nvPr>
        </p:nvSpPr>
        <p:spPr/>
        <p:txBody>
          <a:bodyPr/>
          <a:lstStyle/>
          <a:p>
            <a:r>
              <a:rPr lang="zh-TW" altLang="en-US" sz="2800" dirty="0"/>
              <a:t>討論與發現</a:t>
            </a:r>
          </a:p>
          <a:p>
            <a:r>
              <a:rPr lang="zh-TW" altLang="en-US" sz="2800" dirty="0"/>
              <a:t>發現，椿象大多集中在樹蔭下及牆角，判斷赤星椿象會迴避陽光。</a:t>
            </a:r>
          </a:p>
          <a:p>
            <a:r>
              <a:rPr lang="zh-TW" altLang="en-US" sz="2800" dirty="0"/>
              <a:t>我們判斷，赤星椿象聚集在樟樹上是因為，樟樹是一直排位於學校西北邊的，而夏季時太陽是東北東升起，西北西落下，所以我們判斷因為校園西北邊日照時數較</a:t>
            </a:r>
            <a:endParaRPr lang="en-US" altLang="zh-TW" sz="2800" dirty="0"/>
          </a:p>
          <a:p>
            <a:pPr marL="0" indent="0">
              <a:buNone/>
            </a:pPr>
            <a:r>
              <a:rPr lang="zh-TW" altLang="en-US" sz="2800" dirty="0"/>
              <a:t>    短，因此可讓赤星椿象躲避陽</a:t>
            </a:r>
            <a:endParaRPr lang="en-US" altLang="zh-TW" sz="2800" dirty="0"/>
          </a:p>
          <a:p>
            <a:pPr marL="0" indent="0">
              <a:buNone/>
            </a:pPr>
            <a:r>
              <a:rPr lang="zh-TW" altLang="en-US" sz="2800" dirty="0"/>
              <a:t>    光</a:t>
            </a:r>
            <a:r>
              <a:rPr lang="zh-TW" altLang="en-US" sz="2800" dirty="0">
                <a:latin typeface="新細明體"/>
                <a:ea typeface="新細明體"/>
              </a:rPr>
              <a:t>。</a:t>
            </a:r>
            <a:endParaRPr lang="en-US" altLang="zh-TW" sz="2800" dirty="0">
              <a:latin typeface="新細明體"/>
              <a:ea typeface="新細明體"/>
            </a:endParaRPr>
          </a:p>
          <a:p>
            <a:endParaRPr lang="en-US" altLang="zh-TW" dirty="0">
              <a:latin typeface="新細明體"/>
              <a:ea typeface="新細明體"/>
            </a:endParaRPr>
          </a:p>
          <a:p>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84" y="3789040"/>
            <a:ext cx="518457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82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zh-TW" dirty="0"/>
              <a:t>結</a:t>
            </a:r>
            <a:r>
              <a:rPr lang="zh-TW" altLang="en-US" dirty="0"/>
              <a:t>論</a:t>
            </a:r>
            <a:endParaRPr dirty="0"/>
          </a:p>
        </p:txBody>
      </p:sp>
      <p:sp>
        <p:nvSpPr>
          <p:cNvPr id="275" name="Google Shape;275;p11"/>
          <p:cNvSpPr txBox="1">
            <a:spLocks noGrp="1"/>
          </p:cNvSpPr>
          <p:nvPr>
            <p:ph idx="1"/>
          </p:nvPr>
        </p:nvSpPr>
        <p:spPr>
          <a:xfrm>
            <a:off x="1559496" y="1417638"/>
            <a:ext cx="8915400" cy="3019474"/>
          </a:xfrm>
          <a:prstGeom prst="rect">
            <a:avLst/>
          </a:prstGeom>
          <a:noFill/>
          <a:ln>
            <a:noFill/>
          </a:ln>
        </p:spPr>
        <p:txBody>
          <a:bodyPr spcFirstLastPara="1" wrap="square" lIns="91425" tIns="45700" rIns="91425" bIns="45700" anchor="t" anchorCtr="0">
            <a:noAutofit/>
          </a:bodyPr>
          <a:lstStyle/>
          <a:p>
            <a:pPr marL="304800" lvl="0" indent="-304800" algn="l" rtl="0">
              <a:spcBef>
                <a:spcPts val="0"/>
              </a:spcBef>
              <a:spcAft>
                <a:spcPts val="0"/>
              </a:spcAft>
              <a:buNone/>
            </a:pPr>
            <a:endParaRPr sz="2000" dirty="0">
              <a:solidFill>
                <a:schemeClr val="dk1"/>
              </a:solidFill>
              <a:latin typeface="Calibri"/>
              <a:ea typeface="Calibri"/>
              <a:cs typeface="Calibri"/>
              <a:sym typeface="Calibri"/>
            </a:endParaRPr>
          </a:p>
          <a:p>
            <a:pPr marL="304800" lvl="0" indent="-304800" algn="l" rtl="0">
              <a:spcBef>
                <a:spcPts val="0"/>
              </a:spcBef>
              <a:spcAft>
                <a:spcPts val="0"/>
              </a:spcAft>
              <a:buNone/>
            </a:pPr>
            <a:endParaRPr sz="2400" dirty="0">
              <a:solidFill>
                <a:schemeClr val="dk1"/>
              </a:solidFill>
              <a:latin typeface="Calibri"/>
              <a:ea typeface="Calibri"/>
              <a:cs typeface="Calibri"/>
              <a:sym typeface="Calibri"/>
            </a:endParaRPr>
          </a:p>
          <a:p>
            <a:pPr marL="304800" lvl="0" indent="-304800" algn="l" rtl="0">
              <a:spcBef>
                <a:spcPts val="0"/>
              </a:spcBef>
              <a:spcAft>
                <a:spcPts val="0"/>
              </a:spcAft>
              <a:buNone/>
            </a:pPr>
            <a:r>
              <a:rPr lang="en-US" altLang="zh-TW" sz="2400" dirty="0">
                <a:solidFill>
                  <a:schemeClr val="dk1"/>
                </a:solidFill>
                <a:latin typeface="Calibri"/>
                <a:ea typeface="Calibri"/>
                <a:cs typeface="Calibri"/>
                <a:sym typeface="Calibri"/>
              </a:rPr>
              <a:t>1.</a:t>
            </a:r>
            <a:r>
              <a:rPr lang="zh-TW" altLang="en-US" sz="2400" dirty="0">
                <a:solidFill>
                  <a:schemeClr val="dk1"/>
                </a:solidFill>
                <a:latin typeface="Calibri"/>
                <a:ea typeface="Calibri"/>
                <a:cs typeface="Calibri"/>
                <a:sym typeface="Calibri"/>
              </a:rPr>
              <a:t>由於赤星椿象都分布於樹蔭下及牆角，因此我們判斷</a:t>
            </a:r>
            <a:r>
              <a:rPr lang="zh-TW" sz="2400" dirty="0">
                <a:solidFill>
                  <a:schemeClr val="dk1"/>
                </a:solidFill>
                <a:latin typeface="Calibri"/>
                <a:ea typeface="Calibri"/>
                <a:cs typeface="Calibri"/>
                <a:sym typeface="Calibri"/>
              </a:rPr>
              <a:t>赤星椿象不喜歡陽光，所以會躲在</a:t>
            </a:r>
            <a:r>
              <a:rPr lang="zh-TW" altLang="en-US" sz="2400" dirty="0">
                <a:solidFill>
                  <a:schemeClr val="dk1"/>
                </a:solidFill>
                <a:latin typeface="Calibri"/>
                <a:ea typeface="Calibri"/>
                <a:cs typeface="Calibri"/>
                <a:sym typeface="Calibri"/>
              </a:rPr>
              <a:t>日照時數較短之</a:t>
            </a:r>
            <a:r>
              <a:rPr lang="zh-TW" sz="2400" dirty="0">
                <a:solidFill>
                  <a:schemeClr val="dk1"/>
                </a:solidFill>
                <a:latin typeface="Calibri"/>
                <a:ea typeface="Calibri"/>
                <a:cs typeface="Calibri"/>
                <a:sym typeface="Calibri"/>
              </a:rPr>
              <a:t>處</a:t>
            </a:r>
            <a:r>
              <a:rPr lang="zh-TW" altLang="en-US" sz="2400" dirty="0">
                <a:solidFill>
                  <a:schemeClr val="dk1"/>
                </a:solidFill>
                <a:latin typeface="Calibri"/>
                <a:ea typeface="Calibri"/>
                <a:cs typeface="Calibri"/>
                <a:sym typeface="Calibri"/>
              </a:rPr>
              <a:t>。</a:t>
            </a:r>
            <a:endParaRPr lang="en-US" altLang="zh-TW" sz="2400" dirty="0">
              <a:solidFill>
                <a:schemeClr val="dk1"/>
              </a:solidFill>
              <a:latin typeface="Calibri"/>
              <a:ea typeface="Calibri"/>
              <a:cs typeface="Calibri"/>
              <a:sym typeface="Calibri"/>
            </a:endParaRPr>
          </a:p>
          <a:p>
            <a:pPr marL="304800" lvl="0" indent="-304800" algn="l" rtl="0">
              <a:spcBef>
                <a:spcPts val="0"/>
              </a:spcBef>
              <a:spcAft>
                <a:spcPts val="0"/>
              </a:spcAft>
              <a:buNone/>
            </a:pPr>
            <a:r>
              <a:rPr lang="zh-TW" sz="2400" dirty="0">
                <a:solidFill>
                  <a:schemeClr val="dk1"/>
                </a:solidFill>
                <a:latin typeface="Calibri"/>
                <a:ea typeface="Calibri"/>
                <a:cs typeface="Calibri"/>
                <a:sym typeface="Calibri"/>
              </a:rPr>
              <a:t>  </a:t>
            </a:r>
            <a:endParaRPr lang="en-US" altLang="zh-TW" sz="2400" dirty="0">
              <a:solidFill>
                <a:schemeClr val="dk1"/>
              </a:solidFill>
              <a:latin typeface="Calibri"/>
              <a:ea typeface="Calibri"/>
              <a:cs typeface="Calibri"/>
              <a:sym typeface="Calibri"/>
            </a:endParaRPr>
          </a:p>
          <a:p>
            <a:pPr marL="304800" lvl="0" indent="-304800" algn="l" rtl="0">
              <a:spcBef>
                <a:spcPts val="0"/>
              </a:spcBef>
              <a:spcAft>
                <a:spcPts val="0"/>
              </a:spcAft>
              <a:buNone/>
            </a:pPr>
            <a:r>
              <a:rPr lang="en-US" altLang="zh-TW" sz="2400" dirty="0">
                <a:solidFill>
                  <a:schemeClr val="dk1"/>
                </a:solidFill>
                <a:latin typeface="Calibri"/>
                <a:ea typeface="Calibri"/>
                <a:cs typeface="Calibri"/>
                <a:sym typeface="Calibri"/>
              </a:rPr>
              <a:t>2</a:t>
            </a:r>
            <a:r>
              <a:rPr lang="zh-TW" sz="2400" dirty="0">
                <a:solidFill>
                  <a:schemeClr val="dk1"/>
                </a:solidFill>
                <a:latin typeface="Calibri"/>
                <a:ea typeface="Calibri"/>
                <a:cs typeface="Calibri"/>
                <a:sym typeface="Calibri"/>
              </a:rPr>
              <a:t>.我們從「樹種分布對椿象分布的影響」實驗子題中，瞭解赤星椿象大多分布於樟樹周圍，並發現赤星椿象不一定匯聚即在食物來</a:t>
            </a:r>
            <a:r>
              <a:rPr lang="zh-TW" altLang="en-US" sz="2400" dirty="0">
                <a:solidFill>
                  <a:schemeClr val="dk1"/>
                </a:solidFill>
                <a:latin typeface="Calibri"/>
                <a:ea typeface="Calibri"/>
                <a:cs typeface="Calibri"/>
                <a:sym typeface="Calibri"/>
              </a:rPr>
              <a:t> </a:t>
            </a:r>
            <a:r>
              <a:rPr lang="zh-TW" sz="2400" dirty="0">
                <a:solidFill>
                  <a:schemeClr val="dk1"/>
                </a:solidFill>
                <a:latin typeface="Calibri"/>
                <a:ea typeface="Calibri"/>
                <a:cs typeface="Calibri"/>
                <a:sym typeface="Calibri"/>
              </a:rPr>
              <a:t>源(錦葵科植物)周圍。</a:t>
            </a:r>
            <a:endParaRPr sz="2400" dirty="0">
              <a:solidFill>
                <a:schemeClr val="dk1"/>
              </a:solidFill>
              <a:latin typeface="Calibri"/>
              <a:ea typeface="Calibri"/>
              <a:cs typeface="Calibri"/>
              <a:sym typeface="Calibri"/>
            </a:endParaRPr>
          </a:p>
          <a:p>
            <a:pPr marL="304800" lvl="0" indent="-304800" algn="l" rtl="0">
              <a:spcBef>
                <a:spcPts val="0"/>
              </a:spcBef>
              <a:spcAft>
                <a:spcPts val="0"/>
              </a:spcAft>
              <a:buNone/>
            </a:pPr>
            <a:endParaRPr sz="2000" dirty="0">
              <a:solidFill>
                <a:schemeClr val="dk1"/>
              </a:solidFill>
              <a:latin typeface="Calibri"/>
              <a:ea typeface="Calibri"/>
              <a:cs typeface="Calibri"/>
              <a:sym typeface="Calibri"/>
            </a:endParaRPr>
          </a:p>
          <a:p>
            <a:pPr marL="304800" lvl="0" indent="-304800" algn="l" rtl="0">
              <a:spcBef>
                <a:spcPts val="0"/>
              </a:spcBef>
              <a:spcAft>
                <a:spcPts val="0"/>
              </a:spcAft>
              <a:buNone/>
            </a:pPr>
            <a:r>
              <a:rPr lang="zh-TW" sz="2000" dirty="0">
                <a:solidFill>
                  <a:schemeClr val="dk1"/>
                </a:solidFill>
                <a:latin typeface="Calibri"/>
                <a:ea typeface="Calibri"/>
                <a:cs typeface="Calibri"/>
                <a:sym typeface="Calibri"/>
              </a:rPr>
              <a:t>        </a:t>
            </a: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5400" y="620688"/>
            <a:ext cx="10972800" cy="796950"/>
          </a:xfrm>
        </p:spPr>
        <p:txBody>
          <a:bodyPr>
            <a:normAutofit fontScale="90000"/>
          </a:bodyPr>
          <a:lstStyle/>
          <a:p>
            <a:pPr lvl="0"/>
            <a:r>
              <a:rPr lang="zh-TW" altLang="en-US" sz="4900" dirty="0">
                <a:latin typeface="+mn-ea"/>
              </a:rPr>
              <a:t>參考文獻</a:t>
            </a:r>
            <a:br>
              <a:rPr lang="en-US" altLang="zh-TW" dirty="0">
                <a:latin typeface="+mn-ea"/>
              </a:rPr>
            </a:br>
            <a:endParaRPr lang="zh-TW" altLang="en-US" dirty="0"/>
          </a:p>
        </p:txBody>
      </p:sp>
      <p:sp>
        <p:nvSpPr>
          <p:cNvPr id="3" name="內容版面配置區 2"/>
          <p:cNvSpPr>
            <a:spLocks noGrp="1"/>
          </p:cNvSpPr>
          <p:nvPr>
            <p:ph idx="1"/>
          </p:nvPr>
        </p:nvSpPr>
        <p:spPr/>
        <p:txBody>
          <a:bodyPr>
            <a:normAutofit fontScale="40000" lnSpcReduction="20000"/>
          </a:bodyPr>
          <a:lstStyle/>
          <a:p>
            <a:pPr marL="0" indent="0">
              <a:buNone/>
            </a:pPr>
            <a:r>
              <a:rPr lang="en-US" altLang="zh-TW" dirty="0"/>
              <a:t>(</a:t>
            </a:r>
            <a:r>
              <a:rPr lang="zh-TW" altLang="en-US" dirty="0"/>
              <a:t>一</a:t>
            </a:r>
            <a:r>
              <a:rPr lang="en-US" altLang="zh-TW" dirty="0"/>
              <a:t>)</a:t>
            </a:r>
            <a:r>
              <a:rPr lang="zh-TW" altLang="en-US" dirty="0"/>
              <a:t>赤星椿象</a:t>
            </a:r>
            <a:r>
              <a:rPr lang="en-US" altLang="zh-TW" dirty="0"/>
              <a:t>_</a:t>
            </a:r>
            <a:r>
              <a:rPr lang="zh-TW" altLang="en-US" dirty="0"/>
              <a:t>百度百科 </a:t>
            </a:r>
            <a:endParaRPr lang="en-US" altLang="zh-TW" dirty="0"/>
          </a:p>
          <a:p>
            <a:pPr marL="0" indent="0">
              <a:buNone/>
            </a:pPr>
            <a:r>
              <a:rPr lang="en-US" altLang="zh-TW" dirty="0"/>
              <a:t>https://bkso.baidu.com/item/%E8%B5%A4%E6%98%9F%E6%A4%BF%E 8%B1%A1</a:t>
            </a:r>
          </a:p>
          <a:p>
            <a:pPr marL="0" indent="0">
              <a:buNone/>
            </a:pPr>
            <a:r>
              <a:rPr lang="en-US" altLang="zh-TW" dirty="0"/>
              <a:t> (</a:t>
            </a:r>
            <a:r>
              <a:rPr lang="zh-TW" altLang="en-US" dirty="0"/>
              <a:t>二</a:t>
            </a:r>
            <a:r>
              <a:rPr lang="en-US" altLang="zh-TW" dirty="0"/>
              <a:t>)〈</a:t>
            </a:r>
            <a:r>
              <a:rPr lang="zh-TW" altLang="en-US" dirty="0"/>
              <a:t>南部</a:t>
            </a:r>
            <a:r>
              <a:rPr lang="en-US" altLang="zh-TW" dirty="0"/>
              <a:t>〉</a:t>
            </a:r>
            <a:r>
              <a:rPr lang="zh-TW" altLang="en-US" dirty="0"/>
              <a:t>紅星椿象大增專家</a:t>
            </a:r>
            <a:r>
              <a:rPr lang="en-US" altLang="zh-TW" dirty="0"/>
              <a:t>︰</a:t>
            </a:r>
            <a:r>
              <a:rPr lang="zh-TW" altLang="en-US" dirty="0"/>
              <a:t>無危害人體案例</a:t>
            </a:r>
            <a:endParaRPr lang="en-US" altLang="zh-TW" dirty="0"/>
          </a:p>
          <a:p>
            <a:pPr marL="0" indent="0">
              <a:buNone/>
            </a:pPr>
            <a:r>
              <a:rPr lang="zh-TW" altLang="en-US" dirty="0"/>
              <a:t> </a:t>
            </a:r>
            <a:r>
              <a:rPr lang="en-US" altLang="zh-TW" dirty="0">
                <a:hlinkClick r:id="rId2"/>
              </a:rPr>
              <a:t>https://news.ltn.com.tw/news/local/paper/785275</a:t>
            </a:r>
            <a:endParaRPr lang="en-US" altLang="zh-TW" dirty="0"/>
          </a:p>
          <a:p>
            <a:pPr marL="0" indent="0">
              <a:buNone/>
            </a:pPr>
            <a:r>
              <a:rPr lang="en-US" altLang="zh-TW" dirty="0"/>
              <a:t> (</a:t>
            </a:r>
            <a:r>
              <a:rPr lang="zh-TW" altLang="en-US" dirty="0"/>
              <a:t>三</a:t>
            </a:r>
            <a:r>
              <a:rPr lang="en-US" altLang="zh-TW" dirty="0"/>
              <a:t>)</a:t>
            </a:r>
            <a:r>
              <a:rPr lang="zh-TW" altLang="en-US" dirty="0"/>
              <a:t>請問椿象該怎麼防治</a:t>
            </a:r>
            <a:r>
              <a:rPr lang="en-US" altLang="zh-TW" dirty="0"/>
              <a:t>?</a:t>
            </a:r>
          </a:p>
          <a:p>
            <a:pPr marL="0" indent="0">
              <a:buNone/>
            </a:pPr>
            <a:r>
              <a:rPr lang="en-US" altLang="zh-TW" dirty="0"/>
              <a:t> https://tw.answers.yahoo.com/question/index?qid=20090814000010KK11 886 </a:t>
            </a:r>
          </a:p>
          <a:p>
            <a:pPr marL="0" indent="0">
              <a:buNone/>
            </a:pPr>
            <a:r>
              <a:rPr lang="en-US" altLang="zh-TW" dirty="0"/>
              <a:t>(</a:t>
            </a:r>
            <a:r>
              <a:rPr lang="zh-TW" altLang="en-US" dirty="0"/>
              <a:t>四</a:t>
            </a:r>
            <a:r>
              <a:rPr lang="en-US" altLang="zh-TW" dirty="0"/>
              <a:t>)3 </a:t>
            </a:r>
            <a:r>
              <a:rPr lang="zh-TW" altLang="en-US" dirty="0"/>
              <a:t>种方法来用自然方法驱除椿象 </a:t>
            </a:r>
            <a:endParaRPr lang="en-US" altLang="zh-TW" dirty="0"/>
          </a:p>
          <a:p>
            <a:pPr marL="0" indent="0">
              <a:buNone/>
            </a:pPr>
            <a:r>
              <a:rPr lang="en-US" altLang="zh-TW" dirty="0"/>
              <a:t>- </a:t>
            </a:r>
            <a:r>
              <a:rPr lang="en-US" altLang="zh-TW" dirty="0" err="1"/>
              <a:t>wikiHow</a:t>
            </a:r>
            <a:r>
              <a:rPr lang="en-US" altLang="zh-TW" dirty="0"/>
              <a:t> https://zh.wikihow.com/%E7%94%A8%E8%87%AA%E7%84%B6%E6%96 %B9%E6%B3%95%E9%A9%B1%E9%99%A4%E6%A4%BF%E8%B1%A 1</a:t>
            </a:r>
          </a:p>
          <a:p>
            <a:pPr marL="0" indent="0">
              <a:buNone/>
            </a:pPr>
            <a:r>
              <a:rPr lang="en-US" altLang="zh-TW" dirty="0"/>
              <a:t> (</a:t>
            </a:r>
            <a:r>
              <a:rPr lang="zh-TW" altLang="en-US" dirty="0"/>
              <a:t>五</a:t>
            </a:r>
            <a:r>
              <a:rPr lang="en-US" altLang="zh-TW" dirty="0"/>
              <a:t>)</a:t>
            </a:r>
            <a:r>
              <a:rPr lang="zh-TW" altLang="en-US" dirty="0"/>
              <a:t>赤星椿象</a:t>
            </a:r>
            <a:r>
              <a:rPr lang="en-US" altLang="zh-TW" dirty="0"/>
              <a:t>@ </a:t>
            </a:r>
            <a:r>
              <a:rPr lang="zh-TW" altLang="en-US" dirty="0"/>
              <a:t>雄子自然筆記 </a:t>
            </a:r>
            <a:r>
              <a:rPr lang="en-US" altLang="zh-TW" dirty="0"/>
              <a:t>2 :: </a:t>
            </a:r>
            <a:r>
              <a:rPr lang="zh-TW" altLang="en-US" dirty="0"/>
              <a:t>隨意窩 </a:t>
            </a:r>
            <a:r>
              <a:rPr lang="en-US" altLang="zh-TW" dirty="0" err="1"/>
              <a:t>Xuite</a:t>
            </a:r>
            <a:r>
              <a:rPr lang="en-US" altLang="zh-TW" dirty="0"/>
              <a:t> </a:t>
            </a:r>
            <a:r>
              <a:rPr lang="zh-TW" altLang="en-US" dirty="0"/>
              <a:t>日誌</a:t>
            </a:r>
            <a:endParaRPr lang="en-US" altLang="zh-TW" dirty="0"/>
          </a:p>
          <a:p>
            <a:pPr marL="0" indent="0">
              <a:buNone/>
            </a:pPr>
            <a:r>
              <a:rPr lang="zh-TW" altLang="en-US" dirty="0"/>
              <a:t> </a:t>
            </a:r>
            <a:r>
              <a:rPr lang="en-US" altLang="zh-TW" dirty="0"/>
              <a:t>https://blog.xuite.net/r0123401234/twblog/119959067- %E8%B5%A4%E6%98%9F%E6%A4%BF%E8%B1%A1</a:t>
            </a:r>
          </a:p>
          <a:p>
            <a:pPr marL="0" indent="0">
              <a:buNone/>
            </a:pPr>
            <a:r>
              <a:rPr lang="en-US" altLang="zh-TW" dirty="0"/>
              <a:t> (</a:t>
            </a:r>
            <a:r>
              <a:rPr lang="zh-TW" altLang="en-US" dirty="0"/>
              <a:t>六</a:t>
            </a:r>
            <a:r>
              <a:rPr lang="en-US" altLang="zh-TW" dirty="0"/>
              <a:t>)</a:t>
            </a:r>
            <a:r>
              <a:rPr lang="zh-TW" altLang="en-US" dirty="0"/>
              <a:t>它不是荔枝椿象！紅姬緣椿象無害免驚</a:t>
            </a:r>
            <a:endParaRPr lang="en-US" altLang="zh-TW" dirty="0"/>
          </a:p>
          <a:p>
            <a:pPr marL="0" indent="0">
              <a:buNone/>
            </a:pPr>
            <a:r>
              <a:rPr lang="zh-TW" altLang="en-US" dirty="0"/>
              <a:t> </a:t>
            </a:r>
            <a:r>
              <a:rPr lang="en-US" altLang="zh-TW" dirty="0"/>
              <a:t>https://newtalk.tw/news/view/2018-04-09/120234 </a:t>
            </a:r>
          </a:p>
          <a:p>
            <a:pPr marL="0" indent="0">
              <a:buNone/>
            </a:pPr>
            <a:r>
              <a:rPr lang="en-US" altLang="zh-TW" dirty="0"/>
              <a:t>(</a:t>
            </a:r>
            <a:r>
              <a:rPr lang="zh-TW" altLang="en-US" dirty="0"/>
              <a:t>七</a:t>
            </a:r>
            <a:r>
              <a:rPr lang="en-US" altLang="zh-TW" dirty="0"/>
              <a:t>)</a:t>
            </a:r>
            <a:r>
              <a:rPr lang="zh-TW" altLang="en-US" dirty="0"/>
              <a:t>半翅目</a:t>
            </a:r>
            <a:r>
              <a:rPr lang="en-US" altLang="zh-TW" dirty="0"/>
              <a:t>-</a:t>
            </a:r>
            <a:r>
              <a:rPr lang="zh-TW" altLang="en-US" dirty="0"/>
              <a:t>赤星椿象</a:t>
            </a:r>
            <a:r>
              <a:rPr lang="en-US" altLang="zh-TW" dirty="0"/>
              <a:t>@ </a:t>
            </a:r>
            <a:r>
              <a:rPr lang="zh-TW" altLang="en-US" dirty="0"/>
              <a:t>烈嶼觀察筆記</a:t>
            </a:r>
            <a:r>
              <a:rPr lang="en-US" altLang="zh-TW" dirty="0"/>
              <a:t>:: </a:t>
            </a:r>
            <a:r>
              <a:rPr lang="zh-TW" altLang="en-US" dirty="0"/>
              <a:t>痞客邦</a:t>
            </a:r>
            <a:r>
              <a:rPr lang="en-US" altLang="zh-TW" dirty="0"/>
              <a:t>:: </a:t>
            </a:r>
          </a:p>
          <a:p>
            <a:pPr marL="0" indent="0">
              <a:buNone/>
            </a:pPr>
            <a:r>
              <a:rPr lang="en-US" altLang="zh-TW" dirty="0"/>
              <a:t>https://taconet.pixnet.net/blog/post/35352551- %E5%8D%8A%E7%BF%85%E7%9B%AE- %E8%B5%A4%E6%98%9F%E6%A4%BF%E8%B1%A1</a:t>
            </a:r>
          </a:p>
          <a:p>
            <a:pPr marL="0" indent="0">
              <a:buNone/>
            </a:pPr>
            <a:r>
              <a:rPr lang="en-US" altLang="zh-TW" dirty="0"/>
              <a:t> (</a:t>
            </a:r>
            <a:r>
              <a:rPr lang="zh-TW" altLang="en-US" dirty="0"/>
              <a:t>八</a:t>
            </a:r>
            <a:r>
              <a:rPr lang="en-US" altLang="zh-TW" dirty="0"/>
              <a:t>)</a:t>
            </a:r>
            <a:r>
              <a:rPr lang="zh-TW" altLang="en-US" dirty="0"/>
              <a:t>老劉的聊天室赤星椿象</a:t>
            </a:r>
            <a:endParaRPr lang="en-US" altLang="zh-TW" dirty="0"/>
          </a:p>
          <a:p>
            <a:pPr marL="0" indent="0">
              <a:buNone/>
            </a:pPr>
            <a:r>
              <a:rPr lang="zh-TW" altLang="en-US" dirty="0"/>
              <a:t> </a:t>
            </a:r>
            <a:r>
              <a:rPr lang="en-US" altLang="zh-TW" dirty="0"/>
              <a:t>https://lwc737.pixnet.net/blog/post/262077179- %E8%B5%A4%E6%98%9F%E6%A4%BF%E8%B1%A1</a:t>
            </a:r>
          </a:p>
          <a:p>
            <a:pPr marL="0" indent="0">
              <a:buNone/>
            </a:pPr>
            <a:r>
              <a:rPr lang="en-US" altLang="zh-TW" dirty="0"/>
              <a:t> (</a:t>
            </a:r>
            <a:r>
              <a:rPr lang="zh-TW" altLang="en-US" dirty="0"/>
              <a:t>九</a:t>
            </a:r>
            <a:r>
              <a:rPr lang="en-US" altLang="zh-TW" dirty="0"/>
              <a:t>)</a:t>
            </a:r>
            <a:r>
              <a:rPr lang="zh-TW" altLang="en-US" dirty="0"/>
              <a:t>姬赤星椿象</a:t>
            </a:r>
            <a:r>
              <a:rPr lang="en-US" altLang="zh-TW" dirty="0"/>
              <a:t>@</a:t>
            </a:r>
            <a:r>
              <a:rPr lang="zh-TW" altLang="en-US" dirty="0"/>
              <a:t>嚴尚文的魚拓藝術與攝影</a:t>
            </a:r>
            <a:r>
              <a:rPr lang="en-US" altLang="zh-TW" dirty="0"/>
              <a:t>- </a:t>
            </a:r>
            <a:r>
              <a:rPr lang="en-US" altLang="zh-TW" dirty="0" err="1"/>
              <a:t>nidBox</a:t>
            </a:r>
            <a:r>
              <a:rPr lang="en-US" altLang="zh-TW" dirty="0"/>
              <a:t> </a:t>
            </a:r>
            <a:r>
              <a:rPr lang="zh-TW" altLang="en-US" dirty="0"/>
              <a:t>親子盒子</a:t>
            </a:r>
            <a:endParaRPr lang="en-US" altLang="zh-TW" dirty="0"/>
          </a:p>
          <a:p>
            <a:pPr marL="0" indent="0">
              <a:buNone/>
            </a:pPr>
            <a:r>
              <a:rPr lang="zh-TW" altLang="en-US" dirty="0"/>
              <a:t> </a:t>
            </a:r>
            <a:r>
              <a:rPr lang="en-US" altLang="zh-TW" dirty="0"/>
              <a:t>https://sowells.nidbox.com/diary/read/8224481 </a:t>
            </a:r>
          </a:p>
          <a:p>
            <a:pPr marL="0" indent="0">
              <a:buNone/>
            </a:pPr>
            <a:r>
              <a:rPr lang="en-US" altLang="zh-TW" dirty="0"/>
              <a:t>(</a:t>
            </a:r>
            <a:r>
              <a:rPr lang="zh-TW" altLang="en-US" dirty="0"/>
              <a:t>十</a:t>
            </a:r>
            <a:r>
              <a:rPr lang="en-US" altLang="zh-TW" dirty="0"/>
              <a:t>)</a:t>
            </a:r>
            <a:r>
              <a:rPr lang="zh-TW" altLang="en-US" dirty="0"/>
              <a:t>赤星椿象</a:t>
            </a:r>
            <a:r>
              <a:rPr lang="en-US" altLang="zh-TW" dirty="0"/>
              <a:t>@ </a:t>
            </a:r>
            <a:r>
              <a:rPr lang="zh-TW" altLang="en-US" dirty="0"/>
              <a:t>涓涓流水</a:t>
            </a:r>
            <a:r>
              <a:rPr lang="en-US" altLang="zh-TW" dirty="0"/>
              <a:t>:: </a:t>
            </a:r>
            <a:r>
              <a:rPr lang="zh-TW" altLang="en-US" dirty="0"/>
              <a:t>痞客邦</a:t>
            </a:r>
            <a:r>
              <a:rPr lang="en-US" altLang="zh-TW" dirty="0"/>
              <a:t>:: https://jj3399.pixnet.net/blog/post/292663532- %E8%B5%A4%E6%98%9F%E6%A4%BF%E8%B1%A1</a:t>
            </a:r>
            <a:endParaRPr lang="zh-TW" altLang="en-US" dirty="0"/>
          </a:p>
        </p:txBody>
      </p:sp>
    </p:spTree>
    <p:extLst>
      <p:ext uri="{BB962C8B-B14F-4D97-AF65-F5344CB8AC3E}">
        <p14:creationId xmlns:p14="http://schemas.microsoft.com/office/powerpoint/2010/main" val="381165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2" y="1340768"/>
            <a:ext cx="10972800" cy="4896544"/>
          </a:xfrm>
        </p:spPr>
        <p:txBody>
          <a:bodyPr>
            <a:normAutofit fontScale="32500" lnSpcReduction="20000"/>
          </a:bodyPr>
          <a:lstStyle/>
          <a:p>
            <a:pPr marL="0" indent="0">
              <a:buNone/>
            </a:pPr>
            <a:r>
              <a:rPr lang="zh-TW" altLang="en-US" sz="4500" dirty="0"/>
              <a:t> </a:t>
            </a:r>
            <a:r>
              <a:rPr lang="en-US" altLang="zh-TW" sz="4500" dirty="0"/>
              <a:t>(</a:t>
            </a:r>
            <a:r>
              <a:rPr lang="zh-TW" altLang="en-US" sz="4500" dirty="0"/>
              <a:t>十一</a:t>
            </a:r>
            <a:r>
              <a:rPr lang="en-US" altLang="zh-TW" sz="4500" dirty="0"/>
              <a:t>)</a:t>
            </a:r>
            <a:r>
              <a:rPr lang="zh-TW" altLang="en-US" sz="4500" dirty="0"/>
              <a:t>發現台灣之美再美都是曾經</a:t>
            </a:r>
            <a:r>
              <a:rPr lang="en-US" altLang="zh-TW" sz="4500" dirty="0"/>
              <a:t>.</a:t>
            </a:r>
            <a:r>
              <a:rPr lang="zh-TW" altLang="en-US" sz="4500" dirty="0"/>
              <a:t>再好都是往事 </a:t>
            </a:r>
            <a:r>
              <a:rPr lang="en-US" altLang="zh-TW" sz="4500" dirty="0">
                <a:hlinkClick r:id="rId2"/>
              </a:rPr>
              <a:t>https://taiwanking68.pixnet.net/blog/post/459564898%E8%B5%A4%E6%98%9F%E6%A4%BF%E8%B1%A1</a:t>
            </a:r>
            <a:endParaRPr lang="en-US" altLang="zh-TW" sz="4500" dirty="0"/>
          </a:p>
          <a:p>
            <a:pPr marL="0" indent="0">
              <a:buNone/>
            </a:pPr>
            <a:r>
              <a:rPr lang="en-US" altLang="zh-TW" sz="4500" dirty="0"/>
              <a:t> (</a:t>
            </a:r>
            <a:r>
              <a:rPr lang="zh-TW" altLang="en-US" sz="4500" dirty="0"/>
              <a:t>十二</a:t>
            </a:r>
            <a:r>
              <a:rPr lang="en-US" altLang="zh-TW" sz="4500" dirty="0"/>
              <a:t>) </a:t>
            </a:r>
            <a:r>
              <a:rPr lang="zh-TW" altLang="en-US" sz="4500" dirty="0"/>
              <a:t>赤星椿象 </a:t>
            </a:r>
            <a:r>
              <a:rPr lang="en-US" altLang="zh-TW" sz="4500" dirty="0" err="1"/>
              <a:t>Dysdercuscingulatus</a:t>
            </a:r>
            <a:r>
              <a:rPr lang="en-US" altLang="zh-TW" sz="4500" dirty="0"/>
              <a:t> (</a:t>
            </a:r>
            <a:r>
              <a:rPr lang="en-US" altLang="zh-TW" sz="4500" dirty="0" err="1"/>
              <a:t>Fabricius</a:t>
            </a:r>
            <a:r>
              <a:rPr lang="en-US" altLang="zh-TW" sz="4500" dirty="0"/>
              <a:t>, 1775 )</a:t>
            </a:r>
          </a:p>
          <a:p>
            <a:pPr marL="0" indent="0">
              <a:buNone/>
            </a:pPr>
            <a:r>
              <a:rPr lang="en-US" altLang="zh-TW" sz="4500" dirty="0"/>
              <a:t> http://gaga.biodiv.tw/new23/9402/17.htm </a:t>
            </a:r>
          </a:p>
          <a:p>
            <a:pPr marL="0" indent="0">
              <a:buNone/>
            </a:pPr>
            <a:r>
              <a:rPr lang="en-US" altLang="zh-TW" sz="4500" dirty="0"/>
              <a:t>(</a:t>
            </a:r>
            <a:r>
              <a:rPr lang="zh-TW" altLang="en-US" sz="4500" dirty="0"/>
              <a:t>十三</a:t>
            </a:r>
            <a:r>
              <a:rPr lang="en-US" altLang="zh-TW" sz="4500" dirty="0"/>
              <a:t>)</a:t>
            </a:r>
            <a:r>
              <a:rPr lang="zh-TW" altLang="en-US" sz="4500" dirty="0"/>
              <a:t>中時電子報 </a:t>
            </a:r>
            <a:endParaRPr lang="en-US" altLang="zh-TW" sz="4500" dirty="0"/>
          </a:p>
          <a:p>
            <a:pPr marL="0" indent="0">
              <a:buNone/>
            </a:pPr>
            <a:r>
              <a:rPr lang="en-US" altLang="zh-TW" sz="4500" dirty="0"/>
              <a:t>https://www.chinatimes.com/realtimenews/20190531001637- 260405?chdtv </a:t>
            </a:r>
          </a:p>
          <a:p>
            <a:pPr marL="0" indent="0">
              <a:buNone/>
            </a:pPr>
            <a:r>
              <a:rPr lang="en-US" altLang="zh-TW" sz="4500" dirty="0"/>
              <a:t>(</a:t>
            </a:r>
            <a:r>
              <a:rPr lang="zh-TW" altLang="en-US" sz="4500" dirty="0"/>
              <a:t>十四</a:t>
            </a:r>
            <a:r>
              <a:rPr lang="en-US" altLang="zh-TW" sz="4500" dirty="0"/>
              <a:t>) </a:t>
            </a:r>
            <a:r>
              <a:rPr lang="zh-TW" altLang="en-US" sz="4500" dirty="0"/>
              <a:t>科博電子報</a:t>
            </a:r>
            <a:endParaRPr lang="en-US" altLang="zh-TW" sz="4500" dirty="0"/>
          </a:p>
          <a:p>
            <a:pPr marL="0" indent="0">
              <a:buNone/>
            </a:pPr>
            <a:r>
              <a:rPr lang="zh-TW" altLang="en-US" sz="4500" dirty="0"/>
              <a:t> </a:t>
            </a:r>
            <a:r>
              <a:rPr lang="en-US" altLang="zh-TW" sz="4500" dirty="0">
                <a:hlinkClick r:id="rId3"/>
              </a:rPr>
              <a:t>http://web2.nmns.edu.tw/PubLib/epaper/2015/775-index.htm</a:t>
            </a:r>
            <a:endParaRPr lang="en-US" altLang="zh-TW" sz="4500" dirty="0"/>
          </a:p>
          <a:p>
            <a:pPr marL="0" indent="0">
              <a:buNone/>
            </a:pPr>
            <a:r>
              <a:rPr lang="en-US" altLang="zh-TW" sz="4500" dirty="0"/>
              <a:t> (</a:t>
            </a:r>
            <a:r>
              <a:rPr lang="zh-TW" altLang="en-US" sz="4500" dirty="0"/>
              <a:t>十五</a:t>
            </a:r>
            <a:r>
              <a:rPr lang="en-US" altLang="zh-TW" sz="4500" dirty="0"/>
              <a:t>) ※</a:t>
            </a:r>
            <a:r>
              <a:rPr lang="zh-TW" altLang="en-US" sz="4500" dirty="0"/>
              <a:t>赤星椿象</a:t>
            </a:r>
            <a:r>
              <a:rPr lang="en-US" altLang="zh-TW" sz="4500" dirty="0"/>
              <a:t>※ @ Jane </a:t>
            </a:r>
            <a:r>
              <a:rPr lang="zh-TW" altLang="en-US" sz="4500" dirty="0"/>
              <a:t>的生活塗鴉</a:t>
            </a:r>
            <a:r>
              <a:rPr lang="en-US" altLang="zh-TW" sz="4500" dirty="0"/>
              <a:t>:: </a:t>
            </a:r>
            <a:r>
              <a:rPr lang="zh-TW" altLang="en-US" sz="4500" dirty="0"/>
              <a:t>隨意窩 </a:t>
            </a:r>
            <a:r>
              <a:rPr lang="en-US" altLang="zh-TW" sz="4500" dirty="0" err="1"/>
              <a:t>Xuite</a:t>
            </a:r>
            <a:r>
              <a:rPr lang="en-US" altLang="zh-TW" sz="4500" dirty="0"/>
              <a:t> </a:t>
            </a:r>
            <a:r>
              <a:rPr lang="zh-TW" altLang="en-US" sz="4500" dirty="0"/>
              <a:t>日誌</a:t>
            </a:r>
            <a:endParaRPr lang="en-US" altLang="zh-TW" sz="4500" dirty="0"/>
          </a:p>
          <a:p>
            <a:pPr marL="0" indent="0">
              <a:buNone/>
            </a:pPr>
            <a:r>
              <a:rPr lang="zh-TW" altLang="en-US" sz="4500" dirty="0"/>
              <a:t> </a:t>
            </a:r>
            <a:r>
              <a:rPr lang="en-US" altLang="zh-TW" sz="4500" dirty="0"/>
              <a:t>https://blog.xuite.net/misa26tw/wretch/147532760-※</a:t>
            </a:r>
            <a:r>
              <a:rPr lang="zh-TW" altLang="en-US" sz="4500" dirty="0"/>
              <a:t>赤星椿象</a:t>
            </a:r>
            <a:r>
              <a:rPr lang="en-US" altLang="zh-TW" sz="4500" dirty="0"/>
              <a:t>※ </a:t>
            </a:r>
          </a:p>
          <a:p>
            <a:pPr marL="0" indent="0">
              <a:buNone/>
            </a:pPr>
            <a:r>
              <a:rPr lang="en-US" altLang="zh-TW" sz="4500" dirty="0"/>
              <a:t>(</a:t>
            </a:r>
            <a:r>
              <a:rPr lang="zh-TW" altLang="en-US" sz="4500" dirty="0"/>
              <a:t>十六</a:t>
            </a:r>
            <a:r>
              <a:rPr lang="en-US" altLang="zh-TW" sz="4500" dirty="0"/>
              <a:t>) </a:t>
            </a:r>
            <a:r>
              <a:rPr lang="zh-TW" altLang="en-US" sz="4500" dirty="0"/>
              <a:t>知識統計 </a:t>
            </a:r>
            <a:r>
              <a:rPr lang="en-US" altLang="zh-TW" sz="4500" dirty="0"/>
              <a:t>- </a:t>
            </a:r>
            <a:r>
              <a:rPr lang="zh-TW" altLang="en-US" sz="4500" dirty="0"/>
              <a:t>農業知識入口網</a:t>
            </a:r>
            <a:r>
              <a:rPr lang="en-US" altLang="zh-TW" sz="4500" dirty="0"/>
              <a:t>-</a:t>
            </a:r>
            <a:r>
              <a:rPr lang="zh-TW" altLang="en-US" sz="4500" dirty="0"/>
              <a:t>農業知識家</a:t>
            </a:r>
            <a:endParaRPr lang="en-US" altLang="zh-TW" sz="4500" dirty="0"/>
          </a:p>
          <a:p>
            <a:pPr marL="0" indent="0">
              <a:buNone/>
            </a:pPr>
            <a:r>
              <a:rPr lang="zh-TW" altLang="en-US" sz="4500" dirty="0"/>
              <a:t> </a:t>
            </a:r>
            <a:r>
              <a:rPr lang="en-US" altLang="zh-TW" sz="4500" dirty="0"/>
              <a:t>kmweb.coa.gov.tw/knowledge/</a:t>
            </a:r>
            <a:r>
              <a:rPr lang="en-US" altLang="zh-TW" sz="4500" dirty="0" err="1"/>
              <a:t>knowledge_cp.aspx?ArticleId</a:t>
            </a:r>
            <a:r>
              <a:rPr lang="en-US" altLang="zh-TW" sz="4500" dirty="0"/>
              <a:t>=1248826 . </a:t>
            </a:r>
          </a:p>
          <a:p>
            <a:pPr marL="0" indent="0">
              <a:buNone/>
            </a:pPr>
            <a:r>
              <a:rPr lang="en-US" altLang="zh-TW" sz="4500" dirty="0"/>
              <a:t>(</a:t>
            </a:r>
            <a:r>
              <a:rPr lang="zh-TW" altLang="en-US" sz="4500" dirty="0"/>
              <a:t>十七</a:t>
            </a:r>
            <a:r>
              <a:rPr lang="en-US" altLang="zh-TW" sz="4500" dirty="0"/>
              <a:t>) </a:t>
            </a:r>
            <a:r>
              <a:rPr lang="zh-TW" altLang="en-US" sz="4500" dirty="0"/>
              <a:t>紅蝽科</a:t>
            </a:r>
            <a:r>
              <a:rPr lang="en-US" altLang="zh-TW" sz="4500" dirty="0"/>
              <a:t>- </a:t>
            </a:r>
            <a:r>
              <a:rPr lang="zh-TW" altLang="en-US" sz="4500" dirty="0"/>
              <a:t>維基百科，自由的百科全書</a:t>
            </a:r>
            <a:endParaRPr lang="en-US" altLang="zh-TW" sz="4500" dirty="0"/>
          </a:p>
          <a:p>
            <a:pPr marL="0" indent="0">
              <a:buNone/>
            </a:pPr>
            <a:r>
              <a:rPr lang="zh-TW" altLang="en-US" sz="4500" dirty="0"/>
              <a:t> </a:t>
            </a:r>
            <a:r>
              <a:rPr lang="en-US" altLang="zh-TW" sz="4500" dirty="0"/>
              <a:t>- Wikipedia https://zh.wikipedia.org/wiki/%E7%BA%A2%E8%9D%BD%E7%A7%91 </a:t>
            </a:r>
          </a:p>
          <a:p>
            <a:pPr marL="0" indent="0">
              <a:buNone/>
            </a:pPr>
            <a:r>
              <a:rPr lang="en-US" altLang="zh-TW" sz="4500" dirty="0"/>
              <a:t>(</a:t>
            </a:r>
            <a:r>
              <a:rPr lang="zh-TW" altLang="en-US" sz="4500" dirty="0"/>
              <a:t>十八</a:t>
            </a:r>
            <a:r>
              <a:rPr lang="en-US" altLang="zh-TW" sz="4500" dirty="0"/>
              <a:t>) </a:t>
            </a:r>
            <a:r>
              <a:rPr lang="zh-TW" altLang="en-US" sz="4500" dirty="0"/>
              <a:t>教育百科</a:t>
            </a:r>
            <a:endParaRPr lang="en-US" altLang="zh-TW" sz="4500" dirty="0"/>
          </a:p>
          <a:p>
            <a:pPr marL="0" indent="0">
              <a:buNone/>
            </a:pPr>
            <a:r>
              <a:rPr lang="zh-TW" altLang="en-US" sz="4500" dirty="0"/>
              <a:t> </a:t>
            </a:r>
            <a:r>
              <a:rPr lang="en-US" altLang="zh-TW" sz="4500" dirty="0"/>
              <a:t>https://pedia.cloud.edu.tw/Entry/Detail/?title=%E9%9B%A2%E6%96%91 %E6%A3%89%E7%B4%85%E8%9D%BD </a:t>
            </a:r>
          </a:p>
          <a:p>
            <a:pPr marL="0" indent="0">
              <a:buNone/>
            </a:pPr>
            <a:r>
              <a:rPr lang="en-US" altLang="zh-TW" sz="4500" dirty="0"/>
              <a:t>(</a:t>
            </a:r>
            <a:r>
              <a:rPr lang="zh-TW" altLang="en-US" sz="4500" dirty="0"/>
              <a:t>十九</a:t>
            </a:r>
            <a:r>
              <a:rPr lang="en-US" altLang="zh-TW" sz="4500" dirty="0"/>
              <a:t>) </a:t>
            </a:r>
            <a:r>
              <a:rPr lang="en-US" altLang="zh-TW" sz="4500" dirty="0" err="1"/>
              <a:t>Dysdercus</a:t>
            </a:r>
            <a:r>
              <a:rPr lang="en-US" altLang="zh-TW" sz="4500" dirty="0"/>
              <a:t> </a:t>
            </a:r>
            <a:r>
              <a:rPr lang="en-US" altLang="zh-TW" sz="4500" dirty="0" err="1"/>
              <a:t>cingulatus</a:t>
            </a:r>
            <a:r>
              <a:rPr lang="en-US" altLang="zh-TW" sz="4500" dirty="0"/>
              <a:t> </a:t>
            </a:r>
            <a:r>
              <a:rPr lang="zh-TW" altLang="en-US" sz="4500" dirty="0"/>
              <a:t>離斑棉紅蝽</a:t>
            </a:r>
            <a:endParaRPr lang="en-US" altLang="zh-TW" sz="4500" dirty="0"/>
          </a:p>
          <a:p>
            <a:pPr marL="0" indent="0">
              <a:buNone/>
            </a:pPr>
            <a:r>
              <a:rPr lang="zh-TW" altLang="en-US" sz="4500" dirty="0"/>
              <a:t> </a:t>
            </a:r>
            <a:r>
              <a:rPr lang="en-US" altLang="zh-TW" sz="4500" dirty="0"/>
              <a:t>http://digimuse.nmns.edu.tw/Demo_2011/NewModule.aspx?ObjectId=0b0 0000181e34137&amp;ParentID=0b00000181e34137&amp;Type=&amp;Part=&amp;Domain =</a:t>
            </a:r>
            <a:r>
              <a:rPr lang="en-US" altLang="zh-TW" sz="4500" dirty="0" err="1"/>
              <a:t>az&amp;Field</a:t>
            </a:r>
            <a:r>
              <a:rPr lang="en-US" altLang="zh-TW" sz="4500" dirty="0"/>
              <a:t>=i0&amp;Language=CHI</a:t>
            </a:r>
          </a:p>
          <a:p>
            <a:pPr marL="0" indent="0">
              <a:buNone/>
            </a:pPr>
            <a:r>
              <a:rPr lang="en-US" altLang="zh-TW" sz="4500" dirty="0"/>
              <a:t> (</a:t>
            </a:r>
            <a:r>
              <a:rPr lang="zh-TW" altLang="en-US" sz="4500" dirty="0"/>
              <a:t>二十</a:t>
            </a:r>
            <a:r>
              <a:rPr lang="en-US" altLang="zh-TW" sz="4500" dirty="0"/>
              <a:t>) </a:t>
            </a:r>
            <a:r>
              <a:rPr lang="zh-TW" altLang="en-US" sz="4500" dirty="0"/>
              <a:t>花蓮市區公園爆「蟲蟲危機」 紅星椿象讓人頭皮發麻</a:t>
            </a:r>
            <a:r>
              <a:rPr lang="en-US" altLang="zh-TW" sz="4500" dirty="0"/>
              <a:t>| </a:t>
            </a:r>
            <a:r>
              <a:rPr lang="zh-TW" altLang="en-US" sz="4500" dirty="0"/>
              <a:t>基宜花東</a:t>
            </a:r>
            <a:r>
              <a:rPr lang="en-US" altLang="zh-TW" sz="4500" dirty="0"/>
              <a:t>| </a:t>
            </a:r>
            <a:r>
              <a:rPr lang="zh-TW" altLang="en-US" sz="4500" dirty="0"/>
              <a:t>地方 </a:t>
            </a:r>
            <a:r>
              <a:rPr lang="en-US" altLang="zh-TW" sz="4500" dirty="0"/>
              <a:t>| </a:t>
            </a:r>
            <a:r>
              <a:rPr lang="zh-TW" altLang="en-US" sz="4500" dirty="0"/>
              <a:t>聯合 </a:t>
            </a:r>
            <a:r>
              <a:rPr lang="en-US" altLang="zh-TW" sz="4500" dirty="0"/>
              <a:t>... https://udn.com/news/story/7328/3845011</a:t>
            </a:r>
          </a:p>
          <a:p>
            <a:endParaRPr lang="zh-TW" altLang="en-US" dirty="0"/>
          </a:p>
        </p:txBody>
      </p:sp>
    </p:spTree>
    <p:extLst>
      <p:ext uri="{BB962C8B-B14F-4D97-AF65-F5344CB8AC3E}">
        <p14:creationId xmlns:p14="http://schemas.microsoft.com/office/powerpoint/2010/main" val="72357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2"/>
          <p:cNvSpPr txBox="1">
            <a:spLocks noGrp="1"/>
          </p:cNvSpPr>
          <p:nvPr>
            <p:ph type="title"/>
          </p:nvPr>
        </p:nvSpPr>
        <p:spPr>
          <a:xfrm>
            <a:off x="3555050" y="624110"/>
            <a:ext cx="5136023"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9600"/>
              <a:buFont typeface="Century Gothic"/>
              <a:buNone/>
            </a:pPr>
            <a:r>
              <a:rPr lang="zh-TW" sz="6600" dirty="0"/>
              <a:t>謝謝大家</a:t>
            </a:r>
            <a:endParaRPr sz="6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71664" y="1772816"/>
            <a:ext cx="604867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5400"/>
              <a:buFont typeface="Century Gothic"/>
              <a:buNone/>
            </a:pPr>
            <a:r>
              <a:rPr lang="zh-TW" sz="5400"/>
              <a:t>報告大綱</a:t>
            </a:r>
            <a:endParaRPr sz="5400"/>
          </a:p>
        </p:txBody>
      </p:sp>
      <p:sp>
        <p:nvSpPr>
          <p:cNvPr id="171" name="Google Shape;171;p2"/>
          <p:cNvSpPr txBox="1">
            <a:spLocks noGrp="1"/>
          </p:cNvSpPr>
          <p:nvPr>
            <p:ph idx="1"/>
          </p:nvPr>
        </p:nvSpPr>
        <p:spPr>
          <a:xfrm>
            <a:off x="609600" y="1484784"/>
            <a:ext cx="10972800" cy="48017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altLang="zh-TW" sz="2800" dirty="0">
                <a:latin typeface="+mn-ea"/>
              </a:rPr>
              <a:t>1.</a:t>
            </a:r>
            <a:r>
              <a:rPr lang="zh-TW" sz="2800" dirty="0">
                <a:latin typeface="+mn-ea"/>
              </a:rPr>
              <a:t>研究動機與對象</a:t>
            </a:r>
            <a:endParaRPr sz="2800" dirty="0">
              <a:latin typeface="+mn-ea"/>
            </a:endParaRPr>
          </a:p>
          <a:p>
            <a:pPr marL="0" lvl="0" indent="0" algn="l" rtl="0">
              <a:spcBef>
                <a:spcPts val="1000"/>
              </a:spcBef>
              <a:spcAft>
                <a:spcPts val="0"/>
              </a:spcAft>
              <a:buSzPts val="1800"/>
              <a:buNone/>
            </a:pPr>
            <a:r>
              <a:rPr lang="en-US" altLang="zh-TW" sz="2800" dirty="0">
                <a:latin typeface="+mn-ea"/>
              </a:rPr>
              <a:t>2.</a:t>
            </a:r>
            <a:r>
              <a:rPr lang="zh-TW" sz="2800" dirty="0">
                <a:latin typeface="+mn-ea"/>
              </a:rPr>
              <a:t>研究子題</a:t>
            </a:r>
            <a:endParaRPr sz="2800" dirty="0">
              <a:latin typeface="+mn-ea"/>
            </a:endParaRPr>
          </a:p>
          <a:p>
            <a:pPr marL="0" lvl="0" indent="0" algn="l" rtl="0">
              <a:spcBef>
                <a:spcPts val="1000"/>
              </a:spcBef>
              <a:spcAft>
                <a:spcPts val="0"/>
              </a:spcAft>
              <a:buSzPts val="1800"/>
              <a:buNone/>
            </a:pPr>
            <a:r>
              <a:rPr lang="en-US" altLang="zh-TW" sz="2800" dirty="0">
                <a:latin typeface="+mn-ea"/>
              </a:rPr>
              <a:t>3.</a:t>
            </a:r>
            <a:r>
              <a:rPr lang="zh-TW" sz="2800" dirty="0">
                <a:latin typeface="+mn-ea"/>
              </a:rPr>
              <a:t>研究</a:t>
            </a:r>
            <a:r>
              <a:rPr lang="zh-TW" altLang="en-US" sz="2800" dirty="0">
                <a:latin typeface="+mn-ea"/>
              </a:rPr>
              <a:t>過程</a:t>
            </a:r>
            <a:endParaRPr sz="2800" dirty="0">
              <a:latin typeface="+mn-ea"/>
            </a:endParaRPr>
          </a:p>
          <a:p>
            <a:pPr marL="0" indent="0">
              <a:spcBef>
                <a:spcPts val="1000"/>
              </a:spcBef>
              <a:buSzPts val="1800"/>
              <a:buNone/>
            </a:pPr>
            <a:r>
              <a:rPr lang="en-US" altLang="zh-TW" sz="2800" dirty="0">
                <a:latin typeface="+mn-ea"/>
              </a:rPr>
              <a:t>4.</a:t>
            </a:r>
            <a:r>
              <a:rPr lang="zh-TW" altLang="en-US" sz="2800" dirty="0">
                <a:latin typeface="+mn-ea"/>
              </a:rPr>
              <a:t>結論</a:t>
            </a:r>
            <a:endParaRPr lang="en-US" altLang="zh-TW" sz="2800" dirty="0">
              <a:latin typeface="+mn-ea"/>
            </a:endParaRPr>
          </a:p>
          <a:p>
            <a:pPr marL="0" indent="0">
              <a:spcBef>
                <a:spcPts val="1000"/>
              </a:spcBef>
              <a:buSzPts val="1800"/>
              <a:buNone/>
            </a:pPr>
            <a:r>
              <a:rPr lang="en-US" altLang="zh-TW" sz="2800" dirty="0">
                <a:latin typeface="+mn-ea"/>
              </a:rPr>
              <a:t>5.</a:t>
            </a:r>
            <a:r>
              <a:rPr lang="zh-TW" altLang="en-US" sz="2800" dirty="0">
                <a:latin typeface="+mn-ea"/>
              </a:rPr>
              <a:t>參考文獻</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ts val="5400"/>
              <a:buFont typeface="Century Gothic"/>
              <a:buNone/>
            </a:pPr>
            <a:r>
              <a:rPr lang="zh-TW" sz="5400" dirty="0"/>
              <a:t>       研究動機與對象</a:t>
            </a:r>
            <a:br>
              <a:rPr lang="zh-TW" sz="5400" dirty="0"/>
            </a:br>
            <a:br>
              <a:rPr lang="zh-TW" sz="3240" dirty="0"/>
            </a:br>
            <a:endParaRPr sz="3240" dirty="0"/>
          </a:p>
        </p:txBody>
      </p:sp>
      <p:sp>
        <p:nvSpPr>
          <p:cNvPr id="177" name="Google Shape;177;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zh-TW" sz="3000" dirty="0">
                <a:solidFill>
                  <a:srgbClr val="FF0000"/>
                </a:solidFill>
              </a:rPr>
              <a:t>研究動機:</a:t>
            </a:r>
            <a:r>
              <a:rPr lang="zh-TW" altLang="en-US" sz="3000" dirty="0">
                <a:solidFill>
                  <a:schemeClr val="tx1"/>
                </a:solidFill>
              </a:rPr>
              <a:t>我們發現的昆蟲種類，最多的是椿象種類中的赤星椿象。所以透過實驗找出赤星椿象為何喜歡分佈在某些特定的樹種上和其他可能原因。</a:t>
            </a:r>
            <a:endParaRPr sz="2400" dirty="0">
              <a:solidFill>
                <a:schemeClr val="tx1"/>
              </a:solidFill>
            </a:endParaRPr>
          </a:p>
          <a:p>
            <a:pPr marL="0" lvl="0" indent="0" algn="l" rtl="0">
              <a:spcBef>
                <a:spcPts val="0"/>
              </a:spcBef>
              <a:spcAft>
                <a:spcPts val="0"/>
              </a:spcAft>
              <a:buClr>
                <a:srgbClr val="FF0000"/>
              </a:buClr>
              <a:buSzPts val="2800"/>
              <a:buNone/>
            </a:pPr>
            <a:r>
              <a:rPr lang="zh-TW" sz="2800" dirty="0">
                <a:solidFill>
                  <a:srgbClr val="FF0000"/>
                </a:solidFill>
              </a:rPr>
              <a:t>赤星椿象</a:t>
            </a:r>
            <a:endParaRPr sz="2800" dirty="0">
              <a:solidFill>
                <a:srgbClr val="FF0000"/>
              </a:solidFill>
            </a:endParaRPr>
          </a:p>
        </p:txBody>
      </p:sp>
      <p:pic>
        <p:nvPicPr>
          <p:cNvPr id="179" name="Google Shape;179;p3"/>
          <p:cNvPicPr preferRelativeResize="0"/>
          <p:nvPr/>
        </p:nvPicPr>
        <p:blipFill>
          <a:blip r:embed="rId3">
            <a:alphaModFix/>
          </a:blip>
          <a:stretch>
            <a:fillRect/>
          </a:stretch>
        </p:blipFill>
        <p:spPr>
          <a:xfrm>
            <a:off x="7392144" y="3323530"/>
            <a:ext cx="3933858" cy="2713435"/>
          </a:xfrm>
          <a:prstGeom prst="rect">
            <a:avLst/>
          </a:prstGeom>
          <a:noFill/>
          <a:ln>
            <a:noFill/>
          </a:ln>
        </p:spPr>
      </p:pic>
      <p:pic>
        <p:nvPicPr>
          <p:cNvPr id="180" name="Google Shape;180;p3"/>
          <p:cNvPicPr preferRelativeResize="0"/>
          <p:nvPr/>
        </p:nvPicPr>
        <p:blipFill>
          <a:blip r:embed="rId4">
            <a:alphaModFix/>
          </a:blip>
          <a:stretch>
            <a:fillRect/>
          </a:stretch>
        </p:blipFill>
        <p:spPr>
          <a:xfrm>
            <a:off x="3071664" y="3140968"/>
            <a:ext cx="2943525" cy="2895997"/>
          </a:xfrm>
          <a:prstGeom prst="rect">
            <a:avLst/>
          </a:prstGeom>
          <a:noFill/>
          <a:ln>
            <a:noFill/>
          </a:ln>
        </p:spPr>
      </p:pic>
      <p:sp>
        <p:nvSpPr>
          <p:cNvPr id="2" name="文字方塊 1">
            <a:extLst>
              <a:ext uri="{FF2B5EF4-FFF2-40B4-BE49-F238E27FC236}">
                <a16:creationId xmlns:a16="http://schemas.microsoft.com/office/drawing/2014/main" id="{8F1A98AB-6902-4840-BAC5-BDDA33DE4AB5}"/>
              </a:ext>
            </a:extLst>
          </p:cNvPr>
          <p:cNvSpPr txBox="1"/>
          <p:nvPr/>
        </p:nvSpPr>
        <p:spPr>
          <a:xfrm>
            <a:off x="4078424" y="6067127"/>
            <a:ext cx="1296144" cy="523220"/>
          </a:xfrm>
          <a:prstGeom prst="rect">
            <a:avLst/>
          </a:prstGeom>
          <a:noFill/>
        </p:spPr>
        <p:txBody>
          <a:bodyPr wrap="square" rtlCol="0">
            <a:spAutoFit/>
          </a:bodyPr>
          <a:lstStyle/>
          <a:p>
            <a:r>
              <a:rPr lang="zh-TW" altLang="en-US" sz="2800" dirty="0"/>
              <a:t>若蟲</a:t>
            </a:r>
          </a:p>
        </p:txBody>
      </p:sp>
      <p:sp>
        <p:nvSpPr>
          <p:cNvPr id="3" name="文字方塊 2">
            <a:extLst>
              <a:ext uri="{FF2B5EF4-FFF2-40B4-BE49-F238E27FC236}">
                <a16:creationId xmlns:a16="http://schemas.microsoft.com/office/drawing/2014/main" id="{E7D9BE08-3038-4151-B7FC-7997C8294C3A}"/>
              </a:ext>
            </a:extLst>
          </p:cNvPr>
          <p:cNvSpPr txBox="1"/>
          <p:nvPr/>
        </p:nvSpPr>
        <p:spPr>
          <a:xfrm>
            <a:off x="8904312" y="6060142"/>
            <a:ext cx="1152128" cy="523220"/>
          </a:xfrm>
          <a:prstGeom prst="rect">
            <a:avLst/>
          </a:prstGeom>
          <a:noFill/>
        </p:spPr>
        <p:txBody>
          <a:bodyPr wrap="square" rtlCol="0">
            <a:spAutoFit/>
          </a:bodyPr>
          <a:lstStyle/>
          <a:p>
            <a:r>
              <a:rPr lang="zh-TW" altLang="en-US" sz="2800" dirty="0"/>
              <a:t>成蟲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6540ca95cb_0_3"/>
          <p:cNvSpPr txBox="1">
            <a:spLocks noGrp="1"/>
          </p:cNvSpPr>
          <p:nvPr>
            <p:ph type="title"/>
          </p:nvPr>
        </p:nvSpPr>
        <p:spPr>
          <a:prstGeom prst="rect">
            <a:avLst/>
          </a:prstGeom>
        </p:spPr>
        <p:txBody>
          <a:bodyPr spcFirstLastPara="1" wrap="square" lIns="91425" tIns="45700" rIns="91425" bIns="45700" anchor="t" anchorCtr="0">
            <a:noAutofit/>
          </a:bodyPr>
          <a:lstStyle/>
          <a:p>
            <a:pPr marL="304800" lvl="0" indent="-304800" algn="l" rtl="0">
              <a:spcBef>
                <a:spcPts val="0"/>
              </a:spcBef>
              <a:spcAft>
                <a:spcPts val="0"/>
              </a:spcAft>
              <a:buClr>
                <a:schemeClr val="dk1"/>
              </a:buClr>
              <a:buSzPts val="1100"/>
              <a:buFont typeface="Arial"/>
              <a:buNone/>
            </a:pPr>
            <a:r>
              <a:rPr lang="zh-TW">
                <a:solidFill>
                  <a:schemeClr val="dk1"/>
                </a:solidFill>
                <a:latin typeface="Calibri"/>
                <a:ea typeface="Calibri"/>
                <a:cs typeface="Calibri"/>
                <a:sym typeface="Calibri"/>
              </a:rPr>
              <a:t>                      </a:t>
            </a:r>
            <a:r>
              <a:rPr lang="zh-TW" sz="4800">
                <a:solidFill>
                  <a:schemeClr val="dk1"/>
                </a:solidFill>
                <a:latin typeface="Calibri"/>
                <a:ea typeface="Calibri"/>
                <a:cs typeface="Calibri"/>
                <a:sym typeface="Calibri"/>
              </a:rPr>
              <a:t>研究架構</a:t>
            </a:r>
            <a:endParaRPr sz="4800"/>
          </a:p>
        </p:txBody>
      </p:sp>
      <p:pic>
        <p:nvPicPr>
          <p:cNvPr id="187" name="Google Shape;187;g6540ca95cb_0_3"/>
          <p:cNvPicPr preferRelativeResize="0"/>
          <p:nvPr/>
        </p:nvPicPr>
        <p:blipFill rotWithShape="1">
          <a:blip r:embed="rId3">
            <a:alphaModFix/>
          </a:blip>
          <a:srcRect l="21494"/>
          <a:stretch/>
        </p:blipFill>
        <p:spPr>
          <a:xfrm>
            <a:off x="1415480" y="1700808"/>
            <a:ext cx="8486490" cy="475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1914629" y="476672"/>
            <a:ext cx="8911687" cy="1029380"/>
          </a:xfrm>
          <a:prstGeom prst="rect">
            <a:avLst/>
          </a:prstGeom>
          <a:noFill/>
          <a:ln>
            <a:noFill/>
          </a:ln>
        </p:spPr>
        <p:txBody>
          <a:bodyPr spcFirstLastPara="1" wrap="square" lIns="91425" tIns="45700" rIns="91425" bIns="45700" anchor="t" anchorCtr="0">
            <a:normAutofit fontScale="90000"/>
          </a:bodyPr>
          <a:lstStyle/>
          <a:p>
            <a:pPr marL="0" lvl="0" indent="0" rtl="0">
              <a:spcBef>
                <a:spcPts val="0"/>
              </a:spcBef>
              <a:spcAft>
                <a:spcPts val="0"/>
              </a:spcAft>
              <a:buClr>
                <a:srgbClr val="262626"/>
              </a:buClr>
              <a:buSzPts val="5400"/>
              <a:buFont typeface="Century Gothic"/>
              <a:buNone/>
            </a:pPr>
            <a:r>
              <a:rPr lang="zh-TW" sz="5400" dirty="0"/>
              <a:t>研究子題</a:t>
            </a:r>
            <a:br>
              <a:rPr lang="zh-TW" sz="5400" dirty="0"/>
            </a:br>
            <a:br>
              <a:rPr lang="zh-TW" sz="5400" dirty="0"/>
            </a:br>
            <a:br>
              <a:rPr lang="zh-TW" sz="3240" dirty="0"/>
            </a:br>
            <a:endParaRPr sz="3240" dirty="0"/>
          </a:p>
        </p:txBody>
      </p:sp>
      <p:sp>
        <p:nvSpPr>
          <p:cNvPr id="193" name="Google Shape;193;p5"/>
          <p:cNvSpPr txBox="1">
            <a:spLocks noGrp="1"/>
          </p:cNvSpPr>
          <p:nvPr>
            <p:ph idx="1"/>
          </p:nvPr>
        </p:nvSpPr>
        <p:spPr>
          <a:xfrm>
            <a:off x="526167" y="1556792"/>
            <a:ext cx="11375724" cy="4686320"/>
          </a:xfrm>
          <a:prstGeom prst="rect">
            <a:avLst/>
          </a:prstGeom>
          <a:noFill/>
          <a:ln>
            <a:noFill/>
          </a:ln>
        </p:spPr>
        <p:txBody>
          <a:bodyPr spcFirstLastPara="1" wrap="square" lIns="91425" tIns="45700" rIns="91425" bIns="45700" anchor="t" anchorCtr="0">
            <a:normAutofit/>
          </a:bodyPr>
          <a:lstStyle/>
          <a:p>
            <a:pPr marL="0" indent="0">
              <a:spcBef>
                <a:spcPts val="1000"/>
              </a:spcBef>
              <a:buSzPts val="2400"/>
              <a:buNone/>
            </a:pPr>
            <a:r>
              <a:rPr lang="zh-TW" altLang="en-US" sz="2800" dirty="0"/>
              <a:t>一</a:t>
            </a:r>
            <a:r>
              <a:rPr lang="en-US" altLang="zh-TW" sz="2800" dirty="0"/>
              <a:t>.</a:t>
            </a:r>
            <a:r>
              <a:rPr lang="zh-TW" sz="2800" dirty="0"/>
              <a:t>食物分布對赤星椿象分布的影響</a:t>
            </a:r>
            <a:r>
              <a:rPr lang="en-US" altLang="zh-TW" sz="2800" dirty="0"/>
              <a:t>   </a:t>
            </a:r>
            <a:r>
              <a:rPr lang="zh-TW" altLang="en-US" sz="2800" dirty="0"/>
              <a:t>二</a:t>
            </a:r>
            <a:r>
              <a:rPr lang="en-US" altLang="zh-TW" sz="2800" dirty="0"/>
              <a:t>.</a:t>
            </a:r>
            <a:r>
              <a:rPr lang="zh-TW" altLang="en-US" sz="2800" dirty="0"/>
              <a:t>陰影</a:t>
            </a:r>
            <a:r>
              <a:rPr lang="zh-TW" altLang="zh-TW" sz="2800" dirty="0"/>
              <a:t>分布對赤星椿象分布的影響</a:t>
            </a:r>
            <a:endParaRPr lang="en-US" altLang="zh-TW" sz="2800" dirty="0"/>
          </a:p>
          <a:p>
            <a:pPr marL="0" lvl="0" indent="0" algn="l" rtl="0">
              <a:spcBef>
                <a:spcPts val="1000"/>
              </a:spcBef>
              <a:spcAft>
                <a:spcPts val="0"/>
              </a:spcAft>
              <a:buSzPts val="2400"/>
              <a:buNone/>
            </a:pPr>
            <a:endParaRPr lang="en-US" altLang="zh-TW" sz="2800" dirty="0"/>
          </a:p>
          <a:p>
            <a:pPr marL="0" lvl="0" indent="0" algn="l" rtl="0">
              <a:spcBef>
                <a:spcPts val="1000"/>
              </a:spcBef>
              <a:spcAft>
                <a:spcPts val="0"/>
              </a:spcAft>
              <a:buSzPts val="2400"/>
              <a:buNone/>
            </a:pPr>
            <a:endParaRPr sz="2800" dirty="0"/>
          </a:p>
          <a:p>
            <a:pPr marL="342900" lvl="0" indent="-190500" algn="l" rtl="0">
              <a:spcBef>
                <a:spcPts val="1000"/>
              </a:spcBef>
              <a:spcAft>
                <a:spcPts val="0"/>
              </a:spcAft>
              <a:buSzPts val="2400"/>
              <a:buNone/>
            </a:pPr>
            <a:endParaRPr sz="28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342900" lvl="0" indent="-190500" algn="l" rtl="0">
              <a:spcBef>
                <a:spcPts val="1000"/>
              </a:spcBef>
              <a:spcAft>
                <a:spcPts val="0"/>
              </a:spcAft>
              <a:buSzPts val="2400"/>
              <a:buNone/>
            </a:pPr>
            <a:endParaRPr sz="2400" dirty="0"/>
          </a:p>
          <a:p>
            <a:pPr marL="0" lvl="0" indent="0" algn="l" rtl="0">
              <a:spcBef>
                <a:spcPts val="1000"/>
              </a:spcBef>
              <a:spcAft>
                <a:spcPts val="0"/>
              </a:spcAft>
              <a:buSzPts val="2400"/>
              <a:buNone/>
            </a:pPr>
            <a:endParaRPr sz="2400" dirty="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2564904"/>
            <a:ext cx="5085811" cy="3384376"/>
          </a:xfrm>
          <a:prstGeom prst="rect">
            <a:avLst/>
          </a:prstGeom>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r="5237"/>
          <a:stretch/>
        </p:blipFill>
        <p:spPr>
          <a:xfrm>
            <a:off x="304240" y="2552328"/>
            <a:ext cx="5693148" cy="33732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latin typeface="+mn-ea"/>
                <a:ea typeface="+mn-ea"/>
              </a:rPr>
              <a:t>赤星椿象基本資料</a:t>
            </a:r>
          </a:p>
        </p:txBody>
      </p:sp>
      <p:sp>
        <p:nvSpPr>
          <p:cNvPr id="3" name="文字版面配置區 2"/>
          <p:cNvSpPr>
            <a:spLocks noGrp="1"/>
          </p:cNvSpPr>
          <p:nvPr>
            <p:ph idx="1"/>
          </p:nvPr>
        </p:nvSpPr>
        <p:spPr/>
        <p:txBody>
          <a:bodyPr/>
          <a:lstStyle/>
          <a:p>
            <a:r>
              <a:rPr lang="zh-TW" altLang="en-US" sz="2400" dirty="0">
                <a:latin typeface="+mn-ea"/>
              </a:rPr>
              <a:t>學名：</a:t>
            </a:r>
            <a:r>
              <a:rPr lang="en-US" altLang="zh-TW" sz="2400" dirty="0" err="1">
                <a:latin typeface="+mn-ea"/>
              </a:rPr>
              <a:t>Dysdercus</a:t>
            </a:r>
            <a:r>
              <a:rPr lang="en-US" altLang="zh-TW" sz="2400" dirty="0">
                <a:latin typeface="+mn-ea"/>
              </a:rPr>
              <a:t> </a:t>
            </a:r>
            <a:r>
              <a:rPr lang="en-US" altLang="zh-TW" sz="2400" dirty="0" err="1">
                <a:latin typeface="+mn-ea"/>
              </a:rPr>
              <a:t>cingulatus</a:t>
            </a:r>
            <a:r>
              <a:rPr lang="en-US" altLang="zh-TW" sz="2400" dirty="0">
                <a:latin typeface="+mn-ea"/>
              </a:rPr>
              <a:t> </a:t>
            </a:r>
            <a:r>
              <a:rPr lang="en-US" altLang="zh-TW" sz="2400" dirty="0" err="1">
                <a:latin typeface="+mn-ea"/>
              </a:rPr>
              <a:t>Fabricius</a:t>
            </a:r>
            <a:r>
              <a:rPr lang="en-US" altLang="zh-TW" sz="2400" dirty="0">
                <a:latin typeface="+mn-ea"/>
              </a:rPr>
              <a:t>, 1775 </a:t>
            </a:r>
          </a:p>
          <a:p>
            <a:r>
              <a:rPr lang="zh-TW" altLang="en-US" sz="2400" dirty="0">
                <a:latin typeface="+mn-ea"/>
              </a:rPr>
              <a:t>分布地區：平地至低海拔山區</a:t>
            </a:r>
          </a:p>
          <a:p>
            <a:r>
              <a:rPr lang="zh-TW" altLang="en-US" sz="2400" dirty="0">
                <a:latin typeface="+mn-ea"/>
              </a:rPr>
              <a:t>食物：常見是在錦葵科植物上，吸食果食或莖葉的汁液為食。例如：洛神花等植物</a:t>
            </a:r>
            <a:r>
              <a:rPr lang="zh-TW" altLang="en-US" sz="2400" dirty="0"/>
              <a:t>。</a:t>
            </a:r>
          </a:p>
          <a:p>
            <a:endParaRPr lang="zh-TW" altLang="en-US" sz="2000" dirty="0">
              <a:latin typeface="+mn-ea"/>
              <a:ea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3471507"/>
            <a:ext cx="4377804" cy="280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圖片 4">
            <a:extLst>
              <a:ext uri="{FF2B5EF4-FFF2-40B4-BE49-F238E27FC236}">
                <a16:creationId xmlns:a16="http://schemas.microsoft.com/office/drawing/2014/main" id="{7B7E2CFD-29BD-434E-9BCE-5E2F4876C9EA}"/>
              </a:ext>
            </a:extLst>
          </p:cNvPr>
          <p:cNvPicPr>
            <a:picLocks noChangeAspect="1"/>
          </p:cNvPicPr>
          <p:nvPr/>
        </p:nvPicPr>
        <p:blipFill rotWithShape="1">
          <a:blip r:embed="rId3">
            <a:extLst>
              <a:ext uri="{28A0092B-C50C-407E-A947-70E740481C1C}">
                <a14:useLocalDpi xmlns:a14="http://schemas.microsoft.com/office/drawing/2010/main" val="0"/>
              </a:ext>
            </a:extLst>
          </a:blip>
          <a:srcRect r="5237"/>
          <a:stretch/>
        </p:blipFill>
        <p:spPr>
          <a:xfrm>
            <a:off x="1271464" y="3426198"/>
            <a:ext cx="4813796" cy="2852186"/>
          </a:xfrm>
          <a:prstGeom prst="rect">
            <a:avLst/>
          </a:prstGeom>
        </p:spPr>
      </p:pic>
    </p:spTree>
    <p:extLst>
      <p:ext uri="{BB962C8B-B14F-4D97-AF65-F5344CB8AC3E}">
        <p14:creationId xmlns:p14="http://schemas.microsoft.com/office/powerpoint/2010/main" val="362800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latin typeface="+mn-ea"/>
                <a:ea typeface="+mn-ea"/>
              </a:rPr>
              <a:t>赤星椿象是什麼</a:t>
            </a:r>
          </a:p>
        </p:txBody>
      </p:sp>
      <p:sp>
        <p:nvSpPr>
          <p:cNvPr id="3" name="文字版面配置區 2"/>
          <p:cNvSpPr>
            <a:spLocks noGrp="1"/>
          </p:cNvSpPr>
          <p:nvPr>
            <p:ph idx="1"/>
          </p:nvPr>
        </p:nvSpPr>
        <p:spPr/>
        <p:txBody>
          <a:bodyPr/>
          <a:lstStyle/>
          <a:p>
            <a:r>
              <a:rPr lang="zh-TW" altLang="en-US" sz="2000" dirty="0">
                <a:latin typeface="+mn-ea"/>
                <a:ea typeface="+mn-ea"/>
              </a:rPr>
              <a:t>特徵：頭部及前胸背板橙紅色，頸部有一條橫向的白色斑紋，小楯板黑色， 上翅中央內側各有一顆黑色圓斑，腹面具有白色對比的橫紋。</a:t>
            </a:r>
            <a:endParaRPr lang="en-US" altLang="zh-TW" sz="2000" dirty="0">
              <a:latin typeface="+mn-ea"/>
              <a:ea typeface="+mn-ea"/>
            </a:endParaRPr>
          </a:p>
          <a:p>
            <a:endParaRPr lang="zh-TW" altLang="en-US" sz="2000" dirty="0">
              <a:latin typeface="+mn-ea"/>
              <a:ea typeface="+mn-ea"/>
            </a:endParaRPr>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147" y="2996952"/>
            <a:ext cx="4876001" cy="302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圖片 4" descr="一張含有 動物, 綠色, 草, 小 的圖片&#10;&#10;自動產生的描述">
            <a:extLst>
              <a:ext uri="{FF2B5EF4-FFF2-40B4-BE49-F238E27FC236}">
                <a16:creationId xmlns:a16="http://schemas.microsoft.com/office/drawing/2014/main" id="{D1918494-B623-443A-98F0-998E7298B0CE}"/>
              </a:ext>
            </a:extLst>
          </p:cNvPr>
          <p:cNvPicPr>
            <a:picLocks noChangeAspect="1"/>
          </p:cNvPicPr>
          <p:nvPr/>
        </p:nvPicPr>
        <p:blipFill>
          <a:blip r:embed="rId3"/>
          <a:stretch>
            <a:fillRect/>
          </a:stretch>
        </p:blipFill>
        <p:spPr>
          <a:xfrm>
            <a:off x="911424" y="2996952"/>
            <a:ext cx="4535910" cy="3023940"/>
          </a:xfrm>
          <a:prstGeom prst="rect">
            <a:avLst/>
          </a:prstGeom>
        </p:spPr>
      </p:pic>
    </p:spTree>
    <p:extLst>
      <p:ext uri="{BB962C8B-B14F-4D97-AF65-F5344CB8AC3E}">
        <p14:creationId xmlns:p14="http://schemas.microsoft.com/office/powerpoint/2010/main" val="407555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8"/>
          <p:cNvSpPr txBox="1">
            <a:spLocks noGrp="1"/>
          </p:cNvSpPr>
          <p:nvPr>
            <p:ph type="title"/>
          </p:nvPr>
        </p:nvSpPr>
        <p:spPr>
          <a:xfrm>
            <a:off x="609600" y="274638"/>
            <a:ext cx="10972800" cy="1354162"/>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Clr>
                <a:srgbClr val="262626"/>
              </a:buClr>
              <a:buSzPts val="4770"/>
              <a:buFont typeface="Century Gothic"/>
              <a:buNone/>
            </a:pPr>
            <a:r>
              <a:rPr lang="zh-TW" sz="4770" dirty="0"/>
              <a:t>研究歷程</a:t>
            </a:r>
            <a:endParaRPr dirty="0"/>
          </a:p>
        </p:txBody>
      </p:sp>
      <p:sp>
        <p:nvSpPr>
          <p:cNvPr id="237" name="Google Shape;237;p8"/>
          <p:cNvSpPr txBox="1">
            <a:spLocks noGrp="1"/>
          </p:cNvSpPr>
          <p:nvPr>
            <p:ph idx="1"/>
          </p:nvPr>
        </p:nvSpPr>
        <p:spPr>
          <a:xfrm>
            <a:off x="1847528" y="1772816"/>
            <a:ext cx="8915400" cy="4724400"/>
          </a:xfrm>
          <a:prstGeom prst="rect">
            <a:avLst/>
          </a:prstGeom>
          <a:noFill/>
          <a:ln>
            <a:noFill/>
          </a:ln>
        </p:spPr>
        <p:txBody>
          <a:bodyPr spcFirstLastPara="1" wrap="square" lIns="91425" tIns="45700" rIns="91425" bIns="45700" anchor="t" anchorCtr="0">
            <a:noAutofit/>
          </a:bodyPr>
          <a:lstStyle/>
          <a:p>
            <a:pPr marL="342900" lvl="0" indent="-457200" algn="l" rtl="0">
              <a:spcBef>
                <a:spcPts val="0"/>
              </a:spcBef>
              <a:spcAft>
                <a:spcPts val="0"/>
              </a:spcAft>
              <a:buSzPts val="3000"/>
              <a:buChar char="🠶"/>
            </a:pPr>
            <a:r>
              <a:rPr lang="zh-TW" sz="3000" dirty="0"/>
              <a:t>實驗子題</a:t>
            </a:r>
            <a:r>
              <a:rPr lang="zh-TW" altLang="en-US" sz="3000" dirty="0"/>
              <a:t>一</a:t>
            </a:r>
            <a:r>
              <a:rPr lang="zh-TW" sz="3000" dirty="0"/>
              <a:t>: 食物分布對椿象分布的影響。</a:t>
            </a:r>
            <a:endParaRPr lang="en-US" altLang="zh-TW" sz="3000" dirty="0"/>
          </a:p>
          <a:p>
            <a:pPr lvl="0" indent="-457200">
              <a:spcBef>
                <a:spcPts val="0"/>
              </a:spcBef>
              <a:buSzPts val="3000"/>
              <a:buChar char="🠶"/>
            </a:pPr>
            <a:r>
              <a:rPr lang="zh-TW" altLang="en-US" sz="3000" dirty="0"/>
              <a:t>實驗目的</a:t>
            </a:r>
            <a:r>
              <a:rPr lang="en-US" altLang="zh-TW" sz="3000" dirty="0"/>
              <a:t>:</a:t>
            </a:r>
          </a:p>
          <a:p>
            <a:pPr lvl="0" indent="-457200">
              <a:spcBef>
                <a:spcPts val="0"/>
              </a:spcBef>
              <a:buSzPts val="3000"/>
              <a:buChar char="🠶"/>
            </a:pPr>
            <a:r>
              <a:rPr lang="en-US" altLang="zh-TW" sz="3000" dirty="0"/>
              <a:t>   </a:t>
            </a:r>
            <a:r>
              <a:rPr lang="zh-TW" altLang="en-US" sz="3000" dirty="0"/>
              <a:t>透過觀察樹木分布和椿象分布，找出樹種和椿     象的關係。</a:t>
            </a:r>
          </a:p>
          <a:p>
            <a:pPr lvl="0" indent="-457200">
              <a:spcBef>
                <a:spcPts val="0"/>
              </a:spcBef>
              <a:buSzPts val="3000"/>
              <a:buChar char="🠶"/>
            </a:pPr>
            <a:r>
              <a:rPr lang="zh-TW" altLang="en-US" sz="3000" dirty="0"/>
              <a:t>實驗設計</a:t>
            </a:r>
            <a:r>
              <a:rPr lang="en-US" altLang="zh-TW" sz="3000" dirty="0"/>
              <a:t>:</a:t>
            </a:r>
          </a:p>
          <a:p>
            <a:pPr lvl="0" indent="-457200">
              <a:spcBef>
                <a:spcPts val="0"/>
              </a:spcBef>
              <a:buSzPts val="3000"/>
              <a:buChar char="🠶"/>
            </a:pPr>
            <a:r>
              <a:rPr lang="en-US" altLang="zh-TW" sz="3000" dirty="0"/>
              <a:t>  </a:t>
            </a:r>
            <a:r>
              <a:rPr lang="zh-TW" altLang="en-US" sz="3000" dirty="0"/>
              <a:t>藉由繪製兩種圖像化熱點圖（樹木分布、椿象分布）來發現兩者分布的關係，並研究。</a:t>
            </a:r>
          </a:p>
          <a:p>
            <a:pPr lvl="0" indent="-457200">
              <a:spcBef>
                <a:spcPts val="0"/>
              </a:spcBef>
              <a:buSzPts val="3000"/>
              <a:buChar char="🠶"/>
            </a:pPr>
            <a:endParaRPr lang="zh-TW" altLang="en-US" sz="3000" dirty="0"/>
          </a:p>
          <a:p>
            <a:pPr marL="342900" lvl="0" indent="-457200" algn="l" rtl="0">
              <a:spcBef>
                <a:spcPts val="0"/>
              </a:spcBef>
              <a:spcAft>
                <a:spcPts val="0"/>
              </a:spcAft>
              <a:buSzPts val="3000"/>
              <a:buChar char="🠶"/>
            </a:pPr>
            <a:endParaRPr lang="en-US" altLang="zh-TW" sz="3000" dirty="0"/>
          </a:p>
          <a:p>
            <a:pPr marL="342900" lvl="0" indent="-457200" algn="l" rtl="0">
              <a:spcBef>
                <a:spcPts val="0"/>
              </a:spcBef>
              <a:spcAft>
                <a:spcPts val="0"/>
              </a:spcAft>
              <a:buSzPts val="3000"/>
              <a:buChar char="🠶"/>
            </a:pPr>
            <a:endParaRPr lang="en-US" altLang="zh-TW" sz="3000" dirty="0"/>
          </a:p>
          <a:p>
            <a:pPr marL="342900" lvl="0" indent="-457200" algn="l" rtl="0">
              <a:spcBef>
                <a:spcPts val="0"/>
              </a:spcBef>
              <a:spcAft>
                <a:spcPts val="0"/>
              </a:spcAft>
              <a:buSzPts val="3000"/>
              <a:buChar char="🠶"/>
            </a:pPr>
            <a:endParaRPr lang="en-US" altLang="zh-TW" sz="3000" dirty="0"/>
          </a:p>
          <a:p>
            <a:pPr marL="342900" lvl="0" indent="-457200" algn="l" rtl="0">
              <a:spcBef>
                <a:spcPts val="0"/>
              </a:spcBef>
              <a:spcAft>
                <a:spcPts val="0"/>
              </a:spcAft>
              <a:buSzPts val="3000"/>
              <a:buChar char="🠶"/>
            </a:pPr>
            <a:endParaRPr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7368" y="332656"/>
            <a:ext cx="10972800" cy="1143000"/>
          </a:xfrm>
        </p:spPr>
        <p:txBody>
          <a:bodyPr>
            <a:normAutofit fontScale="90000"/>
          </a:bodyPr>
          <a:lstStyle/>
          <a:p>
            <a:r>
              <a:rPr lang="zh-TW" altLang="en-US" dirty="0"/>
              <a:t>研究歷程</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sz="2800" dirty="0"/>
              <a:t>實驗結果                                                                                                   赤星椿象大多分布於左側圍牆的樟樹上。</a:t>
            </a:r>
          </a:p>
          <a:p>
            <a:r>
              <a:rPr lang="zh-TW" altLang="en-US" sz="2800" dirty="0"/>
              <a:t>樟樹並非錦葵科植物，但有許多赤星椿象</a:t>
            </a:r>
            <a:r>
              <a:rPr lang="zh-TW" altLang="en-US" sz="2800" dirty="0">
                <a:latin typeface="新細明體"/>
                <a:ea typeface="新細明體"/>
              </a:rPr>
              <a:t>。</a:t>
            </a:r>
            <a:endParaRPr lang="zh-TW" altLang="en-US" sz="2800" dirty="0"/>
          </a:p>
          <a:p>
            <a:r>
              <a:rPr lang="zh-TW" altLang="en-US" sz="2800" dirty="0"/>
              <a:t>我們判斷因為校園中的錦葵科植物數量</a:t>
            </a:r>
            <a:endParaRPr lang="en-US" altLang="zh-TW" sz="2800" dirty="0"/>
          </a:p>
          <a:p>
            <a:pPr marL="0" indent="0">
              <a:buNone/>
            </a:pPr>
            <a:r>
              <a:rPr lang="zh-TW" altLang="en-US" sz="2800" dirty="0"/>
              <a:t>    鮮少，因此赤星椿象多分布於樟樹上。</a:t>
            </a:r>
            <a:endParaRPr lang="en-US" altLang="zh-TW" sz="2800" dirty="0"/>
          </a:p>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3032490"/>
            <a:ext cx="4824536" cy="337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9481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317</TotalTime>
  <Words>1456</Words>
  <Application>Microsoft Office PowerPoint</Application>
  <PresentationFormat>寬螢幕</PresentationFormat>
  <Paragraphs>134</Paragraphs>
  <Slides>18</Slides>
  <Notes>12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Wingdings 2</vt:lpstr>
      <vt:lpstr>新細明體</vt:lpstr>
      <vt:lpstr>Century Gothic</vt:lpstr>
      <vt:lpstr>Times New Roman</vt:lpstr>
      <vt:lpstr>Franklin Gothic Medium</vt:lpstr>
      <vt:lpstr>Franklin Gothic Book</vt:lpstr>
      <vt:lpstr>Calibri</vt:lpstr>
      <vt:lpstr>Arial</vt:lpstr>
      <vt:lpstr>暗香撲面</vt:lpstr>
      <vt:lpstr>赤星椿象D.F.在哪裡</vt:lpstr>
      <vt:lpstr>報告大綱</vt:lpstr>
      <vt:lpstr>       研究動機與對象  </vt:lpstr>
      <vt:lpstr>                      研究架構</vt:lpstr>
      <vt:lpstr>研究子題   </vt:lpstr>
      <vt:lpstr>赤星椿象基本資料</vt:lpstr>
      <vt:lpstr>赤星椿象是什麼</vt:lpstr>
      <vt:lpstr>研究歷程</vt:lpstr>
      <vt:lpstr>研究歷程 </vt:lpstr>
      <vt:lpstr>                           樹種分布圖</vt:lpstr>
      <vt:lpstr>                赤星椿象分布圖</vt:lpstr>
      <vt:lpstr>                        樹種、椿象重疊分布圖 </vt:lpstr>
      <vt:lpstr>研究歷程 </vt:lpstr>
      <vt:lpstr>研究歷程</vt:lpstr>
      <vt:lpstr>結論</vt:lpstr>
      <vt:lpstr>參考文獻 </vt:lpstr>
      <vt:lpstr>PowerPoint 簡報</vt:lpstr>
      <vt:lpstr>謝謝大家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赤星椿象D.F.在哪裡</dc:title>
  <dc:creator>Awi Mona</dc:creator>
  <cp:lastModifiedBy>靜琪 李</cp:lastModifiedBy>
  <cp:revision>24</cp:revision>
  <dcterms:created xsi:type="dcterms:W3CDTF">2019-10-06T03:39:19Z</dcterms:created>
  <dcterms:modified xsi:type="dcterms:W3CDTF">2019-10-30T14:14:50Z</dcterms:modified>
</cp:coreProperties>
</file>