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82" r:id="rId4"/>
    <p:sldId id="275" r:id="rId5"/>
    <p:sldId id="261" r:id="rId6"/>
    <p:sldId id="270" r:id="rId7"/>
    <p:sldId id="276" r:id="rId8"/>
    <p:sldId id="273" r:id="rId9"/>
    <p:sldId id="292" r:id="rId10"/>
    <p:sldId id="260" r:id="rId11"/>
    <p:sldId id="274" r:id="rId12"/>
    <p:sldId id="258" r:id="rId13"/>
    <p:sldId id="288" r:id="rId14"/>
    <p:sldId id="285" r:id="rId15"/>
    <p:sldId id="278" r:id="rId16"/>
    <p:sldId id="295" r:id="rId17"/>
    <p:sldId id="265" r:id="rId18"/>
    <p:sldId id="269" r:id="rId19"/>
    <p:sldId id="293" r:id="rId20"/>
    <p:sldId id="294" r:id="rId21"/>
    <p:sldId id="27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EB"/>
    <a:srgbClr val="AED7E9"/>
    <a:srgbClr val="88CBBA"/>
    <a:srgbClr val="F2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1" autoAdjust="0"/>
    <p:restoredTop sz="94634" autoAdjust="0"/>
  </p:normalViewPr>
  <p:slideViewPr>
    <p:cSldViewPr snapToGrid="0">
      <p:cViewPr>
        <p:scale>
          <a:sx n="70" d="100"/>
          <a:sy n="70" d="100"/>
        </p:scale>
        <p:origin x="-782" y="-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53A2-ABDD-4056-8CE6-B98700659FA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9B47-6DF8-4E1E-A7F4-FF1749D6F7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ED5-B953-45A0-8397-5BA84D1397E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7F4C-45C9-425B-9C6A-313DBFBA6C9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7F4C-45C9-425B-9C6A-313DBFBA6C9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F9B47-6DF8-4E1E-A7F4-FF1749D6F71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88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34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3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2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0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43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89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pPr/>
              <a:t>2019/10/27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5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7.png"/><Relationship Id="rId3" Type="http://schemas.openxmlformats.org/officeDocument/2006/relationships/image" Target="../media/image31.emf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2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46.png"/><Relationship Id="rId5" Type="http://schemas.openxmlformats.org/officeDocument/2006/relationships/tags" Target="../tags/tag18.xml"/><Relationship Id="rId10" Type="http://schemas.openxmlformats.org/officeDocument/2006/relationships/image" Target="../media/image45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10" Type="http://schemas.openxmlformats.org/officeDocument/2006/relationships/image" Target="../media/image5.png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7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A65DA98-4F7C-4DC3-8E23-A1A69E27E025}"/>
              </a:ext>
            </a:extLst>
          </p:cNvPr>
          <p:cNvSpPr txBox="1"/>
          <p:nvPr/>
        </p:nvSpPr>
        <p:spPr>
          <a:xfrm>
            <a:off x="4274123" y="1943808"/>
            <a:ext cx="765700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蟹</a:t>
            </a:r>
            <a:r>
              <a:rPr lang="zh-TW" alt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老闆的靚旅</a:t>
            </a:r>
            <a:endParaRPr lang="zh-CN" alt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A4D9A36-5CEE-437D-9668-81C65B3C9BA1}"/>
              </a:ext>
            </a:extLst>
          </p:cNvPr>
          <p:cNvSpPr txBox="1"/>
          <p:nvPr/>
        </p:nvSpPr>
        <p:spPr>
          <a:xfrm>
            <a:off x="4517443" y="3742905"/>
            <a:ext cx="7260336" cy="136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慈大附中國小部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lvl="0" algn="ctr">
              <a:lnSpc>
                <a:spcPct val="120000"/>
              </a:lnSpc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詹家欣  林舒渝  蔡玗庭</a:t>
            </a:r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9826119" y="0"/>
            <a:ext cx="2110789" cy="1937657"/>
            <a:chOff x="8607300" y="-169343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300" y="-169343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0714278">
              <a:off x="9133786" y="457977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2019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 flipH="1">
            <a:off x="4381901" y="6013180"/>
            <a:ext cx="3569804" cy="10414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27" y="5117496"/>
            <a:ext cx="2137670" cy="17913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986" y="5044315"/>
            <a:ext cx="2028006" cy="175064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4" y="6089904"/>
            <a:ext cx="1131736" cy="768096"/>
          </a:xfrm>
          <a:prstGeom prst="rect">
            <a:avLst/>
          </a:prstGeom>
        </p:spPr>
      </p:pic>
      <p:pic>
        <p:nvPicPr>
          <p:cNvPr id="14" name="图形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901" y="656155"/>
            <a:ext cx="3422077" cy="12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BF42EDAA-ACE0-4262-B40B-B97AAEDD8C88}"/>
              </a:ext>
            </a:extLst>
          </p:cNvPr>
          <p:cNvGrpSpPr/>
          <p:nvPr/>
        </p:nvGrpSpPr>
        <p:grpSpPr>
          <a:xfrm>
            <a:off x="1414265" y="529952"/>
            <a:ext cx="3914494" cy="701282"/>
            <a:chOff x="1167255" y="4731531"/>
            <a:chExt cx="3914494" cy="701282"/>
          </a:xfrm>
        </p:grpSpPr>
        <p:grpSp>
          <p:nvGrpSpPr>
            <p:cNvPr id="61" name="Group 87">
              <a:extLst>
                <a:ext uri="{FF2B5EF4-FFF2-40B4-BE49-F238E27FC236}">
                  <a16:creationId xmlns:a16="http://schemas.microsoft.com/office/drawing/2014/main" xmlns="" id="{FA0A7833-947B-4526-A753-E6F11FD5C625}"/>
                </a:ext>
              </a:extLst>
            </p:cNvPr>
            <p:cNvGrpSpPr/>
            <p:nvPr/>
          </p:nvGrpSpPr>
          <p:grpSpPr>
            <a:xfrm>
              <a:off x="1167255" y="4930607"/>
              <a:ext cx="399214" cy="399214"/>
              <a:chOff x="0" y="0"/>
              <a:chExt cx="767929" cy="767929"/>
            </a:xfrm>
          </p:grpSpPr>
          <p:sp>
            <p:nvSpPr>
              <p:cNvPr id="65" name="Freeform: Shape 91">
                <a:extLst>
                  <a:ext uri="{FF2B5EF4-FFF2-40B4-BE49-F238E27FC236}">
                    <a16:creationId xmlns:a16="http://schemas.microsoft.com/office/drawing/2014/main" xmlns="" id="{1C0B4F77-1CE2-4FB8-ADCB-CD8DEFEA634F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8CBB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rgbClr val="00206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66" name="Freeform: Shape 92">
                <a:extLst>
                  <a:ext uri="{FF2B5EF4-FFF2-40B4-BE49-F238E27FC236}">
                    <a16:creationId xmlns:a16="http://schemas.microsoft.com/office/drawing/2014/main" xmlns="" id="{3889DB9C-F01D-4DA0-A5CA-7208964582FC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rgbClr val="00206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DAF2DD16-71FA-46D6-9632-986C2B9C733F}"/>
                </a:ext>
              </a:extLst>
            </p:cNvPr>
            <p:cNvSpPr/>
            <p:nvPr/>
          </p:nvSpPr>
          <p:spPr>
            <a:xfrm>
              <a:off x="1625382" y="4731531"/>
              <a:ext cx="3456367" cy="7012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繁</a:t>
              </a:r>
              <a:r>
                <a:rPr lang="zh-TW" altLang="en-US" sz="36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殖的方法</a:t>
              </a:r>
              <a:endParaRPr lang="zh-CN" altLang="en-US" sz="3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 rot="366916">
            <a:off x="7275552" y="-321001"/>
            <a:ext cx="4370554" cy="3216166"/>
            <a:chOff x="5363854" y="839349"/>
            <a:chExt cx="3243498" cy="2669336"/>
          </a:xfrm>
        </p:grpSpPr>
        <p:pic>
          <p:nvPicPr>
            <p:cNvPr id="32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7182">
              <a:off x="5363854" y="839349"/>
              <a:ext cx="3243498" cy="2669336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339574">
              <a:off x="5935934" y="1798838"/>
              <a:ext cx="2306647" cy="668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陸</a:t>
              </a:r>
              <a:r>
                <a:rPr lang="zh-TW" altLang="en-US" sz="40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蟹小檔案</a:t>
              </a:r>
              <a:endParaRPr lang="zh-CN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4" name="组合 20">
            <a:extLst>
              <a:ext uri="{FF2B5EF4-FFF2-40B4-BE49-F238E27FC236}">
                <a16:creationId xmlns:a16="http://schemas.microsoft.com/office/drawing/2014/main" xmlns="" id="{C793B05A-1FE2-4676-971B-071C3CFA95A1}"/>
              </a:ext>
            </a:extLst>
          </p:cNvPr>
          <p:cNvGrpSpPr/>
          <p:nvPr/>
        </p:nvGrpSpPr>
        <p:grpSpPr>
          <a:xfrm>
            <a:off x="7994053" y="2289227"/>
            <a:ext cx="3002472" cy="701282"/>
            <a:chOff x="1167255" y="2073803"/>
            <a:chExt cx="3002472" cy="701282"/>
          </a:xfrm>
        </p:grpSpPr>
        <p:grpSp>
          <p:nvGrpSpPr>
            <p:cNvPr id="35" name="Group 105">
              <a:extLst>
                <a:ext uri="{FF2B5EF4-FFF2-40B4-BE49-F238E27FC236}">
                  <a16:creationId xmlns:a16="http://schemas.microsoft.com/office/drawing/2014/main" xmlns="" id="{19DA94DE-7FD2-4871-AD9C-26E68244ABDA}"/>
                </a:ext>
              </a:extLst>
            </p:cNvPr>
            <p:cNvGrpSpPr/>
            <p:nvPr/>
          </p:nvGrpSpPr>
          <p:grpSpPr>
            <a:xfrm>
              <a:off x="1167255" y="2296294"/>
              <a:ext cx="399214" cy="399214"/>
              <a:chOff x="0" y="0"/>
              <a:chExt cx="767929" cy="767929"/>
            </a:xfrm>
          </p:grpSpPr>
          <p:sp>
            <p:nvSpPr>
              <p:cNvPr id="37" name="Freeform: Shape 109">
                <a:extLst>
                  <a:ext uri="{FF2B5EF4-FFF2-40B4-BE49-F238E27FC236}">
                    <a16:creationId xmlns:a16="http://schemas.microsoft.com/office/drawing/2014/main" xmlns="" id="{298B9AFC-C96F-4325-9E66-7B3CADFB8559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AED7E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3600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8" name="Freeform: Shape 110">
                <a:extLst>
                  <a:ext uri="{FF2B5EF4-FFF2-40B4-BE49-F238E27FC236}">
                    <a16:creationId xmlns:a16="http://schemas.microsoft.com/office/drawing/2014/main" xmlns="" id="{88E16C60-E7BA-4415-850C-64C9DEA968B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360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254DDF5D-EC4C-404E-8F79-34DC1454706C}"/>
                </a:ext>
              </a:extLst>
            </p:cNvPr>
            <p:cNvSpPr/>
            <p:nvPr/>
          </p:nvSpPr>
          <p:spPr>
            <a:xfrm>
              <a:off x="1497946" y="2073803"/>
              <a:ext cx="2671781" cy="7012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6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自割與再生</a:t>
              </a:r>
              <a:endParaRPr lang="zh-CN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43" name="圖片 4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049662"/>
            <a:ext cx="6672975" cy="4193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39" name="群組 3"/>
          <p:cNvGrpSpPr>
            <a:grpSpLocks/>
          </p:cNvGrpSpPr>
          <p:nvPr/>
        </p:nvGrpSpPr>
        <p:grpSpPr bwMode="auto">
          <a:xfrm>
            <a:off x="7967903" y="3914773"/>
            <a:ext cx="3192972" cy="2166589"/>
            <a:chOff x="0" y="0"/>
            <a:chExt cx="16306" cy="12268"/>
          </a:xfrm>
        </p:grpSpPr>
        <p:pic>
          <p:nvPicPr>
            <p:cNvPr id="68" name="image18.jpg" descr="IMAG883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6306" cy="122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7" name="橢圓 42"/>
            <p:cNvSpPr>
              <a:spLocks/>
            </p:cNvSpPr>
            <p:nvPr/>
          </p:nvSpPr>
          <p:spPr bwMode="auto">
            <a:xfrm>
              <a:off x="7010" y="2438"/>
              <a:ext cx="7461" cy="758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57224" y="1236983"/>
            <a:ext cx="6672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交配後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抱</a:t>
            </a:r>
            <a:r>
              <a:rPr lang="zh-TW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卵期大約為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天移動</a:t>
            </a:r>
            <a:r>
              <a:rPr lang="zh-TW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海邊釋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幼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→ </a:t>
            </a:r>
            <a:r>
              <a:rPr lang="zh-TW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蚤</a:t>
            </a:r>
            <a:r>
              <a:rPr lang="zh-TW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狀幼</a:t>
            </a:r>
            <a:r>
              <a:rPr lang="zh-TW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生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→大眼幼生→稚蟹→回到陸地生活</a:t>
            </a:r>
            <a:endParaRPr lang="zh-TW" altLang="en-US" sz="2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72376" y="3011222"/>
            <a:ext cx="424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遇到危險</a:t>
            </a:r>
            <a:r>
              <a:rPr lang="zh-TW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自行斷肢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斷肢後長</a:t>
            </a:r>
            <a:r>
              <a:rPr lang="zh-TW" altLang="zh-TW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出新</a:t>
            </a:r>
            <a:r>
              <a:rPr lang="zh-TW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肢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脫殼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→成長</a:t>
            </a:r>
            <a:endParaRPr lang="zh-TW" altLang="en-US" sz="2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55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58B4AD0-5384-461D-A75C-62D515D31778}"/>
              </a:ext>
            </a:extLst>
          </p:cNvPr>
          <p:cNvGrpSpPr/>
          <p:nvPr/>
        </p:nvGrpSpPr>
        <p:grpSpPr>
          <a:xfrm>
            <a:off x="569457" y="4786425"/>
            <a:ext cx="1231291" cy="1272168"/>
            <a:chOff x="1569358" y="2028941"/>
            <a:chExt cx="3886200" cy="318338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3C365423-9CF6-4BA2-845B-D3BE7692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358" y="3029506"/>
              <a:ext cx="3886200" cy="185853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5C3E0180-F4B1-474B-849D-BA6A581A8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7610" y="2028941"/>
              <a:ext cx="1549695" cy="3183386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49EEACE-8D41-48B5-8BF3-457372662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931" y="2059692"/>
            <a:ext cx="828460" cy="4337230"/>
          </a:xfrm>
          <a:prstGeom prst="rect">
            <a:avLst/>
          </a:prstGeom>
        </p:spPr>
      </p:pic>
      <p:grpSp>
        <p:nvGrpSpPr>
          <p:cNvPr id="24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7576316" y="-130625"/>
            <a:ext cx="4535426" cy="3235549"/>
            <a:chOff x="5251756" y="593964"/>
            <a:chExt cx="2993647" cy="2463714"/>
          </a:xfrm>
        </p:grpSpPr>
        <p:pic>
          <p:nvPicPr>
            <p:cNvPr id="25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756" y="593964"/>
              <a:ext cx="2993647" cy="2463714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105675">
              <a:off x="5563314" y="1559703"/>
              <a:ext cx="2386633" cy="445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美崙</a:t>
              </a:r>
              <a:r>
                <a:rPr lang="zh-TW" altLang="en-US" sz="32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溪下游的</a:t>
              </a:r>
              <a:r>
                <a:rPr lang="zh-TW" altLang="zh-TW" sz="3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陸蟹</a:t>
              </a:r>
              <a:endParaRPr lang="zh-CN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46365" y="1257977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的螃蟹約有十七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9035" y="1911773"/>
            <a:ext cx="8648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</a:t>
            </a:r>
            <a:r>
              <a:rPr lang="zh-TW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常見的陸蟹有七</a:t>
            </a:r>
            <a:r>
              <a:rPr lang="zh-TW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！！</a:t>
            </a:r>
          </a:p>
        </p:txBody>
      </p:sp>
      <p:pic>
        <p:nvPicPr>
          <p:cNvPr id="29" name="圖片 28" descr="https://lh6.googleusercontent.com/AWk5F8dfNEGyVL7J3Z8HQbiY4UfD9B-pvUDNglT4C00pfpqBLdTLWjHlnzNPFQ71FMFZt1hwL1104zUuY1y96V1-tqkwYlAnU-uh7lvf3FRwOJqxwXAG2EkURnV0gw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1104" y="2845703"/>
            <a:ext cx="1091565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 descr="https://lh5.googleusercontent.com/1l8hMnTGkJNHl8WI3GUBFiKJjLj1sewDvD7ZhunDmoDPzaF82UaWpWKpZ2LkSlSGjWM6NvjmmupRsSa66oI1Qa14PvPmuLUpc0IIQcWN1dLvWWfVAaN8yoeBLpBWUw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59" y="4097564"/>
            <a:ext cx="1426210" cy="108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 descr="https://lh6.googleusercontent.com/ROdmJ3KMmSnmRawZUPjntnyGSdFZJsrRiB__BX1kGgckPX3d3hrdyvBdxDlVGkwygWettFoTy-ltjQnQj0RILxW1zcx9LSgt7-lETGvMK_7PlBQiYjvdnbkvO7OiXw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83" y="3012390"/>
            <a:ext cx="1426210" cy="102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4033311"/>
            <a:ext cx="1359535" cy="1152643"/>
          </a:xfrm>
          <a:prstGeom prst="rect">
            <a:avLst/>
          </a:prstGeom>
        </p:spPr>
      </p:pic>
      <p:pic>
        <p:nvPicPr>
          <p:cNvPr id="33" name="圖片 3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89" y="3146851"/>
            <a:ext cx="1336675" cy="886460"/>
          </a:xfrm>
          <a:prstGeom prst="rect">
            <a:avLst/>
          </a:prstGeom>
        </p:spPr>
      </p:pic>
      <p:pic>
        <p:nvPicPr>
          <p:cNvPr id="34" name="圖片 3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4" y="4057649"/>
            <a:ext cx="1325880" cy="879475"/>
          </a:xfrm>
          <a:prstGeom prst="rect">
            <a:avLst/>
          </a:prstGeom>
        </p:spPr>
      </p:pic>
      <p:pic>
        <p:nvPicPr>
          <p:cNvPr id="35" name="圖片 3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44" y="3187016"/>
            <a:ext cx="1188720" cy="891540"/>
          </a:xfrm>
          <a:prstGeom prst="rect">
            <a:avLst/>
          </a:prstGeom>
        </p:spPr>
      </p:pic>
      <p:grpSp>
        <p:nvGrpSpPr>
          <p:cNvPr id="42" name="群組 41"/>
          <p:cNvGrpSpPr/>
          <p:nvPr/>
        </p:nvGrpSpPr>
        <p:grpSpPr>
          <a:xfrm>
            <a:off x="2227225" y="3197813"/>
            <a:ext cx="1604550" cy="707886"/>
            <a:chOff x="2459449" y="4068653"/>
            <a:chExt cx="1604550" cy="707886"/>
          </a:xfrm>
        </p:grpSpPr>
        <p:sp>
          <p:nvSpPr>
            <p:cNvPr id="40" name="向右箭號 39"/>
            <p:cNvSpPr/>
            <p:nvPr/>
          </p:nvSpPr>
          <p:spPr>
            <a:xfrm flipH="1">
              <a:off x="2459449" y="4276554"/>
              <a:ext cx="362859" cy="23427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2742840" y="4068653"/>
              <a:ext cx="1321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中型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仿</a:t>
              </a:r>
              <a:r>
                <a:rPr lang="zh-TW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相手蟹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3717025" y="4332653"/>
            <a:ext cx="1604550" cy="707886"/>
            <a:chOff x="2459449" y="4068653"/>
            <a:chExt cx="1604550" cy="707886"/>
          </a:xfrm>
        </p:grpSpPr>
        <p:sp>
          <p:nvSpPr>
            <p:cNvPr id="44" name="向右箭號 43"/>
            <p:cNvSpPr/>
            <p:nvPr/>
          </p:nvSpPr>
          <p:spPr>
            <a:xfrm flipH="1">
              <a:off x="2459449" y="4276554"/>
              <a:ext cx="362859" cy="23427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742840" y="4068653"/>
              <a:ext cx="1321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印痕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仿</a:t>
              </a:r>
              <a:r>
                <a:rPr lang="zh-TW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相手蟹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5116293" y="3146851"/>
            <a:ext cx="1604550" cy="707886"/>
            <a:chOff x="2459449" y="4068653"/>
            <a:chExt cx="1604550" cy="707886"/>
          </a:xfrm>
        </p:grpSpPr>
        <p:sp>
          <p:nvSpPr>
            <p:cNvPr id="47" name="向右箭號 46"/>
            <p:cNvSpPr/>
            <p:nvPr/>
          </p:nvSpPr>
          <p:spPr>
            <a:xfrm flipH="1">
              <a:off x="2459449" y="4276554"/>
              <a:ext cx="362859" cy="23427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2742840" y="4068653"/>
              <a:ext cx="1321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毛足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圓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軸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蟹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6475828" y="4340569"/>
            <a:ext cx="1604550" cy="707886"/>
            <a:chOff x="2459449" y="4068653"/>
            <a:chExt cx="1604550" cy="707886"/>
          </a:xfrm>
        </p:grpSpPr>
        <p:sp>
          <p:nvSpPr>
            <p:cNvPr id="52" name="向右箭號 51"/>
            <p:cNvSpPr/>
            <p:nvPr/>
          </p:nvSpPr>
          <p:spPr>
            <a:xfrm flipH="1">
              <a:off x="2459449" y="4276554"/>
              <a:ext cx="362859" cy="23427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2742840" y="4068653"/>
              <a:ext cx="1321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林投攀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相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手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蟹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7794164" y="3197813"/>
            <a:ext cx="1604550" cy="707886"/>
            <a:chOff x="2459449" y="4068653"/>
            <a:chExt cx="1604550" cy="707886"/>
          </a:xfrm>
        </p:grpSpPr>
        <p:sp>
          <p:nvSpPr>
            <p:cNvPr id="55" name="向右箭號 54"/>
            <p:cNvSpPr/>
            <p:nvPr/>
          </p:nvSpPr>
          <p:spPr>
            <a:xfrm flipH="1">
              <a:off x="2459449" y="4276554"/>
              <a:ext cx="362859" cy="23427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2742840" y="4068653"/>
              <a:ext cx="1321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字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紋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弓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蟹</a:t>
              </a: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9120044" y="3396388"/>
            <a:ext cx="2727589" cy="1390037"/>
            <a:chOff x="2459449" y="3209352"/>
            <a:chExt cx="2727589" cy="1390037"/>
          </a:xfrm>
        </p:grpSpPr>
        <p:sp>
          <p:nvSpPr>
            <p:cNvPr id="58" name="向右箭號 57"/>
            <p:cNvSpPr/>
            <p:nvPr/>
          </p:nvSpPr>
          <p:spPr>
            <a:xfrm flipH="1">
              <a:off x="2459449" y="4276554"/>
              <a:ext cx="362859" cy="23427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742840" y="4199279"/>
              <a:ext cx="1321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灰甲澤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蟹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3865879" y="3209352"/>
              <a:ext cx="1321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奧氏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後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相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手蟹</a:t>
              </a:r>
            </a:p>
          </p:txBody>
        </p:sp>
        <p:sp>
          <p:nvSpPr>
            <p:cNvPr id="62" name="向右箭號 61"/>
            <p:cNvSpPr/>
            <p:nvPr/>
          </p:nvSpPr>
          <p:spPr>
            <a:xfrm flipH="1">
              <a:off x="3648169" y="3461535"/>
              <a:ext cx="362859" cy="23427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9" name="文本框 8">
            <a:extLst>
              <a:ext uri="{FF2B5EF4-FFF2-40B4-BE49-F238E27FC236}">
                <a16:creationId xmlns:a16="http://schemas.microsoft.com/office/drawing/2014/main" xmlns="" id="{2A65DA98-4F7C-4DC3-8E23-A1A69E27E025}"/>
              </a:ext>
            </a:extLst>
          </p:cNvPr>
          <p:cNvSpPr txBox="1"/>
          <p:nvPr/>
        </p:nvSpPr>
        <p:spPr>
          <a:xfrm>
            <a:off x="2023425" y="5445703"/>
            <a:ext cx="904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讓我們來一起認識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～較特別的陸蟹吧！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0" name="图形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07387" y="704849"/>
            <a:ext cx="1964575" cy="6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群組 42"/>
          <p:cNvGrpSpPr/>
          <p:nvPr/>
        </p:nvGrpSpPr>
        <p:grpSpPr>
          <a:xfrm>
            <a:off x="757137" y="642581"/>
            <a:ext cx="3013861" cy="776911"/>
            <a:chOff x="757137" y="642581"/>
            <a:chExt cx="3013861" cy="776911"/>
          </a:xfrm>
        </p:grpSpPr>
        <p:cxnSp>
          <p:nvCxnSpPr>
            <p:cNvPr id="3" name="直線接點 2"/>
            <p:cNvCxnSpPr/>
            <p:nvPr/>
          </p:nvCxnSpPr>
          <p:spPr>
            <a:xfrm>
              <a:off x="757137" y="1115554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98" y="642581"/>
              <a:ext cx="900000" cy="776911"/>
            </a:xfrm>
            <a:prstGeom prst="rect">
              <a:avLst/>
            </a:prstGeom>
          </p:spPr>
        </p:pic>
      </p:grpSp>
      <p:sp>
        <p:nvSpPr>
          <p:cNvPr id="40" name="文字方塊 39"/>
          <p:cNvSpPr txBox="1"/>
          <p:nvPr/>
        </p:nvSpPr>
        <p:spPr>
          <a:xfrm>
            <a:off x="4122053" y="833307"/>
            <a:ext cx="40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中型仿相手蟹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8563428" y="686121"/>
            <a:ext cx="2902619" cy="776911"/>
            <a:chOff x="8563428" y="686121"/>
            <a:chExt cx="2902619" cy="776911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9306047" y="1116071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428" y="686121"/>
              <a:ext cx="900000" cy="776911"/>
            </a:xfrm>
            <a:prstGeom prst="rect">
              <a:avLst/>
            </a:prstGeom>
          </p:spPr>
        </p:pic>
      </p:grpSp>
      <p:pic>
        <p:nvPicPr>
          <p:cNvPr id="10" name="圖片 9" descr="https://lh6.googleusercontent.com/AWk5F8dfNEGyVL7J3Z8HQbiY4UfD9B-pvUDNglT4C00pfpqBLdTLWjHlnzNPFQ71FMFZt1hwL1104zUuY1y96V1-tqkwYlAnU-uh7lvf3FRwOJqxwXAG2EkURnV0g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2574" y="2066874"/>
            <a:ext cx="2130438" cy="346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矩形 10"/>
          <p:cNvSpPr/>
          <p:nvPr/>
        </p:nvSpPr>
        <p:spPr>
          <a:xfrm>
            <a:off x="5062610" y="1915611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3200" b="1" u="dbl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外型構造特徵：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蟹甲呈四方形，蟹眼便位於其尖端處。蟹身為火紅色，蟹螫的尖部為明顯的白色。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u="dbl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生態習性：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以夜間活動為主，主食草及落葉。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繁殖時會至海邊釋出幼體。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0362" y="1977840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小名</a:t>
            </a:r>
            <a:r>
              <a:rPr lang="en-US" altLang="zh-TW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聖誕紅</a:t>
            </a:r>
            <a:endParaRPr lang="zh-TW" altLang="en-US" sz="4000" b="1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 descr="591e576fd66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1313">
            <a:off x="8307600" y="5199324"/>
            <a:ext cx="3675638" cy="1629272"/>
          </a:xfrm>
          <a:prstGeom prst="rect">
            <a:avLst/>
          </a:prstGeom>
        </p:spPr>
      </p:pic>
      <p:sp>
        <p:nvSpPr>
          <p:cNvPr id="14" name="爆炸 1 13"/>
          <p:cNvSpPr/>
          <p:nvPr/>
        </p:nvSpPr>
        <p:spPr>
          <a:xfrm>
            <a:off x="9463424" y="-162993"/>
            <a:ext cx="2798866" cy="2558129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常見的種類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群組 42"/>
          <p:cNvGrpSpPr/>
          <p:nvPr/>
        </p:nvGrpSpPr>
        <p:grpSpPr>
          <a:xfrm>
            <a:off x="757137" y="642581"/>
            <a:ext cx="3013861" cy="776911"/>
            <a:chOff x="757137" y="642581"/>
            <a:chExt cx="3013861" cy="776911"/>
          </a:xfrm>
        </p:grpSpPr>
        <p:cxnSp>
          <p:nvCxnSpPr>
            <p:cNvPr id="3" name="直線接點 2"/>
            <p:cNvCxnSpPr/>
            <p:nvPr/>
          </p:nvCxnSpPr>
          <p:spPr>
            <a:xfrm>
              <a:off x="757137" y="1115554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98" y="642581"/>
              <a:ext cx="900000" cy="776911"/>
            </a:xfrm>
            <a:prstGeom prst="rect">
              <a:avLst/>
            </a:prstGeom>
          </p:spPr>
        </p:pic>
      </p:grpSp>
      <p:sp>
        <p:nvSpPr>
          <p:cNvPr id="40" name="文字方塊 39"/>
          <p:cNvSpPr txBox="1"/>
          <p:nvPr/>
        </p:nvSpPr>
        <p:spPr>
          <a:xfrm>
            <a:off x="4122053" y="833307"/>
            <a:ext cx="40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印痕</a:t>
            </a:r>
            <a:r>
              <a:rPr lang="zh-TW" altLang="zh-TW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仿</a:t>
            </a:r>
            <a:r>
              <a:rPr lang="zh-TW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相手蟹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8563428" y="686121"/>
            <a:ext cx="2902619" cy="776911"/>
            <a:chOff x="8563428" y="686121"/>
            <a:chExt cx="2902619" cy="776911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9306047" y="1116071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428" y="686121"/>
              <a:ext cx="900000" cy="776911"/>
            </a:xfrm>
            <a:prstGeom prst="rect">
              <a:avLst/>
            </a:prstGeom>
          </p:spPr>
        </p:pic>
      </p:grpSp>
      <p:pic>
        <p:nvPicPr>
          <p:cNvPr id="10" name="圖片 9" descr="https://lh5.googleusercontent.com/1l8hMnTGkJNHl8WI3GUBFiKJjLj1sewDvD7ZhunDmoDPzaF82UaWpWKpZ2LkSlSGjWM6NvjmmupRsSa66oI1Qa14PvPmuLUpc0IIQcWN1dLvWWfVAaN8yoeBLpBWU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" y="2553703"/>
            <a:ext cx="3871590" cy="275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矩形 10"/>
          <p:cNvSpPr/>
          <p:nvPr/>
        </p:nvSpPr>
        <p:spPr>
          <a:xfrm>
            <a:off x="1416493" y="1809671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小名</a:t>
            </a:r>
            <a:r>
              <a:rPr lang="en-US" altLang="zh-TW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滿天星</a:t>
            </a:r>
          </a:p>
        </p:txBody>
      </p:sp>
      <p:sp>
        <p:nvSpPr>
          <p:cNvPr id="12" name="矩形 11"/>
          <p:cNvSpPr/>
          <p:nvPr/>
        </p:nvSpPr>
        <p:spPr>
          <a:xfrm>
            <a:off x="5397061" y="1912229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3200" b="1" u="dbl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外型構造特徵：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手臂上有很多一點一點的班點，所以被大眾稱為「滿天星」。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u="dbl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生態習性：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常出現在河口域及海濱水溝內有水的地方。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危險時常有棄螯而逃的自割習性。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 descr="591e576fd66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1313">
            <a:off x="9167092" y="5524960"/>
            <a:ext cx="2834099" cy="1256249"/>
          </a:xfrm>
          <a:prstGeom prst="rect">
            <a:avLst/>
          </a:prstGeom>
        </p:spPr>
      </p:pic>
      <p:sp>
        <p:nvSpPr>
          <p:cNvPr id="14" name="爆炸 1 13"/>
          <p:cNvSpPr/>
          <p:nvPr/>
        </p:nvSpPr>
        <p:spPr>
          <a:xfrm>
            <a:off x="9463424" y="87088"/>
            <a:ext cx="2798866" cy="2558129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常見的種類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8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群組 42"/>
          <p:cNvGrpSpPr/>
          <p:nvPr/>
        </p:nvGrpSpPr>
        <p:grpSpPr>
          <a:xfrm>
            <a:off x="757137" y="642581"/>
            <a:ext cx="3013861" cy="776911"/>
            <a:chOff x="757137" y="642581"/>
            <a:chExt cx="3013861" cy="776911"/>
          </a:xfrm>
        </p:grpSpPr>
        <p:cxnSp>
          <p:nvCxnSpPr>
            <p:cNvPr id="3" name="直線接點 2"/>
            <p:cNvCxnSpPr/>
            <p:nvPr/>
          </p:nvCxnSpPr>
          <p:spPr>
            <a:xfrm>
              <a:off x="757137" y="1115554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98" y="642581"/>
              <a:ext cx="900000" cy="776911"/>
            </a:xfrm>
            <a:prstGeom prst="rect">
              <a:avLst/>
            </a:prstGeom>
          </p:spPr>
        </p:pic>
      </p:grpSp>
      <p:sp>
        <p:nvSpPr>
          <p:cNvPr id="40" name="文字方塊 39"/>
          <p:cNvSpPr txBox="1"/>
          <p:nvPr/>
        </p:nvSpPr>
        <p:spPr>
          <a:xfrm>
            <a:off x="4122053" y="833307"/>
            <a:ext cx="40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灰甲澤蟹</a:t>
            </a:r>
          </a:p>
        </p:txBody>
      </p:sp>
      <p:grpSp>
        <p:nvGrpSpPr>
          <p:cNvPr id="44" name="群組 43"/>
          <p:cNvGrpSpPr/>
          <p:nvPr/>
        </p:nvGrpSpPr>
        <p:grpSpPr>
          <a:xfrm>
            <a:off x="8563428" y="686121"/>
            <a:ext cx="2902619" cy="776911"/>
            <a:chOff x="8563428" y="686121"/>
            <a:chExt cx="2902619" cy="776911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9306047" y="1116071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428" y="686121"/>
              <a:ext cx="900000" cy="776911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416491" y="1730842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小名</a:t>
            </a:r>
            <a:r>
              <a:rPr lang="en-US" altLang="zh-TW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40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小白臉</a:t>
            </a:r>
            <a:endParaRPr lang="zh-TW" altLang="en-US" sz="4000" b="1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5528" y="1927994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3600" b="1" u="dbl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外型構造特徵：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甲及步足呈灰白色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螯足為白色且不等大。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600" b="1" u="dbl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生態習性：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穴居之洞口常隱在草叢或樹根間。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繁殖時會至海邊釋出幼體。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" y="2595006"/>
            <a:ext cx="4067503" cy="2749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 descr="591e576fd66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1313">
            <a:off x="8437947" y="5372744"/>
            <a:ext cx="3675638" cy="1629272"/>
          </a:xfrm>
          <a:prstGeom prst="rect">
            <a:avLst/>
          </a:prstGeom>
        </p:spPr>
      </p:pic>
      <p:sp>
        <p:nvSpPr>
          <p:cNvPr id="6" name="爆炸 1 5"/>
          <p:cNvSpPr/>
          <p:nvPr/>
        </p:nvSpPr>
        <p:spPr>
          <a:xfrm>
            <a:off x="9306048" y="1730842"/>
            <a:ext cx="2798866" cy="2558129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台灣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特有種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6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A65DA98-4F7C-4DC3-8E23-A1A69E27E025}"/>
              </a:ext>
            </a:extLst>
          </p:cNvPr>
          <p:cNvSpPr txBox="1"/>
          <p:nvPr/>
        </p:nvSpPr>
        <p:spPr>
          <a:xfrm>
            <a:off x="4249510" y="3300446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陸</a:t>
            </a: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蟹的危機及棲地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保育</a:t>
            </a:r>
            <a:endParaRPr lang="zh-CN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2EA0ABC-C7A9-468F-AD92-01391AF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9768" r="10757" b="21948"/>
          <a:stretch/>
        </p:blipFill>
        <p:spPr>
          <a:xfrm>
            <a:off x="6248400" y="1012371"/>
            <a:ext cx="3396344" cy="22098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 flipH="1">
            <a:off x="4381901" y="6013180"/>
            <a:ext cx="3569804" cy="10414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986" y="5044315"/>
            <a:ext cx="2028006" cy="1750646"/>
          </a:xfrm>
          <a:prstGeom prst="rect">
            <a:avLst/>
          </a:prstGeom>
        </p:spPr>
      </p:pic>
      <p:pic>
        <p:nvPicPr>
          <p:cNvPr id="10" name="图形 13">
            <a:extLst>
              <a:ext uri="{FF2B5EF4-FFF2-40B4-BE49-F238E27FC236}">
                <a16:creationId xmlns:a16="http://schemas.microsoft.com/office/drawing/2014/main" xmlns="" id="{0FDB8342-984C-4B83-B8B0-9318B4962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0" y="5324492"/>
            <a:ext cx="1732030" cy="137737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D8B2C9C-60CB-4796-B1C8-E6A0FE523D31}"/>
              </a:ext>
            </a:extLst>
          </p:cNvPr>
          <p:cNvSpPr/>
          <p:nvPr/>
        </p:nvSpPr>
        <p:spPr>
          <a:xfrm rot="21076564">
            <a:off x="5444198" y="1904202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陸蟹遇到哪些困境呢</a:t>
            </a:r>
            <a:endParaRPr lang="zh-CN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57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8199" y="721858"/>
            <a:ext cx="10548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為了探討陸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蟹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面臨的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危機及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如何讓陸蟹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永遠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生活在美崙溪下游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訪問了專家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" name="PA_自由: 形状 201"/>
          <p:cNvSpPr/>
          <p:nvPr>
            <p:custDataLst>
              <p:tags r:id="rId1"/>
            </p:custDataLst>
          </p:nvPr>
        </p:nvSpPr>
        <p:spPr>
          <a:xfrm>
            <a:off x="783969" y="5932712"/>
            <a:ext cx="1771759" cy="377009"/>
          </a:xfrm>
          <a:custGeom>
            <a:avLst/>
            <a:gdLst>
              <a:gd name="connsiteX0" fmla="*/ 111760 w 3434080"/>
              <a:gd name="connsiteY0" fmla="*/ 355600 h 670560"/>
              <a:gd name="connsiteX1" fmla="*/ 162560 w 3434080"/>
              <a:gd name="connsiteY1" fmla="*/ 375920 h 670560"/>
              <a:gd name="connsiteX2" fmla="*/ 508000 w 3434080"/>
              <a:gd name="connsiteY2" fmla="*/ 355600 h 670560"/>
              <a:gd name="connsiteX3" fmla="*/ 589280 w 3434080"/>
              <a:gd name="connsiteY3" fmla="*/ 314960 h 670560"/>
              <a:gd name="connsiteX4" fmla="*/ 629920 w 3434080"/>
              <a:gd name="connsiteY4" fmla="*/ 304800 h 670560"/>
              <a:gd name="connsiteX5" fmla="*/ 660400 w 3434080"/>
              <a:gd name="connsiteY5" fmla="*/ 294640 h 670560"/>
              <a:gd name="connsiteX6" fmla="*/ 751840 w 3434080"/>
              <a:gd name="connsiteY6" fmla="*/ 274320 h 670560"/>
              <a:gd name="connsiteX7" fmla="*/ 863600 w 3434080"/>
              <a:gd name="connsiteY7" fmla="*/ 243840 h 670560"/>
              <a:gd name="connsiteX8" fmla="*/ 894080 w 3434080"/>
              <a:gd name="connsiteY8" fmla="*/ 223520 h 670560"/>
              <a:gd name="connsiteX9" fmla="*/ 955040 w 3434080"/>
              <a:gd name="connsiteY9" fmla="*/ 213360 h 670560"/>
              <a:gd name="connsiteX10" fmla="*/ 995680 w 3434080"/>
              <a:gd name="connsiteY10" fmla="*/ 203200 h 670560"/>
              <a:gd name="connsiteX11" fmla="*/ 1026160 w 3434080"/>
              <a:gd name="connsiteY11" fmla="*/ 172720 h 670560"/>
              <a:gd name="connsiteX12" fmla="*/ 1056640 w 3434080"/>
              <a:gd name="connsiteY12" fmla="*/ 162560 h 670560"/>
              <a:gd name="connsiteX13" fmla="*/ 1107440 w 3434080"/>
              <a:gd name="connsiteY13" fmla="*/ 142240 h 670560"/>
              <a:gd name="connsiteX14" fmla="*/ 1178560 w 3434080"/>
              <a:gd name="connsiteY14" fmla="*/ 152400 h 670560"/>
              <a:gd name="connsiteX15" fmla="*/ 1229360 w 3434080"/>
              <a:gd name="connsiteY15" fmla="*/ 162560 h 670560"/>
              <a:gd name="connsiteX16" fmla="*/ 1391920 w 3434080"/>
              <a:gd name="connsiteY16" fmla="*/ 152400 h 670560"/>
              <a:gd name="connsiteX17" fmla="*/ 1503680 w 3434080"/>
              <a:gd name="connsiteY17" fmla="*/ 132080 h 670560"/>
              <a:gd name="connsiteX18" fmla="*/ 1595120 w 3434080"/>
              <a:gd name="connsiteY18" fmla="*/ 101600 h 670560"/>
              <a:gd name="connsiteX19" fmla="*/ 1625600 w 3434080"/>
              <a:gd name="connsiteY19" fmla="*/ 91440 h 670560"/>
              <a:gd name="connsiteX20" fmla="*/ 1838960 w 3434080"/>
              <a:gd name="connsiteY20" fmla="*/ 81280 h 670560"/>
              <a:gd name="connsiteX21" fmla="*/ 1950720 w 3434080"/>
              <a:gd name="connsiteY21" fmla="*/ 71120 h 670560"/>
              <a:gd name="connsiteX22" fmla="*/ 2062480 w 3434080"/>
              <a:gd name="connsiteY22" fmla="*/ 50800 h 670560"/>
              <a:gd name="connsiteX23" fmla="*/ 2113280 w 3434080"/>
              <a:gd name="connsiteY23" fmla="*/ 40640 h 670560"/>
              <a:gd name="connsiteX24" fmla="*/ 2194560 w 3434080"/>
              <a:gd name="connsiteY24" fmla="*/ 30480 h 670560"/>
              <a:gd name="connsiteX25" fmla="*/ 2225040 w 3434080"/>
              <a:gd name="connsiteY25" fmla="*/ 20320 h 670560"/>
              <a:gd name="connsiteX26" fmla="*/ 2346960 w 3434080"/>
              <a:gd name="connsiteY26" fmla="*/ 0 h 670560"/>
              <a:gd name="connsiteX27" fmla="*/ 2458720 w 3434080"/>
              <a:gd name="connsiteY27" fmla="*/ 20320 h 670560"/>
              <a:gd name="connsiteX28" fmla="*/ 2519680 w 3434080"/>
              <a:gd name="connsiteY28" fmla="*/ 50800 h 670560"/>
              <a:gd name="connsiteX29" fmla="*/ 2651760 w 3434080"/>
              <a:gd name="connsiteY29" fmla="*/ 60960 h 670560"/>
              <a:gd name="connsiteX30" fmla="*/ 3261360 w 3434080"/>
              <a:gd name="connsiteY30" fmla="*/ 71120 h 670560"/>
              <a:gd name="connsiteX31" fmla="*/ 3291840 w 3434080"/>
              <a:gd name="connsiteY31" fmla="*/ 91440 h 670560"/>
              <a:gd name="connsiteX32" fmla="*/ 3383280 w 3434080"/>
              <a:gd name="connsiteY32" fmla="*/ 101600 h 670560"/>
              <a:gd name="connsiteX33" fmla="*/ 3434080 w 3434080"/>
              <a:gd name="connsiteY33" fmla="*/ 193040 h 670560"/>
              <a:gd name="connsiteX34" fmla="*/ 3200400 w 3434080"/>
              <a:gd name="connsiteY34" fmla="*/ 213360 h 670560"/>
              <a:gd name="connsiteX35" fmla="*/ 3048000 w 3434080"/>
              <a:gd name="connsiteY35" fmla="*/ 223520 h 670560"/>
              <a:gd name="connsiteX36" fmla="*/ 2844800 w 3434080"/>
              <a:gd name="connsiteY36" fmla="*/ 233680 h 670560"/>
              <a:gd name="connsiteX37" fmla="*/ 2743200 w 3434080"/>
              <a:gd name="connsiteY37" fmla="*/ 254000 h 670560"/>
              <a:gd name="connsiteX38" fmla="*/ 2661920 w 3434080"/>
              <a:gd name="connsiteY38" fmla="*/ 264160 h 670560"/>
              <a:gd name="connsiteX39" fmla="*/ 2519680 w 3434080"/>
              <a:gd name="connsiteY39" fmla="*/ 294640 h 670560"/>
              <a:gd name="connsiteX40" fmla="*/ 2458720 w 3434080"/>
              <a:gd name="connsiteY40" fmla="*/ 304800 h 670560"/>
              <a:gd name="connsiteX41" fmla="*/ 2346960 w 3434080"/>
              <a:gd name="connsiteY41" fmla="*/ 345440 h 670560"/>
              <a:gd name="connsiteX42" fmla="*/ 2296160 w 3434080"/>
              <a:gd name="connsiteY42" fmla="*/ 355600 h 670560"/>
              <a:gd name="connsiteX43" fmla="*/ 2245360 w 3434080"/>
              <a:gd name="connsiteY43" fmla="*/ 386080 h 670560"/>
              <a:gd name="connsiteX44" fmla="*/ 2164080 w 3434080"/>
              <a:gd name="connsiteY44" fmla="*/ 406400 h 670560"/>
              <a:gd name="connsiteX45" fmla="*/ 2133600 w 3434080"/>
              <a:gd name="connsiteY45" fmla="*/ 426720 h 670560"/>
              <a:gd name="connsiteX46" fmla="*/ 2072640 w 3434080"/>
              <a:gd name="connsiteY46" fmla="*/ 436880 h 670560"/>
              <a:gd name="connsiteX47" fmla="*/ 1971040 w 3434080"/>
              <a:gd name="connsiteY47" fmla="*/ 457200 h 670560"/>
              <a:gd name="connsiteX48" fmla="*/ 1899920 w 3434080"/>
              <a:gd name="connsiteY48" fmla="*/ 467360 h 670560"/>
              <a:gd name="connsiteX49" fmla="*/ 1696720 w 3434080"/>
              <a:gd name="connsiteY49" fmla="*/ 487680 h 670560"/>
              <a:gd name="connsiteX50" fmla="*/ 1605280 w 3434080"/>
              <a:gd name="connsiteY50" fmla="*/ 497840 h 670560"/>
              <a:gd name="connsiteX51" fmla="*/ 1564640 w 3434080"/>
              <a:gd name="connsiteY51" fmla="*/ 508000 h 670560"/>
              <a:gd name="connsiteX52" fmla="*/ 1422400 w 3434080"/>
              <a:gd name="connsiteY52" fmla="*/ 528320 h 670560"/>
              <a:gd name="connsiteX53" fmla="*/ 1229360 w 3434080"/>
              <a:gd name="connsiteY53" fmla="*/ 548640 h 670560"/>
              <a:gd name="connsiteX54" fmla="*/ 1158240 w 3434080"/>
              <a:gd name="connsiteY54" fmla="*/ 568960 h 670560"/>
              <a:gd name="connsiteX55" fmla="*/ 975360 w 3434080"/>
              <a:gd name="connsiteY55" fmla="*/ 589280 h 670560"/>
              <a:gd name="connsiteX56" fmla="*/ 873760 w 3434080"/>
              <a:gd name="connsiteY56" fmla="*/ 599440 h 670560"/>
              <a:gd name="connsiteX57" fmla="*/ 782320 w 3434080"/>
              <a:gd name="connsiteY57" fmla="*/ 629920 h 670560"/>
              <a:gd name="connsiteX58" fmla="*/ 640080 w 3434080"/>
              <a:gd name="connsiteY58" fmla="*/ 660400 h 670560"/>
              <a:gd name="connsiteX59" fmla="*/ 447040 w 3434080"/>
              <a:gd name="connsiteY59" fmla="*/ 670560 h 670560"/>
              <a:gd name="connsiteX60" fmla="*/ 152400 w 3434080"/>
              <a:gd name="connsiteY60" fmla="*/ 660400 h 670560"/>
              <a:gd name="connsiteX61" fmla="*/ 91440 w 3434080"/>
              <a:gd name="connsiteY61" fmla="*/ 629920 h 670560"/>
              <a:gd name="connsiteX62" fmla="*/ 60960 w 3434080"/>
              <a:gd name="connsiteY62" fmla="*/ 619760 h 670560"/>
              <a:gd name="connsiteX63" fmla="*/ 50800 w 3434080"/>
              <a:gd name="connsiteY63" fmla="*/ 589280 h 670560"/>
              <a:gd name="connsiteX64" fmla="*/ 30480 w 3434080"/>
              <a:gd name="connsiteY64" fmla="*/ 558800 h 670560"/>
              <a:gd name="connsiteX65" fmla="*/ 20320 w 3434080"/>
              <a:gd name="connsiteY65" fmla="*/ 518160 h 670560"/>
              <a:gd name="connsiteX66" fmla="*/ 0 w 3434080"/>
              <a:gd name="connsiteY66" fmla="*/ 436880 h 670560"/>
              <a:gd name="connsiteX67" fmla="*/ 152400 w 3434080"/>
              <a:gd name="connsiteY67" fmla="*/ 40640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34080" h="670560">
                <a:moveTo>
                  <a:pt x="111760" y="355600"/>
                </a:moveTo>
                <a:cubicBezTo>
                  <a:pt x="128693" y="362373"/>
                  <a:pt x="144330" y="375384"/>
                  <a:pt x="162560" y="375920"/>
                </a:cubicBezTo>
                <a:cubicBezTo>
                  <a:pt x="387590" y="382539"/>
                  <a:pt x="376101" y="381980"/>
                  <a:pt x="508000" y="355600"/>
                </a:cubicBezTo>
                <a:cubicBezTo>
                  <a:pt x="535093" y="342053"/>
                  <a:pt x="559893" y="322307"/>
                  <a:pt x="589280" y="314960"/>
                </a:cubicBezTo>
                <a:cubicBezTo>
                  <a:pt x="602827" y="311573"/>
                  <a:pt x="616494" y="308636"/>
                  <a:pt x="629920" y="304800"/>
                </a:cubicBezTo>
                <a:cubicBezTo>
                  <a:pt x="640218" y="301858"/>
                  <a:pt x="650010" y="297237"/>
                  <a:pt x="660400" y="294640"/>
                </a:cubicBezTo>
                <a:cubicBezTo>
                  <a:pt x="718407" y="280138"/>
                  <a:pt x="699691" y="289965"/>
                  <a:pt x="751840" y="274320"/>
                </a:cubicBezTo>
                <a:cubicBezTo>
                  <a:pt x="854963" y="243383"/>
                  <a:pt x="771012" y="262358"/>
                  <a:pt x="863600" y="243840"/>
                </a:cubicBezTo>
                <a:cubicBezTo>
                  <a:pt x="873760" y="237067"/>
                  <a:pt x="882496" y="227381"/>
                  <a:pt x="894080" y="223520"/>
                </a:cubicBezTo>
                <a:cubicBezTo>
                  <a:pt x="913623" y="217006"/>
                  <a:pt x="934840" y="217400"/>
                  <a:pt x="955040" y="213360"/>
                </a:cubicBezTo>
                <a:cubicBezTo>
                  <a:pt x="968732" y="210622"/>
                  <a:pt x="982133" y="206587"/>
                  <a:pt x="995680" y="203200"/>
                </a:cubicBezTo>
                <a:cubicBezTo>
                  <a:pt x="1005840" y="193040"/>
                  <a:pt x="1014205" y="180690"/>
                  <a:pt x="1026160" y="172720"/>
                </a:cubicBezTo>
                <a:cubicBezTo>
                  <a:pt x="1035071" y="166779"/>
                  <a:pt x="1046612" y="166320"/>
                  <a:pt x="1056640" y="162560"/>
                </a:cubicBezTo>
                <a:cubicBezTo>
                  <a:pt x="1073717" y="156156"/>
                  <a:pt x="1090507" y="149013"/>
                  <a:pt x="1107440" y="142240"/>
                </a:cubicBezTo>
                <a:cubicBezTo>
                  <a:pt x="1131147" y="145627"/>
                  <a:pt x="1154938" y="148463"/>
                  <a:pt x="1178560" y="152400"/>
                </a:cubicBezTo>
                <a:cubicBezTo>
                  <a:pt x="1195594" y="155239"/>
                  <a:pt x="1212091" y="162560"/>
                  <a:pt x="1229360" y="162560"/>
                </a:cubicBezTo>
                <a:cubicBezTo>
                  <a:pt x="1283652" y="162560"/>
                  <a:pt x="1337733" y="155787"/>
                  <a:pt x="1391920" y="152400"/>
                </a:cubicBezTo>
                <a:cubicBezTo>
                  <a:pt x="1457315" y="130602"/>
                  <a:pt x="1388796" y="151227"/>
                  <a:pt x="1503680" y="132080"/>
                </a:cubicBezTo>
                <a:cubicBezTo>
                  <a:pt x="1544538" y="125270"/>
                  <a:pt x="1554179" y="116953"/>
                  <a:pt x="1595120" y="101600"/>
                </a:cubicBezTo>
                <a:cubicBezTo>
                  <a:pt x="1605148" y="97840"/>
                  <a:pt x="1614927" y="92329"/>
                  <a:pt x="1625600" y="91440"/>
                </a:cubicBezTo>
                <a:cubicBezTo>
                  <a:pt x="1696555" y="85527"/>
                  <a:pt x="1767898" y="85721"/>
                  <a:pt x="1838960" y="81280"/>
                </a:cubicBezTo>
                <a:cubicBezTo>
                  <a:pt x="1876294" y="78947"/>
                  <a:pt x="1913467" y="74507"/>
                  <a:pt x="1950720" y="71120"/>
                </a:cubicBezTo>
                <a:cubicBezTo>
                  <a:pt x="2076204" y="46023"/>
                  <a:pt x="1919492" y="76798"/>
                  <a:pt x="2062480" y="50800"/>
                </a:cubicBezTo>
                <a:cubicBezTo>
                  <a:pt x="2079470" y="47711"/>
                  <a:pt x="2096212" y="43266"/>
                  <a:pt x="2113280" y="40640"/>
                </a:cubicBezTo>
                <a:cubicBezTo>
                  <a:pt x="2140267" y="36488"/>
                  <a:pt x="2167467" y="33867"/>
                  <a:pt x="2194560" y="30480"/>
                </a:cubicBezTo>
                <a:cubicBezTo>
                  <a:pt x="2204720" y="27093"/>
                  <a:pt x="2214476" y="22081"/>
                  <a:pt x="2225040" y="20320"/>
                </a:cubicBezTo>
                <a:cubicBezTo>
                  <a:pt x="2361152" y="-2365"/>
                  <a:pt x="2275503" y="23819"/>
                  <a:pt x="2346960" y="0"/>
                </a:cubicBezTo>
                <a:cubicBezTo>
                  <a:pt x="2374978" y="3502"/>
                  <a:pt x="2427396" y="4658"/>
                  <a:pt x="2458720" y="20320"/>
                </a:cubicBezTo>
                <a:cubicBezTo>
                  <a:pt x="2488973" y="35447"/>
                  <a:pt x="2485630" y="46544"/>
                  <a:pt x="2519680" y="50800"/>
                </a:cubicBezTo>
                <a:cubicBezTo>
                  <a:pt x="2563496" y="56277"/>
                  <a:pt x="2607620" y="59751"/>
                  <a:pt x="2651760" y="60960"/>
                </a:cubicBezTo>
                <a:cubicBezTo>
                  <a:pt x="2854912" y="66526"/>
                  <a:pt x="3058160" y="67733"/>
                  <a:pt x="3261360" y="71120"/>
                </a:cubicBezTo>
                <a:cubicBezTo>
                  <a:pt x="3271520" y="77893"/>
                  <a:pt x="3279994" y="88478"/>
                  <a:pt x="3291840" y="91440"/>
                </a:cubicBezTo>
                <a:cubicBezTo>
                  <a:pt x="3321592" y="98878"/>
                  <a:pt x="3356278" y="87061"/>
                  <a:pt x="3383280" y="101600"/>
                </a:cubicBezTo>
                <a:cubicBezTo>
                  <a:pt x="3411665" y="116884"/>
                  <a:pt x="3424176" y="163329"/>
                  <a:pt x="3434080" y="193040"/>
                </a:cubicBezTo>
                <a:cubicBezTo>
                  <a:pt x="3338389" y="224937"/>
                  <a:pt x="3419828" y="200821"/>
                  <a:pt x="3200400" y="213360"/>
                </a:cubicBezTo>
                <a:lnTo>
                  <a:pt x="3048000" y="223520"/>
                </a:lnTo>
                <a:lnTo>
                  <a:pt x="2844800" y="233680"/>
                </a:lnTo>
                <a:cubicBezTo>
                  <a:pt x="2810933" y="240453"/>
                  <a:pt x="2777471" y="249716"/>
                  <a:pt x="2743200" y="254000"/>
                </a:cubicBezTo>
                <a:cubicBezTo>
                  <a:pt x="2716107" y="257387"/>
                  <a:pt x="2688784" y="259276"/>
                  <a:pt x="2661920" y="264160"/>
                </a:cubicBezTo>
                <a:cubicBezTo>
                  <a:pt x="2614212" y="272834"/>
                  <a:pt x="2567228" y="285130"/>
                  <a:pt x="2519680" y="294640"/>
                </a:cubicBezTo>
                <a:cubicBezTo>
                  <a:pt x="2499480" y="298680"/>
                  <a:pt x="2478705" y="299804"/>
                  <a:pt x="2458720" y="304800"/>
                </a:cubicBezTo>
                <a:cubicBezTo>
                  <a:pt x="2344859" y="333265"/>
                  <a:pt x="2447959" y="315140"/>
                  <a:pt x="2346960" y="345440"/>
                </a:cubicBezTo>
                <a:cubicBezTo>
                  <a:pt x="2330420" y="350402"/>
                  <a:pt x="2313093" y="352213"/>
                  <a:pt x="2296160" y="355600"/>
                </a:cubicBezTo>
                <a:cubicBezTo>
                  <a:pt x="2279227" y="365760"/>
                  <a:pt x="2263695" y="378746"/>
                  <a:pt x="2245360" y="386080"/>
                </a:cubicBezTo>
                <a:cubicBezTo>
                  <a:pt x="2187394" y="409266"/>
                  <a:pt x="2208874" y="384003"/>
                  <a:pt x="2164080" y="406400"/>
                </a:cubicBezTo>
                <a:cubicBezTo>
                  <a:pt x="2153158" y="411861"/>
                  <a:pt x="2145184" y="422859"/>
                  <a:pt x="2133600" y="426720"/>
                </a:cubicBezTo>
                <a:cubicBezTo>
                  <a:pt x="2114057" y="433234"/>
                  <a:pt x="2092887" y="433084"/>
                  <a:pt x="2072640" y="436880"/>
                </a:cubicBezTo>
                <a:cubicBezTo>
                  <a:pt x="2038694" y="443245"/>
                  <a:pt x="2005230" y="452316"/>
                  <a:pt x="1971040" y="457200"/>
                </a:cubicBezTo>
                <a:cubicBezTo>
                  <a:pt x="1947333" y="460587"/>
                  <a:pt x="1923721" y="464715"/>
                  <a:pt x="1899920" y="467360"/>
                </a:cubicBezTo>
                <a:cubicBezTo>
                  <a:pt x="1832265" y="474877"/>
                  <a:pt x="1764375" y="480163"/>
                  <a:pt x="1696720" y="487680"/>
                </a:cubicBezTo>
                <a:lnTo>
                  <a:pt x="1605280" y="497840"/>
                </a:lnTo>
                <a:cubicBezTo>
                  <a:pt x="1591733" y="501227"/>
                  <a:pt x="1578332" y="505262"/>
                  <a:pt x="1564640" y="508000"/>
                </a:cubicBezTo>
                <a:cubicBezTo>
                  <a:pt x="1511100" y="518708"/>
                  <a:pt x="1478589" y="520828"/>
                  <a:pt x="1422400" y="528320"/>
                </a:cubicBezTo>
                <a:cubicBezTo>
                  <a:pt x="1289673" y="546017"/>
                  <a:pt x="1411309" y="533478"/>
                  <a:pt x="1229360" y="548640"/>
                </a:cubicBezTo>
                <a:cubicBezTo>
                  <a:pt x="1205653" y="555413"/>
                  <a:pt x="1182348" y="563794"/>
                  <a:pt x="1158240" y="568960"/>
                </a:cubicBezTo>
                <a:cubicBezTo>
                  <a:pt x="1111823" y="578907"/>
                  <a:pt x="1014538" y="585549"/>
                  <a:pt x="975360" y="589280"/>
                </a:cubicBezTo>
                <a:lnTo>
                  <a:pt x="873760" y="599440"/>
                </a:lnTo>
                <a:cubicBezTo>
                  <a:pt x="737313" y="633552"/>
                  <a:pt x="948109" y="578908"/>
                  <a:pt x="782320" y="629920"/>
                </a:cubicBezTo>
                <a:cubicBezTo>
                  <a:pt x="752384" y="639131"/>
                  <a:pt x="675972" y="657529"/>
                  <a:pt x="640080" y="660400"/>
                </a:cubicBezTo>
                <a:cubicBezTo>
                  <a:pt x="575849" y="665538"/>
                  <a:pt x="511387" y="667173"/>
                  <a:pt x="447040" y="670560"/>
                </a:cubicBezTo>
                <a:cubicBezTo>
                  <a:pt x="348827" y="667173"/>
                  <a:pt x="250480" y="666530"/>
                  <a:pt x="152400" y="660400"/>
                </a:cubicBezTo>
                <a:cubicBezTo>
                  <a:pt x="123214" y="658576"/>
                  <a:pt x="116147" y="642274"/>
                  <a:pt x="91440" y="629920"/>
                </a:cubicBezTo>
                <a:cubicBezTo>
                  <a:pt x="81861" y="625131"/>
                  <a:pt x="71120" y="623147"/>
                  <a:pt x="60960" y="619760"/>
                </a:cubicBezTo>
                <a:cubicBezTo>
                  <a:pt x="57573" y="609600"/>
                  <a:pt x="55589" y="598859"/>
                  <a:pt x="50800" y="589280"/>
                </a:cubicBezTo>
                <a:cubicBezTo>
                  <a:pt x="45339" y="578358"/>
                  <a:pt x="35290" y="570023"/>
                  <a:pt x="30480" y="558800"/>
                </a:cubicBezTo>
                <a:cubicBezTo>
                  <a:pt x="24979" y="545965"/>
                  <a:pt x="24156" y="531586"/>
                  <a:pt x="20320" y="518160"/>
                </a:cubicBezTo>
                <a:cubicBezTo>
                  <a:pt x="-508" y="445263"/>
                  <a:pt x="20656" y="540161"/>
                  <a:pt x="0" y="436880"/>
                </a:cubicBezTo>
                <a:cubicBezTo>
                  <a:pt x="25153" y="361420"/>
                  <a:pt x="-550" y="406400"/>
                  <a:pt x="152400" y="40640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4" name="图形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731" y="707141"/>
            <a:ext cx="2211387" cy="823629"/>
          </a:xfrm>
          <a:prstGeom prst="rect">
            <a:avLst/>
          </a:prstGeom>
        </p:spPr>
      </p:pic>
      <p:sp>
        <p:nvSpPr>
          <p:cNvPr id="25" name="矩形 39"/>
          <p:cNvSpPr>
            <a:spLocks noChangeArrowheads="1"/>
          </p:cNvSpPr>
          <p:nvPr/>
        </p:nvSpPr>
        <p:spPr bwMode="auto">
          <a:xfrm>
            <a:off x="492451" y="2139388"/>
            <a:ext cx="1569660" cy="37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+mn-ea"/>
              </a:rPr>
              <a:t>洄瀾風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+mn-ea"/>
              </a:rPr>
              <a:t>生態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工作室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深耕在地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生態，積極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推廣環境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教育及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生態探索活動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+mn-ea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sym typeface="+mn-ea"/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1855277" y="2183840"/>
            <a:ext cx="830997" cy="24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729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簡廷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任老師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39"/>
          <p:cNvSpPr>
            <a:spLocks noChangeArrowheads="1"/>
          </p:cNvSpPr>
          <p:nvPr/>
        </p:nvSpPr>
        <p:spPr bwMode="auto">
          <a:xfrm>
            <a:off x="9543506" y="2042673"/>
            <a:ext cx="1569660" cy="42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+mn-ea"/>
              </a:rPr>
              <a:t>花蓮市民生里社區發展協會總幹事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sym typeface="+mn-ea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+mn-ea"/>
              </a:rPr>
              <a:t>推動民生里社區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sym typeface="+mn-ea"/>
              </a:rPr>
              <a:t>發展，維護美崙溪下游環境。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sym typeface="+mn-ea"/>
            </a:endParaRPr>
          </a:p>
        </p:txBody>
      </p:sp>
      <p:sp>
        <p:nvSpPr>
          <p:cNvPr id="28" name="矩形 39"/>
          <p:cNvSpPr>
            <a:spLocks noChangeArrowheads="1"/>
          </p:cNvSpPr>
          <p:nvPr/>
        </p:nvSpPr>
        <p:spPr bwMode="auto">
          <a:xfrm>
            <a:off x="10913677" y="2054468"/>
            <a:ext cx="830997" cy="24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729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黃碧雲女士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650067" y="2183839"/>
            <a:ext cx="3957558" cy="3041303"/>
            <a:chOff x="2650067" y="2183839"/>
            <a:chExt cx="3957558" cy="3041303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C3ED1188-55EE-4E2A-8970-16079CDDCB8F}"/>
                </a:ext>
              </a:extLst>
            </p:cNvPr>
            <p:cNvSpPr/>
            <p:nvPr/>
          </p:nvSpPr>
          <p:spPr>
            <a:xfrm>
              <a:off x="2650067" y="2183839"/>
              <a:ext cx="3957558" cy="3041303"/>
            </a:xfrm>
            <a:prstGeom prst="rect">
              <a:avLst/>
            </a:prstGeom>
            <a:ln w="28575">
              <a:solidFill>
                <a:schemeClr val="accent1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971" y="2308583"/>
              <a:ext cx="3722915" cy="2792186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6216445" y="3273868"/>
            <a:ext cx="3700450" cy="2549992"/>
            <a:chOff x="5464629" y="2819400"/>
            <a:chExt cx="4093028" cy="289560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C3ED1188-55EE-4E2A-8970-16079CDDCB8F}"/>
                </a:ext>
              </a:extLst>
            </p:cNvPr>
            <p:cNvSpPr/>
            <p:nvPr/>
          </p:nvSpPr>
          <p:spPr>
            <a:xfrm>
              <a:off x="5464629" y="2819400"/>
              <a:ext cx="4093028" cy="2895600"/>
            </a:xfrm>
            <a:prstGeom prst="rect">
              <a:avLst/>
            </a:prstGeom>
            <a:ln w="28575">
              <a:solidFill>
                <a:schemeClr val="accent1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0" y="2937947"/>
              <a:ext cx="3849914" cy="2679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78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7544247-E5A2-48B6-95E1-7F16A60D41B3}"/>
              </a:ext>
            </a:extLst>
          </p:cNvPr>
          <p:cNvGrpSpPr/>
          <p:nvPr/>
        </p:nvGrpSpPr>
        <p:grpSpPr>
          <a:xfrm>
            <a:off x="2285771" y="610334"/>
            <a:ext cx="9632959" cy="1196198"/>
            <a:chOff x="4772929" y="1201607"/>
            <a:chExt cx="9632959" cy="119619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599313CF-EB5C-45C3-A0E7-A701BDE1A3ED}"/>
                </a:ext>
              </a:extLst>
            </p:cNvPr>
            <p:cNvGrpSpPr/>
            <p:nvPr/>
          </p:nvGrpSpPr>
          <p:grpSpPr>
            <a:xfrm>
              <a:off x="4772929" y="1201607"/>
              <a:ext cx="1307872" cy="1196198"/>
              <a:chOff x="1263653" y="3795713"/>
              <a:chExt cx="1675311" cy="1532263"/>
            </a:xfrm>
          </p:grpSpPr>
          <p:grpSp>
            <p:nvGrpSpPr>
              <p:cNvPr id="4" name="Group 1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xmlns="" id="{5603226D-DC72-48F5-9A82-1104C4F22EF2}"/>
                  </a:ext>
                </a:extLst>
              </p:cNvPr>
              <p:cNvGrpSpPr/>
              <p:nvPr/>
            </p:nvGrpSpPr>
            <p:grpSpPr>
              <a:xfrm>
                <a:off x="1412602" y="3795713"/>
                <a:ext cx="1526362" cy="1526362"/>
                <a:chOff x="1191465" y="1771650"/>
                <a:chExt cx="2035149" cy="2035149"/>
              </a:xfrm>
            </p:grpSpPr>
            <p:sp>
              <p:nvSpPr>
                <p:cNvPr id="5" name="Oval 19">
                  <a:extLst>
                    <a:ext uri="{FF2B5EF4-FFF2-40B4-BE49-F238E27FC236}">
                      <a16:creationId xmlns:a16="http://schemas.microsoft.com/office/drawing/2014/main" xmlns="" id="{4DAFF4F5-E18C-46C0-972B-C829C71B11EE}"/>
                    </a:ext>
                  </a:extLst>
                </p:cNvPr>
                <p:cNvSpPr/>
                <p:nvPr/>
              </p:nvSpPr>
              <p:spPr>
                <a:xfrm flipH="1">
                  <a:off x="1191465" y="1771650"/>
                  <a:ext cx="2035149" cy="2035149"/>
                </a:xfrm>
                <a:prstGeom prst="ellipse">
                  <a:avLst/>
                </a:prstGeom>
                <a:noFill/>
                <a:ln w="57150">
                  <a:solidFill>
                    <a:srgbClr val="AED7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6" name="Shape 1094">
                  <a:extLst>
                    <a:ext uri="{FF2B5EF4-FFF2-40B4-BE49-F238E27FC236}">
                      <a16:creationId xmlns:a16="http://schemas.microsoft.com/office/drawing/2014/main" xmlns="" id="{AE40365E-D0BA-480E-AD36-80973DCF7443}"/>
                    </a:ext>
                  </a:extLst>
                </p:cNvPr>
                <p:cNvSpPr/>
                <p:nvPr/>
              </p:nvSpPr>
              <p:spPr>
                <a:xfrm>
                  <a:off x="1779015" y="2471235"/>
                  <a:ext cx="890526" cy="635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56" y="17282"/>
                      </a:moveTo>
                      <a:lnTo>
                        <a:pt x="1544" y="17282"/>
                      </a:lnTo>
                      <a:cubicBezTo>
                        <a:pt x="691" y="17282"/>
                        <a:pt x="0" y="18250"/>
                        <a:pt x="0" y="19441"/>
                      </a:cubicBezTo>
                      <a:cubicBezTo>
                        <a:pt x="0" y="20638"/>
                        <a:pt x="691" y="21600"/>
                        <a:pt x="1544" y="21600"/>
                      </a:cubicBezTo>
                      <a:lnTo>
                        <a:pt x="20056" y="21600"/>
                      </a:lnTo>
                      <a:cubicBezTo>
                        <a:pt x="20909" y="21600"/>
                        <a:pt x="21600" y="20638"/>
                        <a:pt x="21600" y="19441"/>
                      </a:cubicBezTo>
                      <a:cubicBezTo>
                        <a:pt x="21600" y="18250"/>
                        <a:pt x="20909" y="17282"/>
                        <a:pt x="20056" y="17282"/>
                      </a:cubicBezTo>
                      <a:close/>
                      <a:moveTo>
                        <a:pt x="1544" y="4321"/>
                      </a:moveTo>
                      <a:lnTo>
                        <a:pt x="20056" y="4321"/>
                      </a:lnTo>
                      <a:cubicBezTo>
                        <a:pt x="20909" y="4321"/>
                        <a:pt x="21600" y="3353"/>
                        <a:pt x="21600" y="2159"/>
                      </a:cubicBezTo>
                      <a:cubicBezTo>
                        <a:pt x="21600" y="965"/>
                        <a:pt x="20909" y="0"/>
                        <a:pt x="20056" y="0"/>
                      </a:cubicBezTo>
                      <a:lnTo>
                        <a:pt x="1544" y="0"/>
                      </a:lnTo>
                      <a:cubicBezTo>
                        <a:pt x="691" y="0"/>
                        <a:pt x="0" y="965"/>
                        <a:pt x="0" y="2159"/>
                      </a:cubicBezTo>
                      <a:cubicBezTo>
                        <a:pt x="0" y="3353"/>
                        <a:pt x="691" y="4321"/>
                        <a:pt x="1544" y="4321"/>
                      </a:cubicBezTo>
                      <a:close/>
                      <a:moveTo>
                        <a:pt x="20056" y="8640"/>
                      </a:moveTo>
                      <a:lnTo>
                        <a:pt x="1544" y="8640"/>
                      </a:lnTo>
                      <a:cubicBezTo>
                        <a:pt x="691" y="8640"/>
                        <a:pt x="0" y="9608"/>
                        <a:pt x="0" y="10799"/>
                      </a:cubicBezTo>
                      <a:cubicBezTo>
                        <a:pt x="0" y="11996"/>
                        <a:pt x="691" y="12958"/>
                        <a:pt x="1544" y="12958"/>
                      </a:cubicBezTo>
                      <a:lnTo>
                        <a:pt x="20056" y="12958"/>
                      </a:lnTo>
                      <a:cubicBezTo>
                        <a:pt x="20909" y="12958"/>
                        <a:pt x="21600" y="11996"/>
                        <a:pt x="21600" y="10799"/>
                      </a:cubicBezTo>
                      <a:cubicBezTo>
                        <a:pt x="21600" y="9608"/>
                        <a:pt x="20909" y="8640"/>
                        <a:pt x="20056" y="8640"/>
                      </a:cubicBezTo>
                      <a:close/>
                    </a:path>
                  </a:pathLst>
                </a:custGeom>
                <a:solidFill>
                  <a:srgbClr val="AED7E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2400" dirty="0"/>
                </a:p>
              </p:txBody>
            </p:sp>
          </p:grpSp>
          <p:grpSp>
            <p:nvGrpSpPr>
              <p:cNvPr id="10" name="Group 4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xmlns="" id="{F848679F-E79A-4F66-8327-5865A63701AC}"/>
                  </a:ext>
                </a:extLst>
              </p:cNvPr>
              <p:cNvGrpSpPr/>
              <p:nvPr/>
            </p:nvGrpSpPr>
            <p:grpSpPr>
              <a:xfrm>
                <a:off x="1263653" y="4761155"/>
                <a:ext cx="545372" cy="566821"/>
                <a:chOff x="992866" y="3058904"/>
                <a:chExt cx="727162" cy="755761"/>
              </a:xfrm>
              <a:solidFill>
                <a:srgbClr val="C9180E"/>
              </a:solidFill>
            </p:grpSpPr>
            <p:sp>
              <p:nvSpPr>
                <p:cNvPr id="11" name="Oval 20">
                  <a:extLst>
                    <a:ext uri="{FF2B5EF4-FFF2-40B4-BE49-F238E27FC236}">
                      <a16:creationId xmlns:a16="http://schemas.microsoft.com/office/drawing/2014/main" xmlns="" id="{790125F5-0E73-4A99-A1DC-F541291EB7F6}"/>
                    </a:ext>
                  </a:extLst>
                </p:cNvPr>
                <p:cNvSpPr/>
                <p:nvPr/>
              </p:nvSpPr>
              <p:spPr>
                <a:xfrm flipH="1">
                  <a:off x="1049573" y="3162249"/>
                  <a:ext cx="652416" cy="652416"/>
                </a:xfrm>
                <a:prstGeom prst="ellipse">
                  <a:avLst/>
                </a:prstGeom>
                <a:solidFill>
                  <a:srgbClr val="AED7E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2" name="Text Box 7">
                  <a:extLst>
                    <a:ext uri="{FF2B5EF4-FFF2-40B4-BE49-F238E27FC236}">
                      <a16:creationId xmlns:a16="http://schemas.microsoft.com/office/drawing/2014/main" xmlns="" id="{A07D6D6F-6CD2-4919-A217-6DE5DC1EEB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992866" y="3058904"/>
                  <a:ext cx="727162" cy="7096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tIns="22860" rIns="45720" bIns="22860">
                  <a:spAutoFit/>
                </a:bodyPr>
                <a:lstStyle/>
                <a:p>
                  <a:pPr algn="ctr" defTabSz="1088205"/>
                  <a:r>
                    <a:rPr lang="en-CA" sz="2400" spc="-150" dirty="0">
                      <a:solidFill>
                        <a:srgbClr val="FF0000"/>
                      </a:solidFill>
                      <a:latin typeface="Fira Sans SemiBold Italic" panose="00000700000000000000" pitchFamily="50" charset="0"/>
                      <a:ea typeface="Fira Sans SemiBold Italic" panose="00000700000000000000" pitchFamily="50" charset="0"/>
                      <a:cs typeface="Open Sans Light" pitchFamily="34" charset="0"/>
                    </a:rPr>
                    <a:t>01</a:t>
                  </a:r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9F6BAA71-ACFD-4E69-A702-3C6C1D1C07B2}"/>
                </a:ext>
              </a:extLst>
            </p:cNvPr>
            <p:cNvGrpSpPr/>
            <p:nvPr/>
          </p:nvGrpSpPr>
          <p:grpSpPr>
            <a:xfrm>
              <a:off x="6163879" y="1260358"/>
              <a:ext cx="8242009" cy="921435"/>
              <a:chOff x="7495953" y="1376666"/>
              <a:chExt cx="8618210" cy="921435"/>
            </a:xfrm>
          </p:grpSpPr>
          <p:sp>
            <p:nvSpPr>
              <p:cNvPr id="28" name="PA_文本框 5">
                <a:extLst>
                  <a:ext uri="{FF2B5EF4-FFF2-40B4-BE49-F238E27FC236}">
                    <a16:creationId xmlns:a16="http://schemas.microsoft.com/office/drawing/2014/main" xmlns="" id="{0FFE7976-CD7A-446E-B1CB-F8F25C65D79F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535061" y="1376666"/>
                <a:ext cx="3125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 smtClean="0">
                    <a:latin typeface="標楷體" pitchFamily="65" charset="-120"/>
                    <a:ea typeface="標楷體" pitchFamily="65" charset="-120"/>
                    <a:cs typeface="+mn-ea"/>
                    <a:sym typeface="+mn-lt"/>
                  </a:rPr>
                  <a:t>關於民生里的里民</a:t>
                </a:r>
                <a:endParaRPr lang="zh-CN" altLang="en-US" sz="2400" b="1" dirty="0">
                  <a:latin typeface="標楷體" pitchFamily="65" charset="-120"/>
                  <a:ea typeface="標楷體" pitchFamily="65" charset="-120"/>
                  <a:cs typeface="+mn-ea"/>
                  <a:sym typeface="+mn-lt"/>
                </a:endParaRPr>
              </a:p>
            </p:txBody>
          </p:sp>
          <p:sp>
            <p:nvSpPr>
              <p:cNvPr id="29" name="PA_矩形 7">
                <a:extLst>
                  <a:ext uri="{FF2B5EF4-FFF2-40B4-BE49-F238E27FC236}">
                    <a16:creationId xmlns:a16="http://schemas.microsoft.com/office/drawing/2014/main" xmlns="" id="{3611BD93-BBCE-4D2B-8691-A0405E070AA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495953" y="1774881"/>
                <a:ext cx="86182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ts val="600"/>
                  </a:spcBef>
                  <a:defRPr/>
                </a:pPr>
                <a:r>
                  <a:rPr lang="en-US" altLang="zh-TW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1.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里民或社區發展協會志工有熱情但沒有專業能力</a:t>
                </a:r>
                <a:endParaRPr lang="zh-CN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宋体" charset="-122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CF9C661-E52D-423A-BBA2-319982B722E2}"/>
              </a:ext>
            </a:extLst>
          </p:cNvPr>
          <p:cNvGrpSpPr/>
          <p:nvPr/>
        </p:nvGrpSpPr>
        <p:grpSpPr>
          <a:xfrm>
            <a:off x="2281314" y="1944122"/>
            <a:ext cx="9637417" cy="1429266"/>
            <a:chOff x="4768472" y="3060878"/>
            <a:chExt cx="9637417" cy="142926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4CCB6F3A-4E66-4C36-8928-23C3F92470FD}"/>
                </a:ext>
              </a:extLst>
            </p:cNvPr>
            <p:cNvGrpSpPr/>
            <p:nvPr/>
          </p:nvGrpSpPr>
          <p:grpSpPr>
            <a:xfrm>
              <a:off x="4768472" y="3162779"/>
              <a:ext cx="1312331" cy="1191591"/>
              <a:chOff x="1344148" y="6378347"/>
              <a:chExt cx="1681022" cy="1526362"/>
            </a:xfrm>
          </p:grpSpPr>
          <p:grpSp>
            <p:nvGrpSpPr>
              <p:cNvPr id="7" name="Group 2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xmlns="" id="{7CD4EF55-F073-4FFB-80ED-B89E0AC18994}"/>
                  </a:ext>
                </a:extLst>
              </p:cNvPr>
              <p:cNvGrpSpPr/>
              <p:nvPr/>
            </p:nvGrpSpPr>
            <p:grpSpPr>
              <a:xfrm>
                <a:off x="1498808" y="6378347"/>
                <a:ext cx="1526362" cy="1526362"/>
                <a:chOff x="6467105" y="2149685"/>
                <a:chExt cx="2035149" cy="2035149"/>
              </a:xfrm>
            </p:grpSpPr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xmlns="" id="{12803E23-ACA7-4BBF-A06E-36A381B7D5BA}"/>
                    </a:ext>
                  </a:extLst>
                </p:cNvPr>
                <p:cNvSpPr/>
                <p:nvPr/>
              </p:nvSpPr>
              <p:spPr>
                <a:xfrm flipH="1">
                  <a:off x="6467105" y="2149685"/>
                  <a:ext cx="2035149" cy="2035149"/>
                </a:xfrm>
                <a:prstGeom prst="ellipse">
                  <a:avLst/>
                </a:prstGeom>
                <a:noFill/>
                <a:ln w="57150">
                  <a:solidFill>
                    <a:srgbClr val="AED7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9" name="Shape 731">
                  <a:extLst>
                    <a:ext uri="{FF2B5EF4-FFF2-40B4-BE49-F238E27FC236}">
                      <a16:creationId xmlns:a16="http://schemas.microsoft.com/office/drawing/2014/main" xmlns="" id="{BB46184F-B66F-4952-A36E-A61730E08B11}"/>
                    </a:ext>
                  </a:extLst>
                </p:cNvPr>
                <p:cNvSpPr/>
                <p:nvPr/>
              </p:nvSpPr>
              <p:spPr>
                <a:xfrm>
                  <a:off x="7168555" y="2859335"/>
                  <a:ext cx="776624" cy="78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9" y="0"/>
                      </a:moveTo>
                      <a:cubicBezTo>
                        <a:pt x="4836" y="0"/>
                        <a:pt x="0" y="1447"/>
                        <a:pt x="0" y="3231"/>
                      </a:cubicBezTo>
                      <a:lnTo>
                        <a:pt x="0" y="4776"/>
                      </a:lnTo>
                      <a:cubicBezTo>
                        <a:pt x="0" y="6669"/>
                        <a:pt x="4836" y="8203"/>
                        <a:pt x="10799" y="8203"/>
                      </a:cubicBezTo>
                      <a:cubicBezTo>
                        <a:pt x="16764" y="8203"/>
                        <a:pt x="21600" y="6669"/>
                        <a:pt x="21600" y="4776"/>
                      </a:cubicBezTo>
                      <a:lnTo>
                        <a:pt x="21600" y="3231"/>
                      </a:lnTo>
                      <a:cubicBezTo>
                        <a:pt x="21600" y="1447"/>
                        <a:pt x="16764" y="0"/>
                        <a:pt x="10799" y="0"/>
                      </a:cubicBezTo>
                      <a:close/>
                      <a:moveTo>
                        <a:pt x="21195" y="8008"/>
                      </a:moveTo>
                      <a:cubicBezTo>
                        <a:pt x="19915" y="9488"/>
                        <a:pt x="15746" y="10572"/>
                        <a:pt x="10799" y="10572"/>
                      </a:cubicBezTo>
                      <a:cubicBezTo>
                        <a:pt x="5856" y="10572"/>
                        <a:pt x="1685" y="9488"/>
                        <a:pt x="405" y="8008"/>
                      </a:cubicBezTo>
                      <a:cubicBezTo>
                        <a:pt x="141" y="7702"/>
                        <a:pt x="0" y="7868"/>
                        <a:pt x="0" y="8007"/>
                      </a:cubicBezTo>
                      <a:cubicBezTo>
                        <a:pt x="0" y="8144"/>
                        <a:pt x="0" y="10898"/>
                        <a:pt x="0" y="10898"/>
                      </a:cubicBezTo>
                      <a:cubicBezTo>
                        <a:pt x="0" y="13061"/>
                        <a:pt x="4836" y="14814"/>
                        <a:pt x="10799" y="14814"/>
                      </a:cubicBezTo>
                      <a:cubicBezTo>
                        <a:pt x="16764" y="14814"/>
                        <a:pt x="21600" y="13061"/>
                        <a:pt x="21600" y="10898"/>
                      </a:cubicBezTo>
                      <a:cubicBezTo>
                        <a:pt x="21600" y="10898"/>
                        <a:pt x="21600" y="8144"/>
                        <a:pt x="21600" y="8007"/>
                      </a:cubicBezTo>
                      <a:cubicBezTo>
                        <a:pt x="21600" y="7868"/>
                        <a:pt x="21459" y="7702"/>
                        <a:pt x="21195" y="8008"/>
                      </a:cubicBezTo>
                      <a:close/>
                      <a:moveTo>
                        <a:pt x="21176" y="14285"/>
                      </a:moveTo>
                      <a:cubicBezTo>
                        <a:pt x="19876" y="15959"/>
                        <a:pt x="15722" y="17184"/>
                        <a:pt x="10799" y="17184"/>
                      </a:cubicBezTo>
                      <a:cubicBezTo>
                        <a:pt x="5878" y="17184"/>
                        <a:pt x="1724" y="15959"/>
                        <a:pt x="424" y="14285"/>
                      </a:cubicBezTo>
                      <a:cubicBezTo>
                        <a:pt x="147" y="13932"/>
                        <a:pt x="0" y="14121"/>
                        <a:pt x="0" y="14297"/>
                      </a:cubicBezTo>
                      <a:cubicBezTo>
                        <a:pt x="0" y="14472"/>
                        <a:pt x="0" y="16754"/>
                        <a:pt x="0" y="16754"/>
                      </a:cubicBezTo>
                      <a:cubicBezTo>
                        <a:pt x="0" y="19133"/>
                        <a:pt x="4836" y="21600"/>
                        <a:pt x="10799" y="21600"/>
                      </a:cubicBezTo>
                      <a:cubicBezTo>
                        <a:pt x="16764" y="21600"/>
                        <a:pt x="21600" y="19133"/>
                        <a:pt x="21600" y="16754"/>
                      </a:cubicBezTo>
                      <a:cubicBezTo>
                        <a:pt x="21600" y="16754"/>
                        <a:pt x="21600" y="14472"/>
                        <a:pt x="21600" y="14297"/>
                      </a:cubicBezTo>
                      <a:cubicBezTo>
                        <a:pt x="21600" y="14121"/>
                        <a:pt x="21453" y="13932"/>
                        <a:pt x="21176" y="14285"/>
                      </a:cubicBezTo>
                      <a:close/>
                    </a:path>
                  </a:pathLst>
                </a:custGeom>
                <a:solidFill>
                  <a:srgbClr val="AED7E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lvl="0" algn="l">
                    <a:defRPr sz="3100" b="1">
                      <a:latin typeface="Kontrapunkt Bob Bold"/>
                      <a:ea typeface="Kontrapunkt Bob Bold"/>
                      <a:cs typeface="Kontrapunkt Bob Bold"/>
                      <a:sym typeface="Kontrapunkt Bob Bold"/>
                    </a:defRPr>
                  </a:pPr>
                  <a:endParaRPr sz="2325" dirty="0"/>
                </a:p>
              </p:txBody>
            </p:sp>
          </p:grpSp>
          <p:grpSp>
            <p:nvGrpSpPr>
              <p:cNvPr id="13" name="Group 15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xmlns="" id="{D8BE1291-A0FD-4EA4-9C43-1A6B76EE0EDC}"/>
                  </a:ext>
                </a:extLst>
              </p:cNvPr>
              <p:cNvGrpSpPr/>
              <p:nvPr/>
            </p:nvGrpSpPr>
            <p:grpSpPr>
              <a:xfrm>
                <a:off x="1344148" y="7254045"/>
                <a:ext cx="545372" cy="532230"/>
                <a:chOff x="6260895" y="3317281"/>
                <a:chExt cx="727163" cy="709639"/>
              </a:xfrm>
            </p:grpSpPr>
            <p:sp>
              <p:nvSpPr>
                <p:cNvPr id="14" name="Oval 12">
                  <a:extLst>
                    <a:ext uri="{FF2B5EF4-FFF2-40B4-BE49-F238E27FC236}">
                      <a16:creationId xmlns:a16="http://schemas.microsoft.com/office/drawing/2014/main" xmlns="" id="{6670E5ED-B6A0-4F83-9D73-9C555D2E370B}"/>
                    </a:ext>
                  </a:extLst>
                </p:cNvPr>
                <p:cNvSpPr/>
                <p:nvPr/>
              </p:nvSpPr>
              <p:spPr>
                <a:xfrm flipH="1">
                  <a:off x="6325214" y="3366761"/>
                  <a:ext cx="652416" cy="652418"/>
                </a:xfrm>
                <a:prstGeom prst="ellipse">
                  <a:avLst/>
                </a:prstGeom>
                <a:solidFill>
                  <a:srgbClr val="AED7E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5" name="Text Box 7">
                  <a:extLst>
                    <a:ext uri="{FF2B5EF4-FFF2-40B4-BE49-F238E27FC236}">
                      <a16:creationId xmlns:a16="http://schemas.microsoft.com/office/drawing/2014/main" xmlns="" id="{E2CD9B48-6510-4E7C-9BAC-D3D97C69B9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6260895" y="3317281"/>
                  <a:ext cx="727163" cy="7096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tIns="22860" rIns="45720" bIns="22860">
                  <a:spAutoFit/>
                </a:bodyPr>
                <a:lstStyle/>
                <a:p>
                  <a:pPr algn="ctr" defTabSz="1088205"/>
                  <a:r>
                    <a:rPr lang="en-CA" sz="2400" spc="-150" dirty="0">
                      <a:solidFill>
                        <a:srgbClr val="FF0000"/>
                      </a:solidFill>
                      <a:latin typeface="Fira Sans SemiBold Italic" panose="00000700000000000000" pitchFamily="50" charset="0"/>
                      <a:ea typeface="Fira Sans SemiBold Italic" panose="00000700000000000000" pitchFamily="50" charset="0"/>
                      <a:cs typeface="Open Sans Light" pitchFamily="34" charset="0"/>
                    </a:rPr>
                    <a:t>02</a:t>
                  </a:r>
                </a:p>
              </p:txBody>
            </p:sp>
          </p:grp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B784242D-5C9C-4F45-B6EC-679D7E793287}"/>
                </a:ext>
              </a:extLst>
            </p:cNvPr>
            <p:cNvGrpSpPr/>
            <p:nvPr/>
          </p:nvGrpSpPr>
          <p:grpSpPr>
            <a:xfrm>
              <a:off x="6163879" y="3060878"/>
              <a:ext cx="8242010" cy="1429266"/>
              <a:chOff x="7495953" y="1376666"/>
              <a:chExt cx="8618211" cy="1429266"/>
            </a:xfrm>
          </p:grpSpPr>
          <p:sp>
            <p:nvSpPr>
              <p:cNvPr id="31" name="PA_文本框 5">
                <a:extLst>
                  <a:ext uri="{FF2B5EF4-FFF2-40B4-BE49-F238E27FC236}">
                    <a16:creationId xmlns:a16="http://schemas.microsoft.com/office/drawing/2014/main" xmlns="" id="{8CC4A77F-D78E-4307-9A18-6FE83AA24FE6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535061" y="1376666"/>
                <a:ext cx="3962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 smtClean="0">
                    <a:latin typeface="標楷體" pitchFamily="65" charset="-120"/>
                    <a:ea typeface="標楷體" pitchFamily="65" charset="-120"/>
                    <a:cs typeface="+mn-ea"/>
                    <a:sym typeface="+mn-lt"/>
                  </a:rPr>
                  <a:t>關於認識陸蟹的活動規劃</a:t>
                </a:r>
                <a:endParaRPr lang="zh-CN" altLang="en-US" sz="2400" b="1" dirty="0">
                  <a:latin typeface="標楷體" pitchFamily="65" charset="-120"/>
                  <a:ea typeface="標楷體" pitchFamily="65" charset="-120"/>
                  <a:cs typeface="+mn-ea"/>
                  <a:sym typeface="+mn-lt"/>
                </a:endParaRPr>
              </a:p>
            </p:txBody>
          </p:sp>
          <p:sp>
            <p:nvSpPr>
              <p:cNvPr id="32" name="PA_矩形 7">
                <a:extLst>
                  <a:ext uri="{FF2B5EF4-FFF2-40B4-BE49-F238E27FC236}">
                    <a16:creationId xmlns:a16="http://schemas.microsoft.com/office/drawing/2014/main" xmlns="" id="{EA5EEC1A-6941-4616-813F-89E1281142F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495953" y="1774881"/>
                <a:ext cx="8618211" cy="1031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ts val="600"/>
                  </a:spcBef>
                  <a:defRPr/>
                </a:pPr>
                <a:r>
                  <a:rPr lang="en-US" altLang="zh-TW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1.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需要公務單位的支持提供經費才有辦法辦理活動</a:t>
                </a:r>
                <a:endParaRPr lang="en-US" altLang="zh-TW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宋体" charset="-122"/>
                </a:endParaRPr>
              </a:p>
              <a:p>
                <a:pPr defTabSz="1219170">
                  <a:spcBef>
                    <a:spcPts val="600"/>
                  </a:spcBef>
                  <a:defRPr/>
                </a:pPr>
                <a:r>
                  <a:rPr lang="en-US" altLang="zh-TW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2.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辦理關於夜觀陸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蟹的活動需要更專業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的解說志工</a:t>
                </a:r>
                <a:endParaRPr lang="zh-CN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宋体" charset="-122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89487939-369A-4036-9D3A-709327A6CD5A}"/>
              </a:ext>
            </a:extLst>
          </p:cNvPr>
          <p:cNvGrpSpPr/>
          <p:nvPr/>
        </p:nvGrpSpPr>
        <p:grpSpPr>
          <a:xfrm>
            <a:off x="2281314" y="3399533"/>
            <a:ext cx="9085624" cy="1413500"/>
            <a:chOff x="4768472" y="4861398"/>
            <a:chExt cx="9085624" cy="1413500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425EF054-0F38-4002-A135-BAA950162971}"/>
                </a:ext>
              </a:extLst>
            </p:cNvPr>
            <p:cNvGrpSpPr/>
            <p:nvPr/>
          </p:nvGrpSpPr>
          <p:grpSpPr>
            <a:xfrm>
              <a:off x="4768472" y="4947227"/>
              <a:ext cx="1312331" cy="1196194"/>
              <a:chOff x="6479651" y="4747337"/>
              <a:chExt cx="1312331" cy="1196194"/>
            </a:xfrm>
          </p:grpSpPr>
          <p:sp>
            <p:nvSpPr>
              <p:cNvPr id="18" name="Freeform 80">
                <a:extLst>
                  <a:ext uri="{FF2B5EF4-FFF2-40B4-BE49-F238E27FC236}">
                    <a16:creationId xmlns:a16="http://schemas.microsoft.com/office/drawing/2014/main" xmlns="" id="{412E7B20-9BF1-4E9A-A6BE-A27384C75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1569" y="5178742"/>
                <a:ext cx="526153" cy="382799"/>
              </a:xfrm>
              <a:custGeom>
                <a:avLst/>
                <a:gdLst>
                  <a:gd name="T0" fmla="*/ 77 w 128"/>
                  <a:gd name="T1" fmla="*/ 93 h 112"/>
                  <a:gd name="T2" fmla="*/ 72 w 128"/>
                  <a:gd name="T3" fmla="*/ 97 h 112"/>
                  <a:gd name="T4" fmla="*/ 72 w 128"/>
                  <a:gd name="T5" fmla="*/ 64 h 112"/>
                  <a:gd name="T6" fmla="*/ 68 w 128"/>
                  <a:gd name="T7" fmla="*/ 60 h 112"/>
                  <a:gd name="T8" fmla="*/ 68 w 128"/>
                  <a:gd name="T9" fmla="*/ 60 h 112"/>
                  <a:gd name="T10" fmla="*/ 64 w 128"/>
                  <a:gd name="T11" fmla="*/ 64 h 112"/>
                  <a:gd name="T12" fmla="*/ 64 w 128"/>
                  <a:gd name="T13" fmla="*/ 97 h 112"/>
                  <a:gd name="T14" fmla="*/ 59 w 128"/>
                  <a:gd name="T15" fmla="*/ 93 h 112"/>
                  <a:gd name="T16" fmla="*/ 53 w 128"/>
                  <a:gd name="T17" fmla="*/ 93 h 112"/>
                  <a:gd name="T18" fmla="*/ 53 w 128"/>
                  <a:gd name="T19" fmla="*/ 99 h 112"/>
                  <a:gd name="T20" fmla="*/ 65 w 128"/>
                  <a:gd name="T21" fmla="*/ 110 h 112"/>
                  <a:gd name="T22" fmla="*/ 68 w 128"/>
                  <a:gd name="T23" fmla="*/ 112 h 112"/>
                  <a:gd name="T24" fmla="*/ 71 w 128"/>
                  <a:gd name="T25" fmla="*/ 110 h 112"/>
                  <a:gd name="T26" fmla="*/ 83 w 128"/>
                  <a:gd name="T27" fmla="*/ 99 h 112"/>
                  <a:gd name="T28" fmla="*/ 83 w 128"/>
                  <a:gd name="T29" fmla="*/ 93 h 112"/>
                  <a:gd name="T30" fmla="*/ 77 w 128"/>
                  <a:gd name="T31" fmla="*/ 93 h 112"/>
                  <a:gd name="T32" fmla="*/ 111 w 128"/>
                  <a:gd name="T33" fmla="*/ 42 h 112"/>
                  <a:gd name="T34" fmla="*/ 111 w 128"/>
                  <a:gd name="T35" fmla="*/ 42 h 112"/>
                  <a:gd name="T36" fmla="*/ 101 w 128"/>
                  <a:gd name="T37" fmla="*/ 12 h 112"/>
                  <a:gd name="T38" fmla="*/ 77 w 128"/>
                  <a:gd name="T39" fmla="*/ 0 h 112"/>
                  <a:gd name="T40" fmla="*/ 43 w 128"/>
                  <a:gd name="T41" fmla="*/ 21 h 112"/>
                  <a:gd name="T42" fmla="*/ 43 w 128"/>
                  <a:gd name="T43" fmla="*/ 21 h 112"/>
                  <a:gd name="T44" fmla="*/ 37 w 128"/>
                  <a:gd name="T45" fmla="*/ 20 h 112"/>
                  <a:gd name="T46" fmla="*/ 26 w 128"/>
                  <a:gd name="T47" fmla="*/ 24 h 112"/>
                  <a:gd name="T48" fmla="*/ 12 w 128"/>
                  <a:gd name="T49" fmla="*/ 50 h 112"/>
                  <a:gd name="T50" fmla="*/ 12 w 128"/>
                  <a:gd name="T51" fmla="*/ 50 h 112"/>
                  <a:gd name="T52" fmla="*/ 0 w 128"/>
                  <a:gd name="T53" fmla="*/ 70 h 112"/>
                  <a:gd name="T54" fmla="*/ 0 w 128"/>
                  <a:gd name="T55" fmla="*/ 74 h 112"/>
                  <a:gd name="T56" fmla="*/ 22 w 128"/>
                  <a:gd name="T57" fmla="*/ 96 h 112"/>
                  <a:gd name="T58" fmla="*/ 40 w 128"/>
                  <a:gd name="T59" fmla="*/ 96 h 112"/>
                  <a:gd name="T60" fmla="*/ 40 w 128"/>
                  <a:gd name="T61" fmla="*/ 96 h 112"/>
                  <a:gd name="T62" fmla="*/ 44 w 128"/>
                  <a:gd name="T63" fmla="*/ 92 h 112"/>
                  <a:gd name="T64" fmla="*/ 40 w 128"/>
                  <a:gd name="T65" fmla="*/ 88 h 112"/>
                  <a:gd name="T66" fmla="*/ 24 w 128"/>
                  <a:gd name="T67" fmla="*/ 88 h 112"/>
                  <a:gd name="T68" fmla="*/ 8 w 128"/>
                  <a:gd name="T69" fmla="*/ 72 h 112"/>
                  <a:gd name="T70" fmla="*/ 23 w 128"/>
                  <a:gd name="T71" fmla="*/ 56 h 112"/>
                  <a:gd name="T72" fmla="*/ 20 w 128"/>
                  <a:gd name="T73" fmla="*/ 46 h 112"/>
                  <a:gd name="T74" fmla="*/ 38 w 128"/>
                  <a:gd name="T75" fmla="*/ 28 h 112"/>
                  <a:gd name="T76" fmla="*/ 48 w 128"/>
                  <a:gd name="T77" fmla="*/ 31 h 112"/>
                  <a:gd name="T78" fmla="*/ 76 w 128"/>
                  <a:gd name="T79" fmla="*/ 8 h 112"/>
                  <a:gd name="T80" fmla="*/ 104 w 128"/>
                  <a:gd name="T81" fmla="*/ 36 h 112"/>
                  <a:gd name="T82" fmla="*/ 101 w 128"/>
                  <a:gd name="T83" fmla="*/ 48 h 112"/>
                  <a:gd name="T84" fmla="*/ 120 w 128"/>
                  <a:gd name="T85" fmla="*/ 68 h 112"/>
                  <a:gd name="T86" fmla="*/ 100 w 128"/>
                  <a:gd name="T87" fmla="*/ 88 h 112"/>
                  <a:gd name="T88" fmla="*/ 96 w 128"/>
                  <a:gd name="T89" fmla="*/ 88 h 112"/>
                  <a:gd name="T90" fmla="*/ 92 w 128"/>
                  <a:gd name="T91" fmla="*/ 92 h 112"/>
                  <a:gd name="T92" fmla="*/ 96 w 128"/>
                  <a:gd name="T93" fmla="*/ 96 h 112"/>
                  <a:gd name="T94" fmla="*/ 96 w 128"/>
                  <a:gd name="T95" fmla="*/ 96 h 112"/>
                  <a:gd name="T96" fmla="*/ 98 w 128"/>
                  <a:gd name="T97" fmla="*/ 96 h 112"/>
                  <a:gd name="T98" fmla="*/ 127 w 128"/>
                  <a:gd name="T99" fmla="*/ 69 h 112"/>
                  <a:gd name="T100" fmla="*/ 111 w 128"/>
                  <a:gd name="T101" fmla="*/ 4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" h="112">
                    <a:moveTo>
                      <a:pt x="77" y="93"/>
                    </a:move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1"/>
                      <a:pt x="70" y="60"/>
                      <a:pt x="68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6" y="60"/>
                      <a:pt x="64" y="61"/>
                      <a:pt x="64" y="64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8" y="91"/>
                      <a:pt x="55" y="91"/>
                      <a:pt x="53" y="93"/>
                    </a:cubicBezTo>
                    <a:cubicBezTo>
                      <a:pt x="52" y="95"/>
                      <a:pt x="52" y="97"/>
                      <a:pt x="53" y="99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6" y="111"/>
                      <a:pt x="67" y="112"/>
                      <a:pt x="68" y="112"/>
                    </a:cubicBezTo>
                    <a:cubicBezTo>
                      <a:pt x="69" y="112"/>
                      <a:pt x="70" y="111"/>
                      <a:pt x="71" y="110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4" y="97"/>
                      <a:pt x="84" y="95"/>
                      <a:pt x="83" y="93"/>
                    </a:cubicBezTo>
                    <a:cubicBezTo>
                      <a:pt x="81" y="91"/>
                      <a:pt x="78" y="91"/>
                      <a:pt x="77" y="93"/>
                    </a:cubicBezTo>
                    <a:close/>
                    <a:moveTo>
                      <a:pt x="111" y="42"/>
                    </a:moveTo>
                    <a:cubicBezTo>
                      <a:pt x="111" y="42"/>
                      <a:pt x="111" y="42"/>
                      <a:pt x="111" y="42"/>
                    </a:cubicBezTo>
                    <a:cubicBezTo>
                      <a:pt x="113" y="33"/>
                      <a:pt x="111" y="23"/>
                      <a:pt x="101" y="12"/>
                    </a:cubicBezTo>
                    <a:cubicBezTo>
                      <a:pt x="95" y="5"/>
                      <a:pt x="86" y="1"/>
                      <a:pt x="77" y="0"/>
                    </a:cubicBezTo>
                    <a:cubicBezTo>
                      <a:pt x="62" y="0"/>
                      <a:pt x="49" y="8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1" y="20"/>
                      <a:pt x="39" y="20"/>
                      <a:pt x="37" y="20"/>
                    </a:cubicBezTo>
                    <a:cubicBezTo>
                      <a:pt x="33" y="20"/>
                      <a:pt x="29" y="22"/>
                      <a:pt x="26" y="24"/>
                    </a:cubicBezTo>
                    <a:cubicBezTo>
                      <a:pt x="12" y="35"/>
                      <a:pt x="11" y="43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5" y="54"/>
                      <a:pt x="0" y="61"/>
                      <a:pt x="0" y="7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6"/>
                      <a:pt x="10" y="96"/>
                      <a:pt x="22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2" y="96"/>
                      <a:pt x="44" y="94"/>
                      <a:pt x="44" y="92"/>
                    </a:cubicBezTo>
                    <a:cubicBezTo>
                      <a:pt x="44" y="89"/>
                      <a:pt x="42" y="88"/>
                      <a:pt x="40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15" y="88"/>
                      <a:pt x="8" y="81"/>
                      <a:pt x="8" y="72"/>
                    </a:cubicBezTo>
                    <a:cubicBezTo>
                      <a:pt x="8" y="63"/>
                      <a:pt x="15" y="56"/>
                      <a:pt x="23" y="56"/>
                    </a:cubicBezTo>
                    <a:cubicBezTo>
                      <a:pt x="21" y="53"/>
                      <a:pt x="20" y="49"/>
                      <a:pt x="20" y="46"/>
                    </a:cubicBezTo>
                    <a:cubicBezTo>
                      <a:pt x="20" y="36"/>
                      <a:pt x="28" y="28"/>
                      <a:pt x="38" y="28"/>
                    </a:cubicBezTo>
                    <a:cubicBezTo>
                      <a:pt x="42" y="28"/>
                      <a:pt x="45" y="29"/>
                      <a:pt x="48" y="31"/>
                    </a:cubicBezTo>
                    <a:cubicBezTo>
                      <a:pt x="51" y="18"/>
                      <a:pt x="62" y="8"/>
                      <a:pt x="76" y="8"/>
                    </a:cubicBezTo>
                    <a:cubicBezTo>
                      <a:pt x="91" y="8"/>
                      <a:pt x="104" y="20"/>
                      <a:pt x="104" y="36"/>
                    </a:cubicBezTo>
                    <a:cubicBezTo>
                      <a:pt x="104" y="40"/>
                      <a:pt x="103" y="44"/>
                      <a:pt x="101" y="48"/>
                    </a:cubicBezTo>
                    <a:cubicBezTo>
                      <a:pt x="112" y="48"/>
                      <a:pt x="120" y="57"/>
                      <a:pt x="120" y="68"/>
                    </a:cubicBezTo>
                    <a:cubicBezTo>
                      <a:pt x="120" y="79"/>
                      <a:pt x="111" y="88"/>
                      <a:pt x="100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4" y="88"/>
                      <a:pt x="92" y="89"/>
                      <a:pt x="92" y="92"/>
                    </a:cubicBezTo>
                    <a:cubicBezTo>
                      <a:pt x="92" y="94"/>
                      <a:pt x="94" y="96"/>
                      <a:pt x="96" y="96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6"/>
                      <a:pt x="98" y="96"/>
                      <a:pt x="98" y="96"/>
                    </a:cubicBezTo>
                    <a:cubicBezTo>
                      <a:pt x="113" y="96"/>
                      <a:pt x="127" y="84"/>
                      <a:pt x="127" y="69"/>
                    </a:cubicBezTo>
                    <a:cubicBezTo>
                      <a:pt x="128" y="57"/>
                      <a:pt x="121" y="47"/>
                      <a:pt x="111" y="42"/>
                    </a:cubicBezTo>
                    <a:close/>
                  </a:path>
                </a:pathLst>
              </a:custGeom>
              <a:solidFill>
                <a:srgbClr val="AED7E9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DINOT-Bold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09C21EA7-C88C-4E7F-90F1-F5059D464350}"/>
                  </a:ext>
                </a:extLst>
              </p:cNvPr>
              <p:cNvGrpSpPr/>
              <p:nvPr/>
            </p:nvGrpSpPr>
            <p:grpSpPr>
              <a:xfrm>
                <a:off x="6479651" y="4747337"/>
                <a:ext cx="1312331" cy="1196194"/>
                <a:chOff x="1344148" y="6094819"/>
                <a:chExt cx="1681022" cy="1532259"/>
              </a:xfrm>
            </p:grpSpPr>
            <p:sp>
              <p:nvSpPr>
                <p:cNvPr id="24" name="Oval 11">
                  <a:extLst>
                    <a:ext uri="{FF2B5EF4-FFF2-40B4-BE49-F238E27FC236}">
                      <a16:creationId xmlns:a16="http://schemas.microsoft.com/office/drawing/2014/main" xmlns="" id="{B1A89257-43E8-4D80-9708-3A2EA6E5CAC4}"/>
                    </a:ext>
                  </a:extLst>
                </p:cNvPr>
                <p:cNvSpPr/>
                <p:nvPr/>
              </p:nvSpPr>
              <p:spPr>
                <a:xfrm flipH="1">
                  <a:off x="1498809" y="6094819"/>
                  <a:ext cx="1526361" cy="1526362"/>
                </a:xfrm>
                <a:prstGeom prst="ellipse">
                  <a:avLst/>
                </a:prstGeom>
                <a:noFill/>
                <a:ln w="57150">
                  <a:solidFill>
                    <a:srgbClr val="AED7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grpSp>
              <p:nvGrpSpPr>
                <p:cNvPr id="21" name="Group 15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  <a:extLst>
                    <a:ext uri="{FF2B5EF4-FFF2-40B4-BE49-F238E27FC236}">
                      <a16:creationId xmlns:a16="http://schemas.microsoft.com/office/drawing/2014/main" xmlns="" id="{3D3763E5-2FBA-4DA1-A882-49151B0DC1A5}"/>
                    </a:ext>
                  </a:extLst>
                </p:cNvPr>
                <p:cNvGrpSpPr/>
                <p:nvPr/>
              </p:nvGrpSpPr>
              <p:grpSpPr>
                <a:xfrm>
                  <a:off x="1344148" y="7080459"/>
                  <a:ext cx="545372" cy="546619"/>
                  <a:chOff x="6260895" y="3085839"/>
                  <a:chExt cx="727163" cy="728826"/>
                </a:xfrm>
              </p:grpSpPr>
              <p:sp>
                <p:nvSpPr>
                  <p:cNvPr id="22" name="Oval 12">
                    <a:extLst>
                      <a:ext uri="{FF2B5EF4-FFF2-40B4-BE49-F238E27FC236}">
                        <a16:creationId xmlns:a16="http://schemas.microsoft.com/office/drawing/2014/main" xmlns="" id="{71B37902-E0DB-4FF2-ACBE-ED9B4D7C2FBF}"/>
                      </a:ext>
                    </a:extLst>
                  </p:cNvPr>
                  <p:cNvSpPr/>
                  <p:nvPr/>
                </p:nvSpPr>
                <p:spPr>
                  <a:xfrm flipH="1">
                    <a:off x="6325213" y="3162249"/>
                    <a:ext cx="652416" cy="652416"/>
                  </a:xfrm>
                  <a:prstGeom prst="ellipse">
                    <a:avLst/>
                  </a:prstGeom>
                  <a:solidFill>
                    <a:srgbClr val="AED7E9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23" name="Text Box 7">
                    <a:extLst>
                      <a:ext uri="{FF2B5EF4-FFF2-40B4-BE49-F238E27FC236}">
                        <a16:creationId xmlns:a16="http://schemas.microsoft.com/office/drawing/2014/main" xmlns="" id="{3A42C825-B0FA-4E37-AC55-F670DDC97D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6260895" y="3085839"/>
                    <a:ext cx="727163" cy="709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45720" tIns="22860" rIns="45720" bIns="22860">
                    <a:spAutoFit/>
                  </a:bodyPr>
                  <a:lstStyle/>
                  <a:p>
                    <a:pPr algn="ctr" defTabSz="1088205"/>
                    <a:r>
                      <a:rPr lang="en-CA" sz="2400" spc="-150" dirty="0">
                        <a:solidFill>
                          <a:srgbClr val="FF0000"/>
                        </a:solidFill>
                        <a:latin typeface="Fira Sans SemiBold Italic" panose="00000700000000000000" pitchFamily="50" charset="0"/>
                        <a:ea typeface="Fira Sans SemiBold Italic" panose="00000700000000000000" pitchFamily="50" charset="0"/>
                        <a:cs typeface="Open Sans Light" pitchFamily="34" charset="0"/>
                      </a:rPr>
                      <a:t>03</a:t>
                    </a:r>
                  </a:p>
                </p:txBody>
              </p:sp>
            </p:grpSp>
          </p:grp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52844A01-D4F1-4BC2-ADA5-0ED94A798451}"/>
                </a:ext>
              </a:extLst>
            </p:cNvPr>
            <p:cNvGrpSpPr/>
            <p:nvPr/>
          </p:nvGrpSpPr>
          <p:grpSpPr>
            <a:xfrm>
              <a:off x="6163880" y="4861398"/>
              <a:ext cx="7690216" cy="1413500"/>
              <a:chOff x="7495954" y="1376666"/>
              <a:chExt cx="8041231" cy="1413500"/>
            </a:xfrm>
          </p:grpSpPr>
          <p:sp>
            <p:nvSpPr>
              <p:cNvPr id="34" name="PA_文本框 5">
                <a:extLst>
                  <a:ext uri="{FF2B5EF4-FFF2-40B4-BE49-F238E27FC236}">
                    <a16:creationId xmlns:a16="http://schemas.microsoft.com/office/drawing/2014/main" xmlns="" id="{46E7BA0A-26A2-4BC1-B4F2-E55190BBA55F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535061" y="1376666"/>
                <a:ext cx="3125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 smtClean="0">
                    <a:latin typeface="標楷體" pitchFamily="65" charset="-120"/>
                    <a:ea typeface="標楷體" pitchFamily="65" charset="-120"/>
                    <a:cs typeface="+mn-ea"/>
                    <a:sym typeface="+mn-lt"/>
                  </a:rPr>
                  <a:t>曾遭遇的困難</a:t>
                </a:r>
                <a:endParaRPr lang="zh-CN" altLang="en-US" sz="2400" b="1" dirty="0">
                  <a:latin typeface="標楷體" pitchFamily="65" charset="-120"/>
                  <a:ea typeface="標楷體" pitchFamily="65" charset="-120"/>
                  <a:cs typeface="+mn-ea"/>
                  <a:sym typeface="+mn-lt"/>
                </a:endParaRPr>
              </a:p>
            </p:txBody>
          </p:sp>
          <p:sp>
            <p:nvSpPr>
              <p:cNvPr id="35" name="PA_矩形 7">
                <a:extLst>
                  <a:ext uri="{FF2B5EF4-FFF2-40B4-BE49-F238E27FC236}">
                    <a16:creationId xmlns:a16="http://schemas.microsoft.com/office/drawing/2014/main" xmlns="" id="{B2CC8DCA-EB9A-4D26-B479-52F3EE91100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495954" y="1759115"/>
                <a:ext cx="8041231" cy="1031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ts val="600"/>
                  </a:spcBef>
                  <a:defRPr/>
                </a:pPr>
                <a:r>
                  <a:rPr lang="en-US" altLang="zh-TW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1.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四年前美崙溪下游河畔樹林曾被大範圍砍伐</a:t>
                </a:r>
                <a:endParaRPr lang="en-US" altLang="zh-TW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宋体" charset="-122"/>
                </a:endParaRPr>
              </a:p>
              <a:p>
                <a:pPr defTabSz="1219170">
                  <a:spcBef>
                    <a:spcPts val="600"/>
                  </a:spcBef>
                  <a:defRPr/>
                </a:pPr>
                <a:r>
                  <a:rPr lang="en-US" altLang="zh-TW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2.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人為捕殺或是棲地被破壞是最大的隱憂</a:t>
                </a:r>
                <a:endParaRPr lang="zh-CN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宋体" charset="-122"/>
                </a:endParaRP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070" y="4775989"/>
            <a:ext cx="1532474" cy="2082011"/>
          </a:xfrm>
          <a:prstGeom prst="rect">
            <a:avLst/>
          </a:prstGeom>
        </p:spPr>
      </p:pic>
      <p:grpSp>
        <p:nvGrpSpPr>
          <p:cNvPr id="38" name="组合 1">
            <a:extLst>
              <a:ext uri="{FF2B5EF4-FFF2-40B4-BE49-F238E27FC236}">
                <a16:creationId xmlns:a16="http://schemas.microsoft.com/office/drawing/2014/main" xmlns="" id="{37544247-E5A2-48B6-95E1-7F16A60D41B3}"/>
              </a:ext>
            </a:extLst>
          </p:cNvPr>
          <p:cNvGrpSpPr/>
          <p:nvPr/>
        </p:nvGrpSpPr>
        <p:grpSpPr>
          <a:xfrm>
            <a:off x="2285771" y="4841947"/>
            <a:ext cx="8458429" cy="1464797"/>
            <a:chOff x="4772929" y="1260358"/>
            <a:chExt cx="8458429" cy="1464797"/>
          </a:xfrm>
        </p:grpSpPr>
        <p:grpSp>
          <p:nvGrpSpPr>
            <p:cNvPr id="39" name="组合 15">
              <a:extLst>
                <a:ext uri="{FF2B5EF4-FFF2-40B4-BE49-F238E27FC236}">
                  <a16:creationId xmlns:a16="http://schemas.microsoft.com/office/drawing/2014/main" xmlns="" id="{599313CF-EB5C-45C3-A0E7-A701BDE1A3ED}"/>
                </a:ext>
              </a:extLst>
            </p:cNvPr>
            <p:cNvGrpSpPr/>
            <p:nvPr/>
          </p:nvGrpSpPr>
          <p:grpSpPr>
            <a:xfrm>
              <a:off x="4772929" y="1419323"/>
              <a:ext cx="1307872" cy="1191590"/>
              <a:chOff x="1263653" y="4074593"/>
              <a:chExt cx="1675311" cy="1526362"/>
            </a:xfrm>
          </p:grpSpPr>
          <p:grpSp>
            <p:nvGrpSpPr>
              <p:cNvPr id="43" name="Group 1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xmlns="" id="{5603226D-DC72-48F5-9A82-1104C4F22EF2}"/>
                  </a:ext>
                </a:extLst>
              </p:cNvPr>
              <p:cNvGrpSpPr/>
              <p:nvPr/>
            </p:nvGrpSpPr>
            <p:grpSpPr>
              <a:xfrm>
                <a:off x="1412602" y="4074593"/>
                <a:ext cx="1526362" cy="1526362"/>
                <a:chOff x="1191465" y="2143490"/>
                <a:chExt cx="2035149" cy="2035149"/>
              </a:xfrm>
            </p:grpSpPr>
            <p:sp>
              <p:nvSpPr>
                <p:cNvPr id="47" name="Oval 19">
                  <a:extLst>
                    <a:ext uri="{FF2B5EF4-FFF2-40B4-BE49-F238E27FC236}">
                      <a16:creationId xmlns:a16="http://schemas.microsoft.com/office/drawing/2014/main" xmlns="" id="{4DAFF4F5-E18C-46C0-972B-C829C71B11EE}"/>
                    </a:ext>
                  </a:extLst>
                </p:cNvPr>
                <p:cNvSpPr/>
                <p:nvPr/>
              </p:nvSpPr>
              <p:spPr>
                <a:xfrm flipH="1">
                  <a:off x="1191465" y="2143490"/>
                  <a:ext cx="2035149" cy="2035149"/>
                </a:xfrm>
                <a:prstGeom prst="ellipse">
                  <a:avLst/>
                </a:prstGeom>
                <a:noFill/>
                <a:ln w="57150">
                  <a:solidFill>
                    <a:srgbClr val="AED7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48" name="Shape 1094">
                  <a:extLst>
                    <a:ext uri="{FF2B5EF4-FFF2-40B4-BE49-F238E27FC236}">
                      <a16:creationId xmlns:a16="http://schemas.microsoft.com/office/drawing/2014/main" xmlns="" id="{AE40365E-D0BA-480E-AD36-80973DCF7443}"/>
                    </a:ext>
                  </a:extLst>
                </p:cNvPr>
                <p:cNvSpPr/>
                <p:nvPr/>
              </p:nvSpPr>
              <p:spPr>
                <a:xfrm>
                  <a:off x="1779015" y="2818285"/>
                  <a:ext cx="890526" cy="635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56" y="17282"/>
                      </a:moveTo>
                      <a:lnTo>
                        <a:pt x="1544" y="17282"/>
                      </a:lnTo>
                      <a:cubicBezTo>
                        <a:pt x="691" y="17282"/>
                        <a:pt x="0" y="18250"/>
                        <a:pt x="0" y="19441"/>
                      </a:cubicBezTo>
                      <a:cubicBezTo>
                        <a:pt x="0" y="20638"/>
                        <a:pt x="691" y="21600"/>
                        <a:pt x="1544" y="21600"/>
                      </a:cubicBezTo>
                      <a:lnTo>
                        <a:pt x="20056" y="21600"/>
                      </a:lnTo>
                      <a:cubicBezTo>
                        <a:pt x="20909" y="21600"/>
                        <a:pt x="21600" y="20638"/>
                        <a:pt x="21600" y="19441"/>
                      </a:cubicBezTo>
                      <a:cubicBezTo>
                        <a:pt x="21600" y="18250"/>
                        <a:pt x="20909" y="17282"/>
                        <a:pt x="20056" y="17282"/>
                      </a:cubicBezTo>
                      <a:close/>
                      <a:moveTo>
                        <a:pt x="1544" y="4321"/>
                      </a:moveTo>
                      <a:lnTo>
                        <a:pt x="20056" y="4321"/>
                      </a:lnTo>
                      <a:cubicBezTo>
                        <a:pt x="20909" y="4321"/>
                        <a:pt x="21600" y="3353"/>
                        <a:pt x="21600" y="2159"/>
                      </a:cubicBezTo>
                      <a:cubicBezTo>
                        <a:pt x="21600" y="965"/>
                        <a:pt x="20909" y="0"/>
                        <a:pt x="20056" y="0"/>
                      </a:cubicBezTo>
                      <a:lnTo>
                        <a:pt x="1544" y="0"/>
                      </a:lnTo>
                      <a:cubicBezTo>
                        <a:pt x="691" y="0"/>
                        <a:pt x="0" y="965"/>
                        <a:pt x="0" y="2159"/>
                      </a:cubicBezTo>
                      <a:cubicBezTo>
                        <a:pt x="0" y="3353"/>
                        <a:pt x="691" y="4321"/>
                        <a:pt x="1544" y="4321"/>
                      </a:cubicBezTo>
                      <a:close/>
                      <a:moveTo>
                        <a:pt x="20056" y="8640"/>
                      </a:moveTo>
                      <a:lnTo>
                        <a:pt x="1544" y="8640"/>
                      </a:lnTo>
                      <a:cubicBezTo>
                        <a:pt x="691" y="8640"/>
                        <a:pt x="0" y="9608"/>
                        <a:pt x="0" y="10799"/>
                      </a:cubicBezTo>
                      <a:cubicBezTo>
                        <a:pt x="0" y="11996"/>
                        <a:pt x="691" y="12958"/>
                        <a:pt x="1544" y="12958"/>
                      </a:cubicBezTo>
                      <a:lnTo>
                        <a:pt x="20056" y="12958"/>
                      </a:lnTo>
                      <a:cubicBezTo>
                        <a:pt x="20909" y="12958"/>
                        <a:pt x="21600" y="11996"/>
                        <a:pt x="21600" y="10799"/>
                      </a:cubicBezTo>
                      <a:cubicBezTo>
                        <a:pt x="21600" y="9608"/>
                        <a:pt x="20909" y="8640"/>
                        <a:pt x="20056" y="8640"/>
                      </a:cubicBezTo>
                      <a:close/>
                    </a:path>
                  </a:pathLst>
                </a:custGeom>
                <a:solidFill>
                  <a:srgbClr val="AED7E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2400" dirty="0"/>
                </a:p>
              </p:txBody>
            </p:sp>
          </p:grpSp>
          <p:grpSp>
            <p:nvGrpSpPr>
              <p:cNvPr id="44" name="Group 4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xmlns="" id="{F848679F-E79A-4F66-8327-5865A63701AC}"/>
                  </a:ext>
                </a:extLst>
              </p:cNvPr>
              <p:cNvGrpSpPr/>
              <p:nvPr/>
            </p:nvGrpSpPr>
            <p:grpSpPr>
              <a:xfrm>
                <a:off x="1263653" y="5010722"/>
                <a:ext cx="545372" cy="554312"/>
                <a:chOff x="992867" y="3391655"/>
                <a:chExt cx="727163" cy="739081"/>
              </a:xfrm>
              <a:solidFill>
                <a:srgbClr val="C9180E"/>
              </a:solidFill>
            </p:grpSpPr>
            <p:sp>
              <p:nvSpPr>
                <p:cNvPr id="45" name="Oval 20">
                  <a:extLst>
                    <a:ext uri="{FF2B5EF4-FFF2-40B4-BE49-F238E27FC236}">
                      <a16:creationId xmlns:a16="http://schemas.microsoft.com/office/drawing/2014/main" xmlns="" id="{790125F5-0E73-4A99-A1DC-F541291EB7F6}"/>
                    </a:ext>
                  </a:extLst>
                </p:cNvPr>
                <p:cNvSpPr/>
                <p:nvPr/>
              </p:nvSpPr>
              <p:spPr>
                <a:xfrm flipH="1">
                  <a:off x="1049574" y="3478315"/>
                  <a:ext cx="652416" cy="652421"/>
                </a:xfrm>
                <a:prstGeom prst="ellipse">
                  <a:avLst/>
                </a:prstGeom>
                <a:solidFill>
                  <a:srgbClr val="AED7E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46" name="Text Box 7">
                  <a:extLst>
                    <a:ext uri="{FF2B5EF4-FFF2-40B4-BE49-F238E27FC236}">
                      <a16:creationId xmlns:a16="http://schemas.microsoft.com/office/drawing/2014/main" xmlns="" id="{A07D6D6F-6CD2-4919-A217-6DE5DC1EEB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992867" y="3391655"/>
                  <a:ext cx="727163" cy="709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tIns="22860" rIns="45720" bIns="22860">
                  <a:spAutoFit/>
                </a:bodyPr>
                <a:lstStyle/>
                <a:p>
                  <a:pPr algn="ctr" defTabSz="1088205"/>
                  <a:r>
                    <a:rPr lang="en-CA" sz="2400" spc="-150" dirty="0" smtClean="0">
                      <a:solidFill>
                        <a:srgbClr val="FF0000"/>
                      </a:solidFill>
                      <a:latin typeface="Fira Sans SemiBold Italic" panose="00000700000000000000" pitchFamily="50" charset="0"/>
                      <a:ea typeface="Fira Sans SemiBold Italic" panose="00000700000000000000" pitchFamily="50" charset="0"/>
                      <a:cs typeface="Open Sans Light" pitchFamily="34" charset="0"/>
                    </a:rPr>
                    <a:t>04</a:t>
                  </a:r>
                  <a:endParaRPr lang="en-CA" sz="2400" spc="-150" dirty="0">
                    <a:solidFill>
                      <a:srgbClr val="FF0000"/>
                    </a:solidFill>
                    <a:latin typeface="Fira Sans SemiBold Italic" panose="00000700000000000000" pitchFamily="50" charset="0"/>
                    <a:ea typeface="Fira Sans SemiBold Italic" panose="00000700000000000000" pitchFamily="50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40" name="组合 26">
              <a:extLst>
                <a:ext uri="{FF2B5EF4-FFF2-40B4-BE49-F238E27FC236}">
                  <a16:creationId xmlns:a16="http://schemas.microsoft.com/office/drawing/2014/main" xmlns="" id="{9F6BAA71-ACFD-4E69-A702-3C6C1D1C07B2}"/>
                </a:ext>
              </a:extLst>
            </p:cNvPr>
            <p:cNvGrpSpPr/>
            <p:nvPr/>
          </p:nvGrpSpPr>
          <p:grpSpPr>
            <a:xfrm>
              <a:off x="6132348" y="1260358"/>
              <a:ext cx="7099010" cy="1464797"/>
              <a:chOff x="7462982" y="1376666"/>
              <a:chExt cx="7423040" cy="1464797"/>
            </a:xfrm>
          </p:grpSpPr>
          <p:sp>
            <p:nvSpPr>
              <p:cNvPr id="41" name="PA_文本框 5">
                <a:extLst>
                  <a:ext uri="{FF2B5EF4-FFF2-40B4-BE49-F238E27FC236}">
                    <a16:creationId xmlns:a16="http://schemas.microsoft.com/office/drawing/2014/main" xmlns="" id="{0FFE7976-CD7A-446E-B1CB-F8F25C65D79F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535061" y="1376666"/>
                <a:ext cx="53741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>
                    <a:latin typeface="標楷體" pitchFamily="65" charset="-120"/>
                    <a:ea typeface="標楷體" pitchFamily="65" charset="-120"/>
                    <a:cs typeface="+mn-ea"/>
                    <a:sym typeface="+mn-lt"/>
                  </a:rPr>
                  <a:t>對美崙溪下游陸蟹保育的期待</a:t>
                </a:r>
                <a:endParaRPr lang="zh-CN" altLang="en-US" sz="2400" b="1" dirty="0">
                  <a:latin typeface="標楷體" pitchFamily="65" charset="-120"/>
                  <a:ea typeface="標楷體" pitchFamily="65" charset="-120"/>
                  <a:cs typeface="+mn-ea"/>
                  <a:sym typeface="+mn-lt"/>
                </a:endParaRPr>
              </a:p>
            </p:txBody>
          </p:sp>
          <p:sp>
            <p:nvSpPr>
              <p:cNvPr id="42" name="PA_矩形 7">
                <a:extLst>
                  <a:ext uri="{FF2B5EF4-FFF2-40B4-BE49-F238E27FC236}">
                    <a16:creationId xmlns:a16="http://schemas.microsoft.com/office/drawing/2014/main" xmlns="" id="{3611BD93-BBCE-4D2B-8691-A0405E070AA5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462982" y="1759115"/>
                <a:ext cx="7423040" cy="108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ts val="1000"/>
                  </a:spcBef>
                  <a:defRPr/>
                </a:pPr>
                <a:r>
                  <a:rPr lang="en-US" altLang="zh-TW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1.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美崙溪下游多元又豐富的生態可以永續</a:t>
                </a:r>
                <a:endParaRPr lang="en-US" altLang="zh-TW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宋体" charset="-122"/>
                </a:endParaRPr>
              </a:p>
              <a:p>
                <a:pPr defTabSz="1219170">
                  <a:spcBef>
                    <a:spcPts val="1000"/>
                  </a:spcBef>
                  <a:defRPr/>
                </a:pPr>
                <a:r>
                  <a:rPr lang="en-US" altLang="zh-TW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2.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生物的多樣性可以被保留</a:t>
                </a:r>
                <a:r>
                  <a:rPr lang="en-US" altLang="zh-TW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宋体" charset="-122"/>
                  </a:rPr>
                  <a:t>……</a:t>
                </a:r>
                <a:endParaRPr lang="zh-CN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宋体" charset="-122"/>
                </a:endParaRPr>
              </a:p>
            </p:txBody>
          </p:sp>
        </p:grpSp>
      </p:grpSp>
      <p:pic>
        <p:nvPicPr>
          <p:cNvPr id="49" name="图片 9">
            <a:extLst>
              <a:ext uri="{FF2B5EF4-FFF2-40B4-BE49-F238E27FC236}">
                <a16:creationId xmlns:a16="http://schemas.microsoft.com/office/drawing/2014/main" xmlns="" id="{7E00F447-C660-4C8D-8589-C8FBD1FEC0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57" y="4303035"/>
            <a:ext cx="1330987" cy="2554965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955130" y="788635"/>
            <a:ext cx="800219" cy="53167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們告訴我們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1"/>
          <p:cNvCxnSpPr/>
          <p:nvPr/>
        </p:nvCxnSpPr>
        <p:spPr>
          <a:xfrm>
            <a:off x="9793048" y="2447403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8" name="直接连接符 2"/>
          <p:cNvCxnSpPr/>
          <p:nvPr/>
        </p:nvCxnSpPr>
        <p:spPr>
          <a:xfrm>
            <a:off x="9803386" y="2447403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9" name="直接连接符 3"/>
          <p:cNvCxnSpPr/>
          <p:nvPr/>
        </p:nvCxnSpPr>
        <p:spPr>
          <a:xfrm>
            <a:off x="8711319" y="3420034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40" name="直接连接符 4"/>
          <p:cNvCxnSpPr/>
          <p:nvPr/>
        </p:nvCxnSpPr>
        <p:spPr>
          <a:xfrm>
            <a:off x="8721657" y="3420034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41" name="直接连接符 5"/>
          <p:cNvCxnSpPr/>
          <p:nvPr/>
        </p:nvCxnSpPr>
        <p:spPr>
          <a:xfrm>
            <a:off x="7634197" y="4392664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42" name="直接连接符 6"/>
          <p:cNvCxnSpPr/>
          <p:nvPr/>
        </p:nvCxnSpPr>
        <p:spPr>
          <a:xfrm>
            <a:off x="7644536" y="4392664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43" name="直接连接符 7"/>
          <p:cNvCxnSpPr/>
          <p:nvPr/>
        </p:nvCxnSpPr>
        <p:spPr>
          <a:xfrm>
            <a:off x="6534226" y="5365294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grpSp>
        <p:nvGrpSpPr>
          <p:cNvPr id="44" name="组合 9"/>
          <p:cNvGrpSpPr/>
          <p:nvPr/>
        </p:nvGrpSpPr>
        <p:grpSpPr>
          <a:xfrm>
            <a:off x="9946923" y="1725494"/>
            <a:ext cx="719989" cy="769441"/>
            <a:chOff x="8051785" y="944862"/>
            <a:chExt cx="826543" cy="883314"/>
          </a:xfrm>
        </p:grpSpPr>
        <p:sp>
          <p:nvSpPr>
            <p:cNvPr id="45" name="椭圆 10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6" name="椭圆 11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 cmpd="sng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" name="TextBox 12"/>
            <p:cNvSpPr txBox="1"/>
            <p:nvPr/>
          </p:nvSpPr>
          <p:spPr>
            <a:xfrm>
              <a:off x="8183451" y="944862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组合 13"/>
          <p:cNvGrpSpPr/>
          <p:nvPr/>
        </p:nvGrpSpPr>
        <p:grpSpPr>
          <a:xfrm>
            <a:off x="1206282" y="1624216"/>
            <a:ext cx="8504856" cy="718772"/>
            <a:chOff x="-1982412" y="828584"/>
            <a:chExt cx="9763518" cy="825142"/>
          </a:xfrm>
        </p:grpSpPr>
        <p:cxnSp>
          <p:nvCxnSpPr>
            <p:cNvPr id="49" name="直接箭头连接符 14"/>
            <p:cNvCxnSpPr/>
            <p:nvPr/>
          </p:nvCxnSpPr>
          <p:spPr>
            <a:xfrm>
              <a:off x="-81793" y="1622341"/>
              <a:ext cx="78628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15"/>
            <p:cNvGrpSpPr/>
            <p:nvPr/>
          </p:nvGrpSpPr>
          <p:grpSpPr>
            <a:xfrm>
              <a:off x="-1982412" y="828584"/>
              <a:ext cx="9555006" cy="825142"/>
              <a:chOff x="-1982412" y="838744"/>
              <a:chExt cx="9555006" cy="825142"/>
            </a:xfrm>
          </p:grpSpPr>
          <p:sp>
            <p:nvSpPr>
              <p:cNvPr id="51" name="TextBox 16"/>
              <p:cNvSpPr txBox="1"/>
              <p:nvPr/>
            </p:nvSpPr>
            <p:spPr>
              <a:xfrm>
                <a:off x="-1982412" y="838744"/>
                <a:ext cx="1882265" cy="812645"/>
              </a:xfrm>
              <a:prstGeom prst="rect">
                <a:avLst/>
              </a:prstGeom>
              <a:ln w="38100"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6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TW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美崙溪下游常見的陸蟹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52" name="TextBox 17"/>
              <p:cNvSpPr txBox="1"/>
              <p:nvPr/>
            </p:nvSpPr>
            <p:spPr>
              <a:xfrm>
                <a:off x="-83163" y="851241"/>
                <a:ext cx="7655757" cy="81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常見的陸蟹有</a:t>
                </a:r>
                <a:r>
                  <a:rPr lang="en-US" altLang="zh-TW" sz="2000" dirty="0" smtClean="0">
                    <a:latin typeface="標楷體" pitchFamily="65" charset="-120"/>
                    <a:ea typeface="標楷體" pitchFamily="65" charset="-120"/>
                  </a:rPr>
                  <a:t>7</a:t>
                </a: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種，我們最常發現中型仿相守蟹和印痕仿相守蟹，可見這兩種陸蟹在這有較大的族群分布。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53" name="组合 18"/>
          <p:cNvGrpSpPr/>
          <p:nvPr/>
        </p:nvGrpSpPr>
        <p:grpSpPr>
          <a:xfrm>
            <a:off x="8673921" y="2629841"/>
            <a:ext cx="719989" cy="769441"/>
            <a:chOff x="6852825" y="2045531"/>
            <a:chExt cx="826543" cy="883314"/>
          </a:xfrm>
        </p:grpSpPr>
        <p:sp>
          <p:nvSpPr>
            <p:cNvPr id="54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5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TextBox 21"/>
            <p:cNvSpPr txBox="1"/>
            <p:nvPr/>
          </p:nvSpPr>
          <p:spPr>
            <a:xfrm>
              <a:off x="6984492" y="2045531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组合 22"/>
          <p:cNvGrpSpPr/>
          <p:nvPr/>
        </p:nvGrpSpPr>
        <p:grpSpPr>
          <a:xfrm>
            <a:off x="1221074" y="2584127"/>
            <a:ext cx="8041447" cy="1015663"/>
            <a:chOff x="-1929248" y="1930567"/>
            <a:chExt cx="9231528" cy="1165971"/>
          </a:xfrm>
        </p:grpSpPr>
        <p:cxnSp>
          <p:nvCxnSpPr>
            <p:cNvPr id="58" name="直接箭头连接符 23"/>
            <p:cNvCxnSpPr/>
            <p:nvPr/>
          </p:nvCxnSpPr>
          <p:spPr>
            <a:xfrm>
              <a:off x="170198" y="2740603"/>
              <a:ext cx="6370915" cy="5435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组合 24"/>
            <p:cNvGrpSpPr/>
            <p:nvPr/>
          </p:nvGrpSpPr>
          <p:grpSpPr>
            <a:xfrm>
              <a:off x="-1929248" y="1930567"/>
              <a:ext cx="9231528" cy="1165971"/>
              <a:chOff x="-1929248" y="1950887"/>
              <a:chExt cx="9231528" cy="1165971"/>
            </a:xfrm>
          </p:grpSpPr>
          <p:sp>
            <p:nvSpPr>
              <p:cNvPr id="60" name="TextBox 25"/>
              <p:cNvSpPr txBox="1"/>
              <p:nvPr/>
            </p:nvSpPr>
            <p:spPr>
              <a:xfrm>
                <a:off x="-1929248" y="1966456"/>
                <a:ext cx="1357400" cy="812645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TW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陸蟹的食與</a:t>
                </a:r>
                <a:r>
                  <a:rPr lang="zh-TW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衣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1" name="TextBox 26"/>
              <p:cNvSpPr txBox="1"/>
              <p:nvPr/>
            </p:nvSpPr>
            <p:spPr>
              <a:xfrm>
                <a:off x="-461984" y="1950887"/>
                <a:ext cx="7764264" cy="116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雜食性，但仍須要有充足的食物來源</a:t>
                </a:r>
                <a:endParaRPr lang="en-US" altLang="zh-TW" sz="2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defRPr/>
                </a:pPr>
                <a:r>
                  <a:rPr lang="zh-TW" altLang="en-US" sz="2000" dirty="0" smtClean="0">
                    <a:latin typeface="標楷體" pitchFamily="65" charset="-120"/>
                    <a:ea typeface="標楷體" pitchFamily="65" charset="-120"/>
                  </a:rPr>
                  <a:t>美崙溪下游的毛柿</a:t>
                </a:r>
                <a:r>
                  <a:rPr lang="en-US" altLang="zh-TW" sz="2000" dirty="0" smtClean="0">
                    <a:latin typeface="標楷體" pitchFamily="65" charset="-120"/>
                    <a:ea typeface="標楷體" pitchFamily="65" charset="-120"/>
                  </a:rPr>
                  <a:t>—</a:t>
                </a:r>
                <a:r>
                  <a:rPr lang="zh-TW" altLang="en-US" sz="2000" dirty="0" smtClean="0">
                    <a:latin typeface="標楷體" pitchFamily="65" charset="-120"/>
                    <a:ea typeface="標楷體" pitchFamily="65" charset="-120"/>
                  </a:rPr>
                  <a:t>是她最愛的食物</a:t>
                </a:r>
                <a:endParaRPr lang="en-US" altLang="zh-TW" sz="2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just">
                  <a:defRPr/>
                </a:pPr>
                <a:endParaRPr lang="en-US" altLang="zh-TW" sz="20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62" name="组合 27"/>
          <p:cNvGrpSpPr/>
          <p:nvPr/>
        </p:nvGrpSpPr>
        <p:grpSpPr>
          <a:xfrm>
            <a:off x="7817963" y="3635069"/>
            <a:ext cx="719989" cy="769441"/>
            <a:chOff x="5607753" y="3137044"/>
            <a:chExt cx="826543" cy="883314"/>
          </a:xfrm>
        </p:grpSpPr>
        <p:sp>
          <p:nvSpPr>
            <p:cNvPr id="63" name="椭圆 28"/>
            <p:cNvSpPr/>
            <p:nvPr/>
          </p:nvSpPr>
          <p:spPr>
            <a:xfrm>
              <a:off x="5607753" y="3170764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4" name="椭圆 29"/>
            <p:cNvSpPr/>
            <p:nvPr/>
          </p:nvSpPr>
          <p:spPr>
            <a:xfrm>
              <a:off x="5695406" y="3258417"/>
              <a:ext cx="651236" cy="6512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 cmpd="sng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5" name="TextBox 30"/>
            <p:cNvSpPr txBox="1"/>
            <p:nvPr/>
          </p:nvSpPr>
          <p:spPr>
            <a:xfrm>
              <a:off x="5739420" y="3137044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组合 31"/>
          <p:cNvGrpSpPr/>
          <p:nvPr/>
        </p:nvGrpSpPr>
        <p:grpSpPr>
          <a:xfrm>
            <a:off x="1219947" y="3573745"/>
            <a:ext cx="6137883" cy="746835"/>
            <a:chOff x="-1463611" y="3002035"/>
            <a:chExt cx="6804171" cy="857361"/>
          </a:xfrm>
        </p:grpSpPr>
        <p:cxnSp>
          <p:nvCxnSpPr>
            <p:cNvPr id="67" name="直接箭头连接符 32"/>
            <p:cNvCxnSpPr/>
            <p:nvPr/>
          </p:nvCxnSpPr>
          <p:spPr>
            <a:xfrm>
              <a:off x="-81794" y="3817703"/>
              <a:ext cx="5382957" cy="41693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33"/>
            <p:cNvGrpSpPr/>
            <p:nvPr/>
          </p:nvGrpSpPr>
          <p:grpSpPr>
            <a:xfrm>
              <a:off x="-1463611" y="3002035"/>
              <a:ext cx="6804171" cy="832367"/>
              <a:chOff x="-1463611" y="2971555"/>
              <a:chExt cx="6804171" cy="832367"/>
            </a:xfrm>
          </p:grpSpPr>
          <p:sp>
            <p:nvSpPr>
              <p:cNvPr id="69" name="TextBox 34"/>
              <p:cNvSpPr txBox="1"/>
              <p:nvPr/>
            </p:nvSpPr>
            <p:spPr>
              <a:xfrm>
                <a:off x="-1463611" y="2991274"/>
                <a:ext cx="1292058" cy="81264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TW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陸蟹</a:t>
                </a:r>
                <a:r>
                  <a:rPr lang="zh-TW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的</a:t>
                </a:r>
                <a:endParaRPr lang="en-US" altLang="zh-TW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住</a:t>
                </a:r>
                <a:r>
                  <a:rPr lang="zh-TW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與行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70" name="TextBox 35"/>
              <p:cNvSpPr txBox="1"/>
              <p:nvPr/>
            </p:nvSpPr>
            <p:spPr>
              <a:xfrm>
                <a:off x="7784" y="2971555"/>
                <a:ext cx="5332776" cy="81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TW" altLang="zh-TW" sz="2000" dirty="0">
                    <a:latin typeface="標楷體" pitchFamily="65" charset="-120"/>
                    <a:ea typeface="標楷體" pitchFamily="65" charset="-120"/>
                  </a:rPr>
                  <a:t>中上游是沒有陸蟹</a:t>
                </a: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居住</a:t>
                </a:r>
                <a:endParaRPr lang="en-US" altLang="zh-CN" sz="2000" dirty="0">
                  <a:latin typeface="標楷體" pitchFamily="65" charset="-120"/>
                  <a:ea typeface="標楷體" pitchFamily="65" charset="-120"/>
                </a:endParaRPr>
              </a:p>
              <a:p>
                <a:pPr algn="just">
                  <a:defRPr/>
                </a:pPr>
                <a:r>
                  <a:rPr lang="zh-TW" altLang="en-US" sz="2000" dirty="0" smtClean="0">
                    <a:latin typeface="標楷體" pitchFamily="65" charset="-120"/>
                    <a:ea typeface="標楷體" pitchFamily="65" charset="-120"/>
                  </a:rPr>
                  <a:t>下游</a:t>
                </a: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排水管</a:t>
                </a:r>
                <a:r>
                  <a:rPr lang="en-US" altLang="zh-TW" sz="2000" dirty="0" smtClean="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山壁孔洞</a:t>
                </a:r>
                <a:r>
                  <a:rPr lang="en-US" altLang="zh-TW" sz="2000" dirty="0" smtClean="0">
                    <a:latin typeface="標楷體" pitchFamily="65" charset="-120"/>
                    <a:ea typeface="標楷體" pitchFamily="65" charset="-120"/>
                  </a:rPr>
                  <a:t>)</a:t>
                </a: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是他們居住的地方</a:t>
                </a:r>
                <a:endParaRPr lang="en-US" altLang="zh-TW" sz="20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71" name="组合 36"/>
          <p:cNvGrpSpPr/>
          <p:nvPr/>
        </p:nvGrpSpPr>
        <p:grpSpPr>
          <a:xfrm>
            <a:off x="6733400" y="4619289"/>
            <a:ext cx="719989" cy="769441"/>
            <a:chOff x="4362681" y="4266924"/>
            <a:chExt cx="826543" cy="883314"/>
          </a:xfrm>
          <a:effectLst/>
        </p:grpSpPr>
        <p:sp>
          <p:nvSpPr>
            <p:cNvPr id="72" name="椭圆 37"/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</a:endParaRPr>
            </a:p>
          </p:txBody>
        </p:sp>
        <p:sp>
          <p:nvSpPr>
            <p:cNvPr id="73" name="椭圆 38"/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4" name="TextBox 39"/>
            <p:cNvSpPr txBox="1"/>
            <p:nvPr/>
          </p:nvSpPr>
          <p:spPr>
            <a:xfrm>
              <a:off x="4494348" y="4266924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4</a:t>
              </a:r>
              <a:endParaRPr lang="zh-CN" altLang="en-US" sz="4400" b="1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grpSp>
        <p:nvGrpSpPr>
          <p:cNvPr id="75" name="组合 40"/>
          <p:cNvGrpSpPr/>
          <p:nvPr/>
        </p:nvGrpSpPr>
        <p:grpSpPr>
          <a:xfrm>
            <a:off x="1245434" y="4524616"/>
            <a:ext cx="5397657" cy="731267"/>
            <a:chOff x="-182049" y="4399160"/>
            <a:chExt cx="6196474" cy="839489"/>
          </a:xfrm>
        </p:grpSpPr>
        <p:cxnSp>
          <p:nvCxnSpPr>
            <p:cNvPr id="76" name="直接箭头连接符 41"/>
            <p:cNvCxnSpPr/>
            <p:nvPr/>
          </p:nvCxnSpPr>
          <p:spPr>
            <a:xfrm>
              <a:off x="-24714" y="5228694"/>
              <a:ext cx="5726710" cy="9955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42"/>
            <p:cNvGrpSpPr/>
            <p:nvPr/>
          </p:nvGrpSpPr>
          <p:grpSpPr>
            <a:xfrm>
              <a:off x="-182049" y="4399160"/>
              <a:ext cx="6196474" cy="829534"/>
              <a:chOff x="-182049" y="4368680"/>
              <a:chExt cx="6196474" cy="829534"/>
            </a:xfrm>
          </p:grpSpPr>
          <p:sp>
            <p:nvSpPr>
              <p:cNvPr id="78" name="TextBox 43"/>
              <p:cNvSpPr txBox="1"/>
              <p:nvPr/>
            </p:nvSpPr>
            <p:spPr>
              <a:xfrm>
                <a:off x="-182049" y="4385565"/>
                <a:ext cx="1308767" cy="812649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陸蟹的危機</a:t>
                </a:r>
              </a:p>
            </p:txBody>
          </p:sp>
          <p:sp>
            <p:nvSpPr>
              <p:cNvPr id="79" name="TextBox 44"/>
              <p:cNvSpPr txBox="1"/>
              <p:nvPr/>
            </p:nvSpPr>
            <p:spPr>
              <a:xfrm>
                <a:off x="1291022" y="4368680"/>
                <a:ext cx="4723403" cy="81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TW" altLang="zh-TW" sz="2000" dirty="0">
                    <a:latin typeface="標楷體" pitchFamily="65" charset="-120"/>
                    <a:ea typeface="標楷體" pitchFamily="65" charset="-120"/>
                  </a:rPr>
                  <a:t>人為濫捕，棲地的改變，是目前陸蟹面臨最大的危機。</a:t>
                </a:r>
                <a:endParaRPr lang="en-US" altLang="zh-CN" sz="20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cxnSp>
        <p:nvCxnSpPr>
          <p:cNvPr id="80" name="直接连接符 6"/>
          <p:cNvCxnSpPr/>
          <p:nvPr/>
        </p:nvCxnSpPr>
        <p:spPr>
          <a:xfrm>
            <a:off x="6502710" y="5350608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81" name="直接连接符 7"/>
          <p:cNvCxnSpPr/>
          <p:nvPr/>
        </p:nvCxnSpPr>
        <p:spPr>
          <a:xfrm>
            <a:off x="5406914" y="6323238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grpSp>
        <p:nvGrpSpPr>
          <p:cNvPr id="86" name="组合 9"/>
          <p:cNvGrpSpPr/>
          <p:nvPr/>
        </p:nvGrpSpPr>
        <p:grpSpPr>
          <a:xfrm>
            <a:off x="5512093" y="5553797"/>
            <a:ext cx="719989" cy="769441"/>
            <a:chOff x="8051785" y="944862"/>
            <a:chExt cx="826543" cy="883314"/>
          </a:xfrm>
        </p:grpSpPr>
        <p:sp>
          <p:nvSpPr>
            <p:cNvPr id="87" name="椭圆 10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8" name="椭圆 11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 cmpd="sng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9" name="TextBox 12"/>
            <p:cNvSpPr txBox="1"/>
            <p:nvPr/>
          </p:nvSpPr>
          <p:spPr>
            <a:xfrm>
              <a:off x="8183451" y="944862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zh-CN" alt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655832" y="680796"/>
            <a:ext cx="3013861" cy="776911"/>
            <a:chOff x="757137" y="642581"/>
            <a:chExt cx="3013861" cy="776911"/>
          </a:xfrm>
        </p:grpSpPr>
        <p:cxnSp>
          <p:nvCxnSpPr>
            <p:cNvPr id="91" name="直線接點 90"/>
            <p:cNvCxnSpPr/>
            <p:nvPr/>
          </p:nvCxnSpPr>
          <p:spPr>
            <a:xfrm>
              <a:off x="757137" y="1115554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98" y="642581"/>
              <a:ext cx="900000" cy="776911"/>
            </a:xfrm>
            <a:prstGeom prst="rect">
              <a:avLst/>
            </a:prstGeom>
          </p:spPr>
        </p:pic>
      </p:grpSp>
      <p:sp>
        <p:nvSpPr>
          <p:cNvPr id="93" name="文字方塊 92"/>
          <p:cNvSpPr txBox="1"/>
          <p:nvPr/>
        </p:nvSpPr>
        <p:spPr>
          <a:xfrm>
            <a:off x="3669693" y="762676"/>
            <a:ext cx="476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我們得到以下的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4" name="群組 93"/>
          <p:cNvGrpSpPr/>
          <p:nvPr/>
        </p:nvGrpSpPr>
        <p:grpSpPr>
          <a:xfrm>
            <a:off x="8462123" y="724336"/>
            <a:ext cx="2902619" cy="776911"/>
            <a:chOff x="8563428" y="686121"/>
            <a:chExt cx="2902619" cy="776911"/>
          </a:xfrm>
        </p:grpSpPr>
        <p:cxnSp>
          <p:nvCxnSpPr>
            <p:cNvPr id="95" name="直線接點 94"/>
            <p:cNvCxnSpPr/>
            <p:nvPr/>
          </p:nvCxnSpPr>
          <p:spPr>
            <a:xfrm>
              <a:off x="9306047" y="1116071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6" name="圖片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428" y="686121"/>
              <a:ext cx="900000" cy="776911"/>
            </a:xfrm>
            <a:prstGeom prst="rect">
              <a:avLst/>
            </a:prstGeom>
          </p:spPr>
        </p:pic>
      </p:grpSp>
      <p:grpSp>
        <p:nvGrpSpPr>
          <p:cNvPr id="98" name="组合 40"/>
          <p:cNvGrpSpPr/>
          <p:nvPr/>
        </p:nvGrpSpPr>
        <p:grpSpPr>
          <a:xfrm>
            <a:off x="1237497" y="5475711"/>
            <a:ext cx="4071183" cy="723638"/>
            <a:chOff x="-612499" y="4145479"/>
            <a:chExt cx="4673692" cy="830732"/>
          </a:xfrm>
        </p:grpSpPr>
        <p:cxnSp>
          <p:nvCxnSpPr>
            <p:cNvPr id="99" name="直接箭头连接符 41"/>
            <p:cNvCxnSpPr/>
            <p:nvPr/>
          </p:nvCxnSpPr>
          <p:spPr>
            <a:xfrm>
              <a:off x="-103106" y="4976211"/>
              <a:ext cx="41642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组合 42"/>
            <p:cNvGrpSpPr/>
            <p:nvPr/>
          </p:nvGrpSpPr>
          <p:grpSpPr>
            <a:xfrm>
              <a:off x="-612499" y="4145479"/>
              <a:ext cx="4636011" cy="812772"/>
              <a:chOff x="-612499" y="4114999"/>
              <a:chExt cx="4636011" cy="812772"/>
            </a:xfrm>
          </p:grpSpPr>
          <p:sp>
            <p:nvSpPr>
              <p:cNvPr id="101" name="TextBox 43"/>
              <p:cNvSpPr txBox="1"/>
              <p:nvPr/>
            </p:nvSpPr>
            <p:spPr>
              <a:xfrm>
                <a:off x="-612499" y="4114999"/>
                <a:ext cx="1308768" cy="812649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陸蟹的未來</a:t>
                </a:r>
              </a:p>
            </p:txBody>
          </p:sp>
          <p:sp>
            <p:nvSpPr>
              <p:cNvPr id="102" name="TextBox 44"/>
              <p:cNvSpPr txBox="1"/>
              <p:nvPr/>
            </p:nvSpPr>
            <p:spPr>
              <a:xfrm>
                <a:off x="807199" y="4115123"/>
                <a:ext cx="3216313" cy="81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宣導保護陸蟹不濫抓</a:t>
                </a:r>
                <a:endParaRPr lang="en-US" altLang="zh-TW" sz="2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just">
                  <a:defRPr/>
                </a:pPr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保護陸蟹的棲地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250">
            <a:off x="8550750" y="4301539"/>
            <a:ext cx="2242839" cy="168212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53">
            <a:off x="9998835" y="2734323"/>
            <a:ext cx="1617194" cy="121289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4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群組 89"/>
          <p:cNvGrpSpPr/>
          <p:nvPr/>
        </p:nvGrpSpPr>
        <p:grpSpPr>
          <a:xfrm>
            <a:off x="467150" y="579196"/>
            <a:ext cx="3013861" cy="776911"/>
            <a:chOff x="757137" y="642581"/>
            <a:chExt cx="3013861" cy="776911"/>
          </a:xfrm>
        </p:grpSpPr>
        <p:cxnSp>
          <p:nvCxnSpPr>
            <p:cNvPr id="91" name="直線接點 90"/>
            <p:cNvCxnSpPr/>
            <p:nvPr/>
          </p:nvCxnSpPr>
          <p:spPr>
            <a:xfrm>
              <a:off x="757137" y="1115554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98" y="642581"/>
              <a:ext cx="900000" cy="776911"/>
            </a:xfrm>
            <a:prstGeom prst="rect">
              <a:avLst/>
            </a:prstGeom>
          </p:spPr>
        </p:pic>
      </p:grpSp>
      <p:sp>
        <p:nvSpPr>
          <p:cNvPr id="93" name="文字方塊 92"/>
          <p:cNvSpPr txBox="1"/>
          <p:nvPr/>
        </p:nvSpPr>
        <p:spPr>
          <a:xfrm>
            <a:off x="3418115" y="686468"/>
            <a:ext cx="546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我們的建議</a:t>
            </a:r>
            <a:r>
              <a:rPr lang="en-US" altLang="zh-TW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硬體環境</a:t>
            </a:r>
          </a:p>
        </p:txBody>
      </p:sp>
      <p:grpSp>
        <p:nvGrpSpPr>
          <p:cNvPr id="94" name="群組 93"/>
          <p:cNvGrpSpPr/>
          <p:nvPr/>
        </p:nvGrpSpPr>
        <p:grpSpPr>
          <a:xfrm>
            <a:off x="8810459" y="622736"/>
            <a:ext cx="2902619" cy="776911"/>
            <a:chOff x="8563428" y="686121"/>
            <a:chExt cx="2902619" cy="776911"/>
          </a:xfrm>
        </p:grpSpPr>
        <p:cxnSp>
          <p:nvCxnSpPr>
            <p:cNvPr id="95" name="直線接點 94"/>
            <p:cNvCxnSpPr/>
            <p:nvPr/>
          </p:nvCxnSpPr>
          <p:spPr>
            <a:xfrm>
              <a:off x="9306047" y="1116071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6" name="圖片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428" y="686121"/>
              <a:ext cx="900000" cy="776911"/>
            </a:xfrm>
            <a:prstGeom prst="rect">
              <a:avLst/>
            </a:prstGeom>
          </p:spPr>
        </p:pic>
      </p:grpSp>
      <p:grpSp>
        <p:nvGrpSpPr>
          <p:cNvPr id="123" name="组合 34">
            <a:extLst>
              <a:ext uri="{FF2B5EF4-FFF2-40B4-BE49-F238E27FC236}">
                <a16:creationId xmlns="" xmlns:a16="http://schemas.microsoft.com/office/drawing/2014/main" id="{749E8DBA-3E7F-4C85-A123-7B100E0778B3}"/>
              </a:ext>
            </a:extLst>
          </p:cNvPr>
          <p:cNvGrpSpPr/>
          <p:nvPr/>
        </p:nvGrpSpPr>
        <p:grpSpPr>
          <a:xfrm>
            <a:off x="1146941" y="3795644"/>
            <a:ext cx="1051556" cy="934288"/>
            <a:chOff x="794243" y="3560022"/>
            <a:chExt cx="1051556" cy="934288"/>
          </a:xfrm>
        </p:grpSpPr>
        <p:grpSp>
          <p:nvGrpSpPr>
            <p:cNvPr id="124" name="组合 35">
              <a:extLst>
                <a:ext uri="{FF2B5EF4-FFF2-40B4-BE49-F238E27FC236}">
                  <a16:creationId xmlns="" xmlns:a16="http://schemas.microsoft.com/office/drawing/2014/main" id="{3D0B2D34-D6F9-4FCB-8FFA-C372EF523ECF}"/>
                </a:ext>
              </a:extLst>
            </p:cNvPr>
            <p:cNvGrpSpPr/>
            <p:nvPr/>
          </p:nvGrpSpPr>
          <p:grpSpPr>
            <a:xfrm>
              <a:off x="794243" y="3560022"/>
              <a:ext cx="1051556" cy="934288"/>
              <a:chOff x="843218" y="2342307"/>
              <a:chExt cx="1051556" cy="934288"/>
            </a:xfrm>
          </p:grpSpPr>
          <p:sp>
            <p:nvSpPr>
              <p:cNvPr id="126" name="任意多边形 138">
                <a:extLst>
                  <a:ext uri="{FF2B5EF4-FFF2-40B4-BE49-F238E27FC236}">
                    <a16:creationId xmlns="" xmlns:a16="http://schemas.microsoft.com/office/drawing/2014/main" id="{4D3343D1-1A29-4236-9007-11024B61E2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3B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任意多边形 139">
                <a:extLst>
                  <a:ext uri="{FF2B5EF4-FFF2-40B4-BE49-F238E27FC236}">
                    <a16:creationId xmlns="" xmlns:a16="http://schemas.microsoft.com/office/drawing/2014/main" id="{3F3E5F9F-F8EB-422C-9288-650F321560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593455" flipH="1">
                <a:off x="976452" y="2343677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3A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8" name="组合 39">
                <a:extLst>
                  <a:ext uri="{FF2B5EF4-FFF2-40B4-BE49-F238E27FC236}">
                    <a16:creationId xmlns="" xmlns:a16="http://schemas.microsoft.com/office/drawing/2014/main" id="{C35B0D5E-A53D-4085-9850-8A4B7CBE21AE}"/>
                  </a:ext>
                </a:extLst>
              </p:cNvPr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129" name="任意多边形 141">
                  <a:extLst>
                    <a:ext uri="{FF2B5EF4-FFF2-40B4-BE49-F238E27FC236}">
                      <a16:creationId xmlns="" xmlns:a16="http://schemas.microsoft.com/office/drawing/2014/main" id="{098B38FD-132D-4B5D-AA64-39E8A5DC63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任意多边形 142">
                  <a:extLst>
                    <a:ext uri="{FF2B5EF4-FFF2-40B4-BE49-F238E27FC236}">
                      <a16:creationId xmlns="" xmlns:a16="http://schemas.microsoft.com/office/drawing/2014/main" id="{9439609E-7AB0-46AC-9196-45BCB767B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25" name="文本框 36">
              <a:extLst>
                <a:ext uri="{FF2B5EF4-FFF2-40B4-BE49-F238E27FC236}">
                  <a16:creationId xmlns="" xmlns:a16="http://schemas.microsoft.com/office/drawing/2014/main" id="{7E8D56F0-4BBD-4DBD-9EFD-49BAB2EC3C81}"/>
                </a:ext>
              </a:extLst>
            </p:cNvPr>
            <p:cNvSpPr txBox="1"/>
            <p:nvPr/>
          </p:nvSpPr>
          <p:spPr>
            <a:xfrm>
              <a:off x="1096670" y="3620180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01</a:t>
              </a:r>
              <a:endParaRPr lang="zh-CN" altLang="en-US" sz="2400" dirty="0"/>
            </a:p>
          </p:txBody>
        </p:sp>
      </p:grpSp>
      <p:sp>
        <p:nvSpPr>
          <p:cNvPr id="131" name="矩形 130">
            <a:extLst>
              <a:ext uri="{FF2B5EF4-FFF2-40B4-BE49-F238E27FC236}">
                <a16:creationId xmlns="" xmlns:a16="http://schemas.microsoft.com/office/drawing/2014/main" id="{BEB62DD5-B46E-48B1-8E7E-835665A28591}"/>
              </a:ext>
            </a:extLst>
          </p:cNvPr>
          <p:cNvSpPr/>
          <p:nvPr/>
        </p:nvSpPr>
        <p:spPr>
          <a:xfrm>
            <a:off x="1445025" y="4821926"/>
            <a:ext cx="3214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水源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條件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維持乾淨的水源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自來水廠的水或地下滲水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陸蟹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有利</a:t>
            </a:r>
            <a:endParaRPr lang="zh-CN" altLang="en-US" sz="22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2" name="组合 43">
            <a:extLst>
              <a:ext uri="{FF2B5EF4-FFF2-40B4-BE49-F238E27FC236}">
                <a16:creationId xmlns="" xmlns:a16="http://schemas.microsoft.com/office/drawing/2014/main" id="{835F0066-0FCA-491A-9A26-1FC10DC22171}"/>
              </a:ext>
            </a:extLst>
          </p:cNvPr>
          <p:cNvGrpSpPr/>
          <p:nvPr/>
        </p:nvGrpSpPr>
        <p:grpSpPr>
          <a:xfrm>
            <a:off x="3969966" y="3847989"/>
            <a:ext cx="1043484" cy="934288"/>
            <a:chOff x="4225420" y="3047460"/>
            <a:chExt cx="1043484" cy="934288"/>
          </a:xfrm>
        </p:grpSpPr>
        <p:grpSp>
          <p:nvGrpSpPr>
            <p:cNvPr id="133" name="组合 44">
              <a:extLst>
                <a:ext uri="{FF2B5EF4-FFF2-40B4-BE49-F238E27FC236}">
                  <a16:creationId xmlns="" xmlns:a16="http://schemas.microsoft.com/office/drawing/2014/main" id="{5B4A7D8A-1DDE-434D-B7D1-A58A1CA971F8}"/>
                </a:ext>
              </a:extLst>
            </p:cNvPr>
            <p:cNvGrpSpPr/>
            <p:nvPr/>
          </p:nvGrpSpPr>
          <p:grpSpPr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135" name="任意多边形 147">
                <a:extLst>
                  <a:ext uri="{FF2B5EF4-FFF2-40B4-BE49-F238E27FC236}">
                    <a16:creationId xmlns="" xmlns:a16="http://schemas.microsoft.com/office/drawing/2014/main" id="{FB10FBA3-2C1A-43E9-AEF6-D509ABB0136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任意多边形 148">
                <a:extLst>
                  <a:ext uri="{FF2B5EF4-FFF2-40B4-BE49-F238E27FC236}">
                    <a16:creationId xmlns="" xmlns:a16="http://schemas.microsoft.com/office/drawing/2014/main" id="{1A9D440E-4026-457E-A3B3-4194F54EAE9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7" name="组合 48">
                <a:extLst>
                  <a:ext uri="{FF2B5EF4-FFF2-40B4-BE49-F238E27FC236}">
                    <a16:creationId xmlns="" xmlns:a16="http://schemas.microsoft.com/office/drawing/2014/main" id="{6F17C31F-6656-43DB-8ACC-9933E007ECA2}"/>
                  </a:ext>
                </a:extLst>
              </p:cNvPr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138" name="任意多边形 150">
                  <a:extLst>
                    <a:ext uri="{FF2B5EF4-FFF2-40B4-BE49-F238E27FC236}">
                      <a16:creationId xmlns="" xmlns:a16="http://schemas.microsoft.com/office/drawing/2014/main" id="{A67DFAEF-1EED-4580-84E4-55BB657B36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任意多边形 151">
                  <a:extLst>
                    <a:ext uri="{FF2B5EF4-FFF2-40B4-BE49-F238E27FC236}">
                      <a16:creationId xmlns="" xmlns:a16="http://schemas.microsoft.com/office/drawing/2014/main" id="{BD66DA3D-1082-4ACA-8908-65FCCF4341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34" name="文本框 45">
              <a:extLst>
                <a:ext uri="{FF2B5EF4-FFF2-40B4-BE49-F238E27FC236}">
                  <a16:creationId xmlns="" xmlns:a16="http://schemas.microsoft.com/office/drawing/2014/main" id="{C42F6444-6722-4751-9498-2BD52CC57C6C}"/>
                </a:ext>
              </a:extLst>
            </p:cNvPr>
            <p:cNvSpPr txBox="1"/>
            <p:nvPr/>
          </p:nvSpPr>
          <p:spPr>
            <a:xfrm>
              <a:off x="4506524" y="3416619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02</a:t>
              </a:r>
              <a:endParaRPr lang="zh-CN" altLang="en-US" sz="2400" dirty="0"/>
            </a:p>
          </p:txBody>
        </p:sp>
      </p:grpSp>
      <p:sp>
        <p:nvSpPr>
          <p:cNvPr id="140" name="矩形 139">
            <a:extLst>
              <a:ext uri="{FF2B5EF4-FFF2-40B4-BE49-F238E27FC236}">
                <a16:creationId xmlns="" xmlns:a16="http://schemas.microsoft.com/office/drawing/2014/main" id="{854DB006-DD8D-40CF-A0FE-E7EC2AF3F22F}"/>
              </a:ext>
            </a:extLst>
          </p:cNvPr>
          <p:cNvSpPr/>
          <p:nvPr/>
        </p:nvSpPr>
        <p:spPr>
          <a:xfrm>
            <a:off x="2913471" y="2096986"/>
            <a:ext cx="29908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棲地環境</a:t>
            </a:r>
            <a:endParaRPr lang="en-US" altLang="zh-TW" sz="2200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林木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被保育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及山壁的洞穴應被保留，才</a:t>
            </a: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有足夠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食物及棲息地</a:t>
            </a: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讓陸蟹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生存</a:t>
            </a:r>
            <a:endParaRPr lang="zh-CN" altLang="en-US" sz="2200" b="1" dirty="0">
              <a:latin typeface="標楷體" pitchFamily="65" charset="-120"/>
              <a:ea typeface="標楷體" pitchFamily="65" charset="-120"/>
            </a:endParaRPr>
          </a:p>
          <a:p>
            <a:endParaRPr lang="zh-CN" altLang="en-US" sz="22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1" name="组合 52">
            <a:extLst>
              <a:ext uri="{FF2B5EF4-FFF2-40B4-BE49-F238E27FC236}">
                <a16:creationId xmlns="" xmlns:a16="http://schemas.microsoft.com/office/drawing/2014/main" id="{6A7DAF96-4A82-45C4-841B-6C9284869F5C}"/>
              </a:ext>
            </a:extLst>
          </p:cNvPr>
          <p:cNvGrpSpPr/>
          <p:nvPr/>
        </p:nvGrpSpPr>
        <p:grpSpPr>
          <a:xfrm>
            <a:off x="5913063" y="2442057"/>
            <a:ext cx="1043484" cy="934288"/>
            <a:chOff x="794243" y="3560022"/>
            <a:chExt cx="1043484" cy="934288"/>
          </a:xfrm>
        </p:grpSpPr>
        <p:grpSp>
          <p:nvGrpSpPr>
            <p:cNvPr id="142" name="组合 53">
              <a:extLst>
                <a:ext uri="{FF2B5EF4-FFF2-40B4-BE49-F238E27FC236}">
                  <a16:creationId xmlns="" xmlns:a16="http://schemas.microsoft.com/office/drawing/2014/main" id="{6A063658-7328-449E-B758-A6E4B42F9568}"/>
                </a:ext>
              </a:extLst>
            </p:cNvPr>
            <p:cNvGrpSpPr/>
            <p:nvPr/>
          </p:nvGrpSpPr>
          <p:grpSpPr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144" name="任意多边形 156">
                <a:extLst>
                  <a:ext uri="{FF2B5EF4-FFF2-40B4-BE49-F238E27FC236}">
                    <a16:creationId xmlns="" xmlns:a16="http://schemas.microsoft.com/office/drawing/2014/main" id="{331AE45E-CEF6-4307-985E-9F448F225DC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EB73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任意多边形 157">
                <a:extLst>
                  <a:ext uri="{FF2B5EF4-FFF2-40B4-BE49-F238E27FC236}">
                    <a16:creationId xmlns="" xmlns:a16="http://schemas.microsoft.com/office/drawing/2014/main" id="{2938FDA9-0BEE-49EA-A3F8-0718F169E2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E75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6" name="组合 57">
                <a:extLst>
                  <a:ext uri="{FF2B5EF4-FFF2-40B4-BE49-F238E27FC236}">
                    <a16:creationId xmlns="" xmlns:a16="http://schemas.microsoft.com/office/drawing/2014/main" id="{70956CAD-19B0-4BC7-90FB-BB070C593D39}"/>
                  </a:ext>
                </a:extLst>
              </p:cNvPr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147" name="任意多边形 159">
                  <a:extLst>
                    <a:ext uri="{FF2B5EF4-FFF2-40B4-BE49-F238E27FC236}">
                      <a16:creationId xmlns="" xmlns:a16="http://schemas.microsoft.com/office/drawing/2014/main" id="{8EBFB473-E7EA-4D83-805B-34E2740026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任意多边形 160">
                  <a:extLst>
                    <a:ext uri="{FF2B5EF4-FFF2-40B4-BE49-F238E27FC236}">
                      <a16:creationId xmlns="" xmlns:a16="http://schemas.microsoft.com/office/drawing/2014/main" id="{A3C61FED-C13A-41A2-AC8E-96FB919046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43" name="文本框 54">
              <a:extLst>
                <a:ext uri="{FF2B5EF4-FFF2-40B4-BE49-F238E27FC236}">
                  <a16:creationId xmlns="" xmlns:a16="http://schemas.microsoft.com/office/drawing/2014/main" id="{C1E208C0-3E02-466A-91D7-E6894784F8DF}"/>
                </a:ext>
              </a:extLst>
            </p:cNvPr>
            <p:cNvSpPr txBox="1"/>
            <p:nvPr/>
          </p:nvSpPr>
          <p:spPr>
            <a:xfrm>
              <a:off x="1071824" y="3630556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03</a:t>
              </a:r>
              <a:endParaRPr lang="zh-CN" altLang="en-US" sz="2400" dirty="0"/>
            </a:p>
          </p:txBody>
        </p:sp>
      </p:grpSp>
      <p:sp>
        <p:nvSpPr>
          <p:cNvPr id="149" name="矩形 148">
            <a:extLst>
              <a:ext uri="{FF2B5EF4-FFF2-40B4-BE49-F238E27FC236}">
                <a16:creationId xmlns="" xmlns:a16="http://schemas.microsoft.com/office/drawing/2014/main" id="{15B6994C-A414-4B3F-B1D8-1A520DAC7E46}"/>
              </a:ext>
            </a:extLst>
          </p:cNvPr>
          <p:cNvSpPr/>
          <p:nvPr/>
        </p:nvSpPr>
        <p:spPr>
          <a:xfrm>
            <a:off x="5743180" y="3586546"/>
            <a:ext cx="29141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植栽考量</a:t>
            </a:r>
            <a:endParaRPr lang="en-US" altLang="zh-TW" sz="2200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樹冠夠大的植物，例如毛柿又有落果可以產生腐植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質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，陸蟹才有足夠食物</a:t>
            </a:r>
            <a:endParaRPr lang="zh-CN" altLang="en-US" sz="22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50" name="组合 61">
            <a:extLst>
              <a:ext uri="{FF2B5EF4-FFF2-40B4-BE49-F238E27FC236}">
                <a16:creationId xmlns="" xmlns:a16="http://schemas.microsoft.com/office/drawing/2014/main" id="{0796344B-FE8D-4588-9699-994A5605C4B0}"/>
              </a:ext>
            </a:extLst>
          </p:cNvPr>
          <p:cNvGrpSpPr/>
          <p:nvPr/>
        </p:nvGrpSpPr>
        <p:grpSpPr>
          <a:xfrm>
            <a:off x="7624127" y="2376548"/>
            <a:ext cx="1043484" cy="934288"/>
            <a:chOff x="4225420" y="3047460"/>
            <a:chExt cx="1043484" cy="934288"/>
          </a:xfrm>
        </p:grpSpPr>
        <p:grpSp>
          <p:nvGrpSpPr>
            <p:cNvPr id="151" name="组合 62">
              <a:extLst>
                <a:ext uri="{FF2B5EF4-FFF2-40B4-BE49-F238E27FC236}">
                  <a16:creationId xmlns="" xmlns:a16="http://schemas.microsoft.com/office/drawing/2014/main" id="{7968C556-1F4D-43F6-9F97-77C2D1DB2556}"/>
                </a:ext>
              </a:extLst>
            </p:cNvPr>
            <p:cNvGrpSpPr/>
            <p:nvPr/>
          </p:nvGrpSpPr>
          <p:grpSpPr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153" name="任意多边形 173">
                <a:extLst>
                  <a:ext uri="{FF2B5EF4-FFF2-40B4-BE49-F238E27FC236}">
                    <a16:creationId xmlns="" xmlns:a16="http://schemas.microsoft.com/office/drawing/2014/main" id="{4A814719-21DD-4FD6-9FCD-7628504421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1C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任意多边形 174">
                <a:extLst>
                  <a:ext uri="{FF2B5EF4-FFF2-40B4-BE49-F238E27FC236}">
                    <a16:creationId xmlns="" xmlns:a16="http://schemas.microsoft.com/office/drawing/2014/main" id="{3100434E-ECEB-4965-A999-8B1F296845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CDA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5" name="组合 66">
                <a:extLst>
                  <a:ext uri="{FF2B5EF4-FFF2-40B4-BE49-F238E27FC236}">
                    <a16:creationId xmlns="" xmlns:a16="http://schemas.microsoft.com/office/drawing/2014/main" id="{127CC8D6-9865-4686-A62A-5015F4FFC0AF}"/>
                  </a:ext>
                </a:extLst>
              </p:cNvPr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156" name="任意多边形 176">
                  <a:extLst>
                    <a:ext uri="{FF2B5EF4-FFF2-40B4-BE49-F238E27FC236}">
                      <a16:creationId xmlns="" xmlns:a16="http://schemas.microsoft.com/office/drawing/2014/main" id="{8447FE35-F0DD-4201-AB8B-8645656FEA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任意多边形 177">
                  <a:extLst>
                    <a:ext uri="{FF2B5EF4-FFF2-40B4-BE49-F238E27FC236}">
                      <a16:creationId xmlns="" xmlns:a16="http://schemas.microsoft.com/office/drawing/2014/main" id="{C02E54E2-4494-42E3-A123-9D6AA1DE89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52" name="文本框 63">
              <a:extLst>
                <a:ext uri="{FF2B5EF4-FFF2-40B4-BE49-F238E27FC236}">
                  <a16:creationId xmlns="" xmlns:a16="http://schemas.microsoft.com/office/drawing/2014/main" id="{8600A74F-CA38-4DCE-AEE3-E5587ABF0050}"/>
                </a:ext>
              </a:extLst>
            </p:cNvPr>
            <p:cNvSpPr txBox="1"/>
            <p:nvPr/>
          </p:nvSpPr>
          <p:spPr>
            <a:xfrm>
              <a:off x="4520588" y="3434591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04</a:t>
              </a:r>
              <a:endParaRPr lang="zh-CN" altLang="en-US" sz="2400" dirty="0"/>
            </a:p>
          </p:txBody>
        </p:sp>
      </p:grpSp>
      <p:sp>
        <p:nvSpPr>
          <p:cNvPr id="158" name="矩形 157">
            <a:extLst>
              <a:ext uri="{FF2B5EF4-FFF2-40B4-BE49-F238E27FC236}">
                <a16:creationId xmlns="" xmlns:a16="http://schemas.microsoft.com/office/drawing/2014/main" id="{7A4A110B-B34A-4AAC-8F45-F8B7200B79D8}"/>
              </a:ext>
            </a:extLst>
          </p:cNvPr>
          <p:cNvSpPr/>
          <p:nvPr/>
        </p:nvSpPr>
        <p:spPr>
          <a:xfrm>
            <a:off x="6814454" y="1236108"/>
            <a:ext cx="333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復育設施</a:t>
            </a:r>
            <a:endParaRPr lang="en-US" altLang="zh-CN" sz="2400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規劃陸蟹復育類型設施</a:t>
            </a:r>
            <a:endParaRPr lang="zh-CN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9" name="任意多边形 42">
            <a:extLst>
              <a:ext uri="{FF2B5EF4-FFF2-40B4-BE49-F238E27FC236}">
                <a16:creationId xmlns="" xmlns:a16="http://schemas.microsoft.com/office/drawing/2014/main" id="{EB6EC7D9-864F-4E7E-8690-19A4B267951B}"/>
              </a:ext>
            </a:extLst>
          </p:cNvPr>
          <p:cNvSpPr/>
          <p:nvPr/>
        </p:nvSpPr>
        <p:spPr>
          <a:xfrm>
            <a:off x="0" y="1750757"/>
            <a:ext cx="10633078" cy="4651857"/>
          </a:xfrm>
          <a:custGeom>
            <a:avLst/>
            <a:gdLst>
              <a:gd name="connsiteX0" fmla="*/ 0 w 10463349"/>
              <a:gd name="connsiteY0" fmla="*/ 4872445 h 4872445"/>
              <a:gd name="connsiteX1" fmla="*/ 1593669 w 10463349"/>
              <a:gd name="connsiteY1" fmla="*/ 3278776 h 4872445"/>
              <a:gd name="connsiteX2" fmla="*/ 3004458 w 10463349"/>
              <a:gd name="connsiteY2" fmla="*/ 3278776 h 4872445"/>
              <a:gd name="connsiteX3" fmla="*/ 4376057 w 10463349"/>
              <a:gd name="connsiteY3" fmla="*/ 1907177 h 4872445"/>
              <a:gd name="connsiteX4" fmla="*/ 6361612 w 10463349"/>
              <a:gd name="connsiteY4" fmla="*/ 1907177 h 4872445"/>
              <a:gd name="connsiteX5" fmla="*/ 7968343 w 10463349"/>
              <a:gd name="connsiteY5" fmla="*/ 300446 h 4872445"/>
              <a:gd name="connsiteX6" fmla="*/ 10162903 w 10463349"/>
              <a:gd name="connsiteY6" fmla="*/ 300446 h 4872445"/>
              <a:gd name="connsiteX7" fmla="*/ 10463349 w 10463349"/>
              <a:gd name="connsiteY7" fmla="*/ 0 h 48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3349" h="4872445">
                <a:moveTo>
                  <a:pt x="0" y="4872445"/>
                </a:moveTo>
                <a:lnTo>
                  <a:pt x="1593669" y="3278776"/>
                </a:lnTo>
                <a:lnTo>
                  <a:pt x="3004458" y="3278776"/>
                </a:lnTo>
                <a:lnTo>
                  <a:pt x="4376057" y="1907177"/>
                </a:lnTo>
                <a:lnTo>
                  <a:pt x="6361612" y="1907177"/>
                </a:lnTo>
                <a:lnTo>
                  <a:pt x="7968343" y="300446"/>
                </a:lnTo>
                <a:lnTo>
                  <a:pt x="10162903" y="300446"/>
                </a:lnTo>
                <a:lnTo>
                  <a:pt x="10463349" y="0"/>
                </a:ln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矩形 193">
            <a:extLst>
              <a:ext uri="{FF2B5EF4-FFF2-40B4-BE49-F238E27FC236}">
                <a16:creationId xmlns="" xmlns:a16="http://schemas.microsoft.com/office/drawing/2014/main" id="{7A4A110B-B34A-4AAC-8F45-F8B7200B79D8}"/>
              </a:ext>
            </a:extLst>
          </p:cNvPr>
          <p:cNvSpPr/>
          <p:nvPr/>
        </p:nvSpPr>
        <p:spPr>
          <a:xfrm>
            <a:off x="9108055" y="2897762"/>
            <a:ext cx="2714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解說設施</a:t>
            </a:r>
            <a:endParaRPr lang="en-US" altLang="zh-CN" sz="2200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建置環境教育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解說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牌</a:t>
            </a:r>
            <a:endParaRPr lang="zh-CN" altLang="en-US" sz="22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03" name="组合 34">
            <a:extLst>
              <a:ext uri="{FF2B5EF4-FFF2-40B4-BE49-F238E27FC236}">
                <a16:creationId xmlns="" xmlns:a16="http://schemas.microsoft.com/office/drawing/2014/main" id="{749E8DBA-3E7F-4C85-A123-7B100E0778B3}"/>
              </a:ext>
            </a:extLst>
          </p:cNvPr>
          <p:cNvGrpSpPr/>
          <p:nvPr/>
        </p:nvGrpSpPr>
        <p:grpSpPr>
          <a:xfrm>
            <a:off x="10087620" y="1775239"/>
            <a:ext cx="1051556" cy="934288"/>
            <a:chOff x="794243" y="3560022"/>
            <a:chExt cx="1051556" cy="934288"/>
          </a:xfrm>
        </p:grpSpPr>
        <p:grpSp>
          <p:nvGrpSpPr>
            <p:cNvPr id="204" name="组合 35">
              <a:extLst>
                <a:ext uri="{FF2B5EF4-FFF2-40B4-BE49-F238E27FC236}">
                  <a16:creationId xmlns="" xmlns:a16="http://schemas.microsoft.com/office/drawing/2014/main" id="{3D0B2D34-D6F9-4FCB-8FFA-C372EF523ECF}"/>
                </a:ext>
              </a:extLst>
            </p:cNvPr>
            <p:cNvGrpSpPr/>
            <p:nvPr/>
          </p:nvGrpSpPr>
          <p:grpSpPr>
            <a:xfrm>
              <a:off x="794243" y="3560022"/>
              <a:ext cx="1051556" cy="934288"/>
              <a:chOff x="843218" y="2342307"/>
              <a:chExt cx="1051556" cy="934288"/>
            </a:xfrm>
          </p:grpSpPr>
          <p:sp>
            <p:nvSpPr>
              <p:cNvPr id="206" name="任意多边形 138">
                <a:extLst>
                  <a:ext uri="{FF2B5EF4-FFF2-40B4-BE49-F238E27FC236}">
                    <a16:creationId xmlns="" xmlns:a16="http://schemas.microsoft.com/office/drawing/2014/main" id="{4D3343D1-1A29-4236-9007-11024B61E2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3B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任意多边形 139">
                <a:extLst>
                  <a:ext uri="{FF2B5EF4-FFF2-40B4-BE49-F238E27FC236}">
                    <a16:creationId xmlns="" xmlns:a16="http://schemas.microsoft.com/office/drawing/2014/main" id="{3F3E5F9F-F8EB-422C-9288-650F321560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593455" flipH="1">
                <a:off x="976452" y="2343677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3A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8" name="组合 39">
                <a:extLst>
                  <a:ext uri="{FF2B5EF4-FFF2-40B4-BE49-F238E27FC236}">
                    <a16:creationId xmlns="" xmlns:a16="http://schemas.microsoft.com/office/drawing/2014/main" id="{C35B0D5E-A53D-4085-9850-8A4B7CBE21AE}"/>
                  </a:ext>
                </a:extLst>
              </p:cNvPr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209" name="任意多边形 141">
                  <a:extLst>
                    <a:ext uri="{FF2B5EF4-FFF2-40B4-BE49-F238E27FC236}">
                      <a16:creationId xmlns="" xmlns:a16="http://schemas.microsoft.com/office/drawing/2014/main" id="{098B38FD-132D-4B5D-AA64-39E8A5DC63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0" name="任意多边形 142">
                  <a:extLst>
                    <a:ext uri="{FF2B5EF4-FFF2-40B4-BE49-F238E27FC236}">
                      <a16:creationId xmlns="" xmlns:a16="http://schemas.microsoft.com/office/drawing/2014/main" id="{9439609E-7AB0-46AC-9196-45BCB767B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05" name="文本框 36">
              <a:extLst>
                <a:ext uri="{FF2B5EF4-FFF2-40B4-BE49-F238E27FC236}">
                  <a16:creationId xmlns="" xmlns:a16="http://schemas.microsoft.com/office/drawing/2014/main" id="{7E8D56F0-4BBD-4DBD-9EFD-49BAB2EC3C81}"/>
                </a:ext>
              </a:extLst>
            </p:cNvPr>
            <p:cNvSpPr txBox="1"/>
            <p:nvPr/>
          </p:nvSpPr>
          <p:spPr>
            <a:xfrm>
              <a:off x="1071270" y="3594780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0</a:t>
              </a:r>
              <a:r>
                <a:rPr lang="en-US" altLang="zh-TW" sz="2400" dirty="0" smtClean="0"/>
                <a:t>5</a:t>
              </a:r>
              <a:endParaRPr lang="zh-CN" altLang="en-US" sz="2400" dirty="0"/>
            </a:p>
          </p:txBody>
        </p:sp>
      </p:grpSp>
      <p:pic>
        <p:nvPicPr>
          <p:cNvPr id="211" name="圖片 2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17" y="4148227"/>
            <a:ext cx="2851116" cy="1891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2" name="圖片 2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5" y="1640976"/>
            <a:ext cx="2308706" cy="170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29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40" grpId="0"/>
      <p:bldP spid="149" grpId="0"/>
      <p:bldP spid="158" grpId="0"/>
      <p:bldP spid="159" grpId="0" animBg="1"/>
      <p:bldP spid="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1CAA0E40-7CF8-4B82-9E7B-7C6227C8D347}"/>
              </a:ext>
            </a:extLst>
          </p:cNvPr>
          <p:cNvSpPr/>
          <p:nvPr/>
        </p:nvSpPr>
        <p:spPr>
          <a:xfrm>
            <a:off x="976990" y="709509"/>
            <a:ext cx="10267950" cy="1934188"/>
          </a:xfrm>
          <a:prstGeom prst="rect">
            <a:avLst/>
          </a:prstGeom>
        </p:spPr>
        <p:txBody>
          <a:bodyPr wrap="square" lIns="86683" tIns="43341" rIns="86683" bIns="43341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美崙溪下游的陸</a:t>
            </a:r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蟹</a:t>
            </a:r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原本很多的</a:t>
            </a:r>
            <a:endParaRPr lang="en-US" altLang="zh-TW" sz="5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/>
            <a:r>
              <a:rPr lang="zh-TW" altLang="en-US" sz="5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但</a:t>
            </a:r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現在</a:t>
            </a:r>
            <a: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……</a:t>
            </a:r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卻變少了</a:t>
            </a:r>
            <a:endParaRPr lang="zh-CN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358" y="2808515"/>
            <a:ext cx="5138198" cy="320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 flipH="1">
            <a:off x="6219825" y="4750152"/>
            <a:ext cx="3189649" cy="16563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043" y="4593400"/>
            <a:ext cx="2111457" cy="17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直線單箭頭接點 145"/>
          <p:cNvCxnSpPr/>
          <p:nvPr/>
        </p:nvCxnSpPr>
        <p:spPr>
          <a:xfrm flipV="1">
            <a:off x="1162049" y="2115433"/>
            <a:ext cx="10229851" cy="40416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组合 5"/>
          <p:cNvGrpSpPr>
            <a:grpSpLocks/>
          </p:cNvGrpSpPr>
          <p:nvPr/>
        </p:nvGrpSpPr>
        <p:grpSpPr bwMode="auto">
          <a:xfrm>
            <a:off x="1162049" y="1417024"/>
            <a:ext cx="1800000" cy="3355000"/>
            <a:chOff x="-1" y="0"/>
            <a:chExt cx="1912063" cy="3829971"/>
          </a:xfrm>
          <a:solidFill>
            <a:srgbClr val="6BB76D"/>
          </a:solidFill>
        </p:grpSpPr>
        <p:sp>
          <p:nvSpPr>
            <p:cNvPr id="109" name="椭圆 6"/>
            <p:cNvSpPr>
              <a:spLocks noChangeArrowheads="1"/>
            </p:cNvSpPr>
            <p:nvPr/>
          </p:nvSpPr>
          <p:spPr bwMode="auto">
            <a:xfrm>
              <a:off x="1055687" y="750888"/>
              <a:ext cx="179388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endParaRPr>
            </a:p>
          </p:txBody>
        </p:sp>
        <p:sp>
          <p:nvSpPr>
            <p:cNvPr id="110" name="椭圆形标注 7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sym typeface="Times New Roman" panose="02020603050405020304" pitchFamily="18" charset="0"/>
                </a:rPr>
                <a:t>01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1" name="任意多边形 8"/>
            <p:cNvSpPr>
              <a:spLocks noChangeArrowheads="1"/>
            </p:cNvSpPr>
            <p:nvPr/>
          </p:nvSpPr>
          <p:spPr bwMode="auto">
            <a:xfrm>
              <a:off x="-1" y="1006474"/>
              <a:ext cx="1912063" cy="2823497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TW" altLang="en-US" sz="2000" b="1" kern="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建</a:t>
              </a:r>
              <a:r>
                <a:rPr lang="zh-TW" altLang="en-US" sz="2000" b="1" kern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立志工</a:t>
              </a:r>
              <a:r>
                <a:rPr lang="zh-TW" altLang="en-US" sz="2000" b="1" kern="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社團</a:t>
              </a:r>
              <a:endParaRPr lang="en-US" altLang="zh-TW" sz="2000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微软雅黑" panose="020B0503020204020204" pitchFamily="34" charset="-122"/>
              </a:endParaRPr>
            </a:p>
            <a:p>
              <a:pPr lvl="0" eaLnBrk="1" hangingPunct="1">
                <a:lnSpc>
                  <a:spcPct val="150000"/>
                </a:lnSpc>
              </a:pP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以</a:t>
              </a: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團隊模式</a:t>
              </a: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，培訓</a:t>
              </a: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生態解說志工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2" name="组合 9"/>
          <p:cNvGrpSpPr>
            <a:grpSpLocks/>
          </p:cNvGrpSpPr>
          <p:nvPr/>
        </p:nvGrpSpPr>
        <p:grpSpPr bwMode="auto">
          <a:xfrm>
            <a:off x="3245012" y="1444669"/>
            <a:ext cx="1800000" cy="3308814"/>
            <a:chOff x="-1" y="0"/>
            <a:chExt cx="1912349" cy="3919932"/>
          </a:xfrm>
          <a:solidFill>
            <a:srgbClr val="60B5CC"/>
          </a:solidFill>
        </p:grpSpPr>
        <p:sp>
          <p:nvSpPr>
            <p:cNvPr id="113" name="椭圆 10"/>
            <p:cNvSpPr>
              <a:spLocks noChangeArrowheads="1"/>
            </p:cNvSpPr>
            <p:nvPr/>
          </p:nvSpPr>
          <p:spPr bwMode="auto">
            <a:xfrm>
              <a:off x="1011238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endParaRPr>
            </a:p>
          </p:txBody>
        </p:sp>
        <p:sp>
          <p:nvSpPr>
            <p:cNvPr id="114" name="椭圆形标注 11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sym typeface="Times New Roman" panose="02020603050405020304" pitchFamily="18" charset="0"/>
                </a:rPr>
                <a:t>02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5" name="任意多边形 12"/>
            <p:cNvSpPr>
              <a:spLocks noChangeArrowheads="1"/>
            </p:cNvSpPr>
            <p:nvPr/>
          </p:nvSpPr>
          <p:spPr bwMode="auto">
            <a:xfrm>
              <a:off x="-1" y="1006476"/>
              <a:ext cx="1912349" cy="2913456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TW" altLang="en-US" sz="2000" b="1" kern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辦理生態營隊</a:t>
              </a:r>
              <a:endParaRPr lang="en-US" altLang="zh-TW" sz="2000" b="1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辦理營隊，增加</a:t>
              </a: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民眾認識陸蟹</a:t>
              </a:r>
              <a:endParaRPr lang="zh-CN" altLang="en-US" sz="2000" b="1" kern="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6" name="组合 13"/>
          <p:cNvGrpSpPr>
            <a:grpSpLocks/>
          </p:cNvGrpSpPr>
          <p:nvPr/>
        </p:nvGrpSpPr>
        <p:grpSpPr bwMode="auto">
          <a:xfrm>
            <a:off x="5327975" y="1393410"/>
            <a:ext cx="1800000" cy="3360073"/>
            <a:chOff x="0" y="0"/>
            <a:chExt cx="1827201" cy="3860210"/>
          </a:xfrm>
          <a:solidFill>
            <a:srgbClr val="E66C7D"/>
          </a:solidFill>
        </p:grpSpPr>
        <p:sp>
          <p:nvSpPr>
            <p:cNvPr id="117" name="椭圆 14"/>
            <p:cNvSpPr>
              <a:spLocks noChangeArrowheads="1"/>
            </p:cNvSpPr>
            <p:nvPr/>
          </p:nvSpPr>
          <p:spPr bwMode="auto">
            <a:xfrm>
              <a:off x="1008063" y="750888"/>
              <a:ext cx="179387" cy="177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endParaRPr>
            </a:p>
          </p:txBody>
        </p:sp>
        <p:sp>
          <p:nvSpPr>
            <p:cNvPr id="118" name="椭圆形标注 15"/>
            <p:cNvSpPr>
              <a:spLocks noChangeArrowheads="1"/>
            </p:cNvSpPr>
            <p:nvPr/>
          </p:nvSpPr>
          <p:spPr bwMode="auto">
            <a:xfrm flipH="1">
              <a:off x="528638" y="0"/>
              <a:ext cx="719137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sym typeface="Times New Roman" panose="02020603050405020304" pitchFamily="18" charset="0"/>
                </a:rPr>
                <a:t>03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9" name="任意多边形 16"/>
            <p:cNvSpPr>
              <a:spLocks noChangeArrowheads="1"/>
            </p:cNvSpPr>
            <p:nvPr/>
          </p:nvSpPr>
          <p:spPr bwMode="auto">
            <a:xfrm>
              <a:off x="0" y="1006474"/>
              <a:ext cx="1827201" cy="2853736"/>
            </a:xfrm>
            <a:custGeom>
              <a:avLst/>
              <a:gdLst>
                <a:gd name="T0" fmla="*/ 1573508 w 1293018"/>
                <a:gd name="T1" fmla="*/ 0 h 2000700"/>
                <a:gd name="T2" fmla="*/ 1717126 w 1293018"/>
                <a:gd name="T3" fmla="*/ 247494 h 2000700"/>
                <a:gd name="T4" fmla="*/ 2193250 w 1293018"/>
                <a:gd name="T5" fmla="*/ 247494 h 2000700"/>
                <a:gd name="T6" fmla="*/ 2440525 w 1293018"/>
                <a:gd name="T7" fmla="*/ 494643 h 2000700"/>
                <a:gd name="T8" fmla="*/ 2440525 w 1293018"/>
                <a:gd name="T9" fmla="*/ 3527180 h 2000700"/>
                <a:gd name="T10" fmla="*/ 2193250 w 1293018"/>
                <a:gd name="T11" fmla="*/ 3774329 h 2000700"/>
                <a:gd name="T12" fmla="*/ 247275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7275 w 1293018"/>
                <a:gd name="T19" fmla="*/ 247494 h 2000700"/>
                <a:gd name="T20" fmla="*/ 1429887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2000" b="1" kern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地方社區</a:t>
              </a:r>
              <a:r>
                <a:rPr lang="zh-TW" altLang="en-US" sz="2000" b="1" kern="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共榮</a:t>
              </a:r>
              <a:endParaRPr lang="en-US" altLang="zh-TW" sz="2000" b="1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連結社區民眾，一起</a:t>
              </a: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重視陸蟹生存</a:t>
              </a:r>
              <a:endParaRPr lang="zh-CN" altLang="en-US" sz="2000" b="1" kern="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0" name="组合 17"/>
          <p:cNvGrpSpPr>
            <a:grpSpLocks/>
          </p:cNvGrpSpPr>
          <p:nvPr/>
        </p:nvGrpSpPr>
        <p:grpSpPr bwMode="auto">
          <a:xfrm>
            <a:off x="7410938" y="1382682"/>
            <a:ext cx="1800000" cy="3377617"/>
            <a:chOff x="0" y="0"/>
            <a:chExt cx="1747457" cy="3866492"/>
          </a:xfrm>
          <a:solidFill>
            <a:srgbClr val="F0AD00"/>
          </a:solidFill>
        </p:grpSpPr>
        <p:sp>
          <p:nvSpPr>
            <p:cNvPr id="121" name="椭圆 18"/>
            <p:cNvSpPr>
              <a:spLocks noChangeArrowheads="1"/>
            </p:cNvSpPr>
            <p:nvPr/>
          </p:nvSpPr>
          <p:spPr bwMode="auto">
            <a:xfrm>
              <a:off x="1006475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endParaRPr>
            </a:p>
          </p:txBody>
        </p:sp>
        <p:sp>
          <p:nvSpPr>
            <p:cNvPr id="122" name="椭圆形标注 19"/>
            <p:cNvSpPr>
              <a:spLocks noChangeArrowheads="1"/>
            </p:cNvSpPr>
            <p:nvPr/>
          </p:nvSpPr>
          <p:spPr bwMode="auto">
            <a:xfrm flipH="1">
              <a:off x="53340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sym typeface="Times New Roman" panose="02020603050405020304" pitchFamily="18" charset="0"/>
                </a:rPr>
                <a:t>04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3" name="任意多边形 20"/>
            <p:cNvSpPr>
              <a:spLocks noChangeArrowheads="1"/>
            </p:cNvSpPr>
            <p:nvPr/>
          </p:nvSpPr>
          <p:spPr bwMode="auto">
            <a:xfrm>
              <a:off x="0" y="1006474"/>
              <a:ext cx="1747457" cy="2860018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endParaRPr lang="en-US" altLang="zh-TW" sz="2000" b="1" kern="0" dirty="0" smtClean="0">
                <a:latin typeface="標楷體" pitchFamily="65" charset="-120"/>
                <a:ea typeface="標楷體" pitchFamily="65" charset="-120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TW" altLang="en-US" sz="2000" b="1" kern="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成立巡</a:t>
              </a:r>
              <a:r>
                <a:rPr lang="zh-TW" altLang="en-US" sz="2000" b="1" kern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守隊</a:t>
              </a:r>
              <a:endParaRPr lang="en-US" altLang="zh-TW" sz="2000" b="1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河川</a:t>
              </a: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巡守隊或陸蟹保衛</a:t>
              </a: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隊，勸導</a:t>
              </a: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民眾不要</a:t>
              </a: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捉陸</a:t>
              </a: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蟹</a:t>
              </a:r>
              <a:endParaRPr lang="en-US" altLang="zh-TW" sz="2000" b="1" kern="0" dirty="0">
                <a:latin typeface="標楷體" pitchFamily="65" charset="-120"/>
                <a:ea typeface="標楷體" pitchFamily="65" charset="-120"/>
                <a:sym typeface="微软雅黑" panose="020B0503020204020204" pitchFamily="34" charset="-122"/>
              </a:endParaRPr>
            </a:p>
            <a:p>
              <a:pPr lvl="0" algn="ctr" eaLnBrk="1" hangingPunct="1">
                <a:lnSpc>
                  <a:spcPct val="150000"/>
                </a:lnSpc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4" name="组合 5"/>
          <p:cNvGrpSpPr>
            <a:grpSpLocks/>
          </p:cNvGrpSpPr>
          <p:nvPr/>
        </p:nvGrpSpPr>
        <p:grpSpPr bwMode="auto">
          <a:xfrm>
            <a:off x="9493902" y="1359874"/>
            <a:ext cx="1800000" cy="3412151"/>
            <a:chOff x="-1" y="0"/>
            <a:chExt cx="1820208" cy="3754438"/>
          </a:xfrm>
          <a:solidFill>
            <a:srgbClr val="6BB76D"/>
          </a:solidFill>
        </p:grpSpPr>
        <p:sp>
          <p:nvSpPr>
            <p:cNvPr id="125" name="椭圆 6"/>
            <p:cNvSpPr>
              <a:spLocks noChangeArrowheads="1"/>
            </p:cNvSpPr>
            <p:nvPr/>
          </p:nvSpPr>
          <p:spPr bwMode="auto">
            <a:xfrm>
              <a:off x="1055687" y="750888"/>
              <a:ext cx="179388" cy="177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endParaRPr>
            </a:p>
          </p:txBody>
        </p:sp>
        <p:sp>
          <p:nvSpPr>
            <p:cNvPr id="126" name="椭圆形标注 7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sym typeface="Times New Roman" panose="02020603050405020304" pitchFamily="18" charset="0"/>
                </a:rPr>
                <a:t>0</a:t>
              </a:r>
              <a:r>
                <a:rPr kumimoji="0" lang="en-US" altLang="zh-TW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sym typeface="Times New Roman" panose="02020603050405020304" pitchFamily="18" charset="0"/>
                </a:rPr>
                <a:t>5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7" name="任意多边形 8"/>
            <p:cNvSpPr>
              <a:spLocks noChangeArrowheads="1"/>
            </p:cNvSpPr>
            <p:nvPr/>
          </p:nvSpPr>
          <p:spPr bwMode="auto">
            <a:xfrm>
              <a:off x="-1" y="1006475"/>
              <a:ext cx="1820208" cy="2747963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2000" b="1" kern="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架網站</a:t>
              </a:r>
              <a:r>
                <a:rPr lang="zh-TW" altLang="en-US" sz="2000" b="1" kern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粉絲頁</a:t>
              </a:r>
              <a:endParaRPr lang="en-US" altLang="zh-TW" sz="2000" b="1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成立專屬網站或是粉絲</a:t>
              </a: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頁，讓</a:t>
              </a: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訊息</a:t>
              </a:r>
              <a:r>
                <a:rPr lang="zh-TW" altLang="en-US" sz="2000" b="1" kern="0" dirty="0" smtClean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傳出</a:t>
              </a:r>
              <a:r>
                <a:rPr lang="zh-TW" altLang="en-US" sz="2000" b="1" kern="0" dirty="0"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去</a:t>
              </a:r>
              <a:endParaRPr lang="zh-CN" altLang="en-US" sz="2000" b="1" kern="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34" name="橢圓形圖說文字 133"/>
          <p:cNvSpPr/>
          <p:nvPr/>
        </p:nvSpPr>
        <p:spPr>
          <a:xfrm>
            <a:off x="709778" y="5332899"/>
            <a:ext cx="665049" cy="457200"/>
          </a:xfrm>
          <a:prstGeom prst="wedgeEllipseCallout">
            <a:avLst>
              <a:gd name="adj1" fmla="val 78468"/>
              <a:gd name="adj2" fmla="val 430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kern="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06</a:t>
            </a:r>
            <a:endParaRPr lang="zh-TW" altLang="en-US" sz="2200" b="1" kern="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6" name="圓角矩形 135"/>
          <p:cNvSpPr/>
          <p:nvPr/>
        </p:nvSpPr>
        <p:spPr>
          <a:xfrm>
            <a:off x="1632748" y="4849199"/>
            <a:ext cx="5778189" cy="14246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sz="2000" b="1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印製摺頁手冊</a:t>
            </a:r>
            <a:endParaRPr lang="en-US" altLang="zh-TW" sz="2000" b="1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b="1" kern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將陸蟹的相關知識</a:t>
            </a:r>
            <a:r>
              <a:rPr lang="zh-TW" altLang="en-US" sz="2000" b="1" kern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2000" b="1" kern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保育</a:t>
            </a:r>
            <a:r>
              <a:rPr lang="zh-TW" altLang="zh-TW" sz="20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方法</a:t>
            </a:r>
            <a:r>
              <a:rPr lang="zh-TW" altLang="en-US" sz="20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0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印製</a:t>
            </a:r>
            <a:r>
              <a:rPr lang="zh-TW" altLang="zh-TW" sz="2000" b="1" kern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成手冊或摺頁，宣導讓民眾</a:t>
            </a:r>
            <a:r>
              <a:rPr lang="zh-TW" altLang="zh-TW" sz="20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知道</a:t>
            </a:r>
            <a:endParaRPr lang="zh-TW" altLang="en-US" sz="2000" b="1" kern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7" name="群組 136"/>
          <p:cNvGrpSpPr/>
          <p:nvPr/>
        </p:nvGrpSpPr>
        <p:grpSpPr>
          <a:xfrm>
            <a:off x="467150" y="566496"/>
            <a:ext cx="3013861" cy="776911"/>
            <a:chOff x="757137" y="642581"/>
            <a:chExt cx="3013861" cy="776911"/>
          </a:xfrm>
        </p:grpSpPr>
        <p:cxnSp>
          <p:nvCxnSpPr>
            <p:cNvPr id="138" name="直線接點 137"/>
            <p:cNvCxnSpPr/>
            <p:nvPr/>
          </p:nvCxnSpPr>
          <p:spPr>
            <a:xfrm>
              <a:off x="757137" y="1115554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39" name="圖片 13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98" y="642581"/>
              <a:ext cx="900000" cy="776911"/>
            </a:xfrm>
            <a:prstGeom prst="rect">
              <a:avLst/>
            </a:prstGeom>
          </p:spPr>
        </p:pic>
      </p:grpSp>
      <p:sp>
        <p:nvSpPr>
          <p:cNvPr id="140" name="文字方塊 139"/>
          <p:cNvSpPr txBox="1"/>
          <p:nvPr/>
        </p:nvSpPr>
        <p:spPr>
          <a:xfrm>
            <a:off x="3383036" y="662882"/>
            <a:ext cx="553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這是我們的建議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1" name="群組 140"/>
          <p:cNvGrpSpPr/>
          <p:nvPr/>
        </p:nvGrpSpPr>
        <p:grpSpPr>
          <a:xfrm>
            <a:off x="8864889" y="610036"/>
            <a:ext cx="2902619" cy="776911"/>
            <a:chOff x="8563428" y="686121"/>
            <a:chExt cx="2902619" cy="776911"/>
          </a:xfrm>
        </p:grpSpPr>
        <p:cxnSp>
          <p:nvCxnSpPr>
            <p:cNvPr id="142" name="直線接點 141"/>
            <p:cNvCxnSpPr/>
            <p:nvPr/>
          </p:nvCxnSpPr>
          <p:spPr>
            <a:xfrm>
              <a:off x="9306047" y="1116071"/>
              <a:ext cx="2160000" cy="1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43" name="圖片 14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428" y="686121"/>
              <a:ext cx="900000" cy="776911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67" y="4870971"/>
            <a:ext cx="3010984" cy="1862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72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21" y="5685812"/>
            <a:ext cx="1534859" cy="1286212"/>
          </a:xfrm>
          <a:prstGeom prst="rect">
            <a:avLst/>
          </a:prstGeom>
        </p:spPr>
      </p:pic>
      <p:pic>
        <p:nvPicPr>
          <p:cNvPr id="17" name="图片 32">
            <a:extLst>
              <a:ext uri="{FF2B5EF4-FFF2-40B4-BE49-F238E27FC236}">
                <a16:creationId xmlns="" xmlns:a16="http://schemas.microsoft.com/office/drawing/2014/main" id="{3CC197D3-B610-47F5-8966-99645DF5A8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7416" y="200396"/>
            <a:ext cx="2524353" cy="2505490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="" xmlns:a16="http://schemas.microsoft.com/office/drawing/2014/main" id="{A1FC9BC9-5B31-4A3B-8FF6-F1F3B5A394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808" y="235051"/>
            <a:ext cx="1023188" cy="947100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="" xmlns:a16="http://schemas.microsoft.com/office/drawing/2014/main" id="{55168FE0-729C-447B-8CC5-7A90BF0376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10774" y="5020550"/>
            <a:ext cx="860625" cy="813167"/>
          </a:xfrm>
          <a:prstGeom prst="rect">
            <a:avLst/>
          </a:prstGeom>
        </p:spPr>
      </p:pic>
      <p:pic>
        <p:nvPicPr>
          <p:cNvPr id="22" name="图片 9">
            <a:extLst>
              <a:ext uri="{FF2B5EF4-FFF2-40B4-BE49-F238E27FC236}">
                <a16:creationId xmlns="" xmlns:a16="http://schemas.microsoft.com/office/drawing/2014/main" id="{386C5D5A-3D0A-4793-9B12-9AF21CECEB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0846" y="200396"/>
            <a:ext cx="1357875" cy="1186267"/>
          </a:xfrm>
          <a:prstGeom prst="rect">
            <a:avLst/>
          </a:prstGeom>
        </p:spPr>
      </p:pic>
      <p:pic>
        <p:nvPicPr>
          <p:cNvPr id="23" name="图片 14">
            <a:extLst>
              <a:ext uri="{FF2B5EF4-FFF2-40B4-BE49-F238E27FC236}">
                <a16:creationId xmlns="" xmlns:a16="http://schemas.microsoft.com/office/drawing/2014/main" id="{DE808C67-BDC3-4FF4-BF70-14C6D0D369C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333877" y="5833717"/>
            <a:ext cx="3368184" cy="516600"/>
          </a:xfrm>
          <a:prstGeom prst="rect">
            <a:avLst/>
          </a:prstGeom>
        </p:spPr>
      </p:pic>
      <p:pic>
        <p:nvPicPr>
          <p:cNvPr id="24" name="图片 16">
            <a:extLst>
              <a:ext uri="{FF2B5EF4-FFF2-40B4-BE49-F238E27FC236}">
                <a16:creationId xmlns="" xmlns:a16="http://schemas.microsoft.com/office/drawing/2014/main" id="{C3052FD9-31DD-4709-9C37-EF61C89EDAA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0534" y="6545633"/>
            <a:ext cx="3133172" cy="363230"/>
          </a:xfrm>
          <a:prstGeom prst="rect">
            <a:avLst/>
          </a:prstGeom>
        </p:spPr>
      </p:pic>
      <p:pic>
        <p:nvPicPr>
          <p:cNvPr id="25" name="图片 17">
            <a:extLst>
              <a:ext uri="{FF2B5EF4-FFF2-40B4-BE49-F238E27FC236}">
                <a16:creationId xmlns="" xmlns:a16="http://schemas.microsoft.com/office/drawing/2014/main" id="{17DD38D4-880D-466C-A4E2-4F2A9B7D181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41297" y="6494770"/>
            <a:ext cx="3133172" cy="363230"/>
          </a:xfrm>
          <a:prstGeom prst="rect">
            <a:avLst/>
          </a:prstGeom>
        </p:spPr>
      </p:pic>
      <p:pic>
        <p:nvPicPr>
          <p:cNvPr id="27" name="图片 24">
            <a:extLst>
              <a:ext uri="{FF2B5EF4-FFF2-40B4-BE49-F238E27FC236}">
                <a16:creationId xmlns="" xmlns:a16="http://schemas.microsoft.com/office/drawing/2014/main" id="{C6479C70-D05A-4363-B46D-68B7F0078C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98808" y="1453141"/>
            <a:ext cx="5819144" cy="3829232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="" xmlns:a16="http://schemas.microsoft.com/office/drawing/2014/main" id="{9537BD73-D44C-45C8-8E9A-9ABA499D83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5258" y="5910900"/>
            <a:ext cx="1023188" cy="947100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="" xmlns:a16="http://schemas.microsoft.com/office/drawing/2014/main" id="{1080554A-C7A4-4927-8117-8DABADADD2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50022" y="4224419"/>
            <a:ext cx="1023188" cy="947100"/>
          </a:xfrm>
          <a:prstGeom prst="rect">
            <a:avLst/>
          </a:prstGeom>
        </p:spPr>
      </p:pic>
      <p:pic>
        <p:nvPicPr>
          <p:cNvPr id="31" name="图片 28">
            <a:extLst>
              <a:ext uri="{FF2B5EF4-FFF2-40B4-BE49-F238E27FC236}">
                <a16:creationId xmlns="" xmlns:a16="http://schemas.microsoft.com/office/drawing/2014/main" id="{6AE2AFD0-AF74-4223-9164-71128C5EC1F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55263" y="3117565"/>
            <a:ext cx="843183" cy="736622"/>
          </a:xfrm>
          <a:prstGeom prst="rect">
            <a:avLst/>
          </a:prstGeom>
        </p:spPr>
      </p:pic>
      <p:pic>
        <p:nvPicPr>
          <p:cNvPr id="32" name="图片 29">
            <a:extLst>
              <a:ext uri="{FF2B5EF4-FFF2-40B4-BE49-F238E27FC236}">
                <a16:creationId xmlns="" xmlns:a16="http://schemas.microsoft.com/office/drawing/2014/main" id="{28538845-FFCC-41A2-8DB3-48EF1CBBE03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80878" y="776417"/>
            <a:ext cx="2120415" cy="1029403"/>
          </a:xfrm>
          <a:prstGeom prst="rect">
            <a:avLst/>
          </a:prstGeom>
        </p:spPr>
      </p:pic>
      <p:sp>
        <p:nvSpPr>
          <p:cNvPr id="33" name="文本框 33">
            <a:extLst>
              <a:ext uri="{FF2B5EF4-FFF2-40B4-BE49-F238E27FC236}">
                <a16:creationId xmlns="" xmlns:a16="http://schemas.microsoft.com/office/drawing/2014/main" id="{BA6E5BF3-8B16-4C39-9E79-97C29FEB52C4}"/>
              </a:ext>
            </a:extLst>
          </p:cNvPr>
          <p:cNvSpPr txBox="1"/>
          <p:nvPr/>
        </p:nvSpPr>
        <p:spPr>
          <a:xfrm rot="21261861">
            <a:off x="3909953" y="1689010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感恩聆聽</a:t>
            </a:r>
            <a:endParaRPr lang="zh-CN" altLang="en-US" sz="13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84" y="4215944"/>
            <a:ext cx="2806163" cy="24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2"/>
          <p:cNvGrpSpPr/>
          <p:nvPr>
            <p:custDataLst>
              <p:tags r:id="rId1"/>
            </p:custDataLst>
          </p:nvPr>
        </p:nvGrpSpPr>
        <p:grpSpPr>
          <a:xfrm>
            <a:off x="4496151" y="1886829"/>
            <a:ext cx="3436328" cy="830997"/>
            <a:chOff x="5185929" y="1370749"/>
            <a:chExt cx="3436328" cy="830997"/>
          </a:xfrm>
        </p:grpSpPr>
        <p:sp>
          <p:nvSpPr>
            <p:cNvPr id="7" name="PA_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5975379" y="1370749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</a:t>
              </a:r>
              <a:endPara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23"/>
            <p:cNvGrpSpPr/>
            <p:nvPr/>
          </p:nvGrpSpPr>
          <p:grpSpPr>
            <a:xfrm>
              <a:off x="5185929" y="1491630"/>
              <a:ext cx="621046" cy="621046"/>
              <a:chOff x="4184947" y="1523826"/>
              <a:chExt cx="720080" cy="720080"/>
            </a:xfrm>
          </p:grpSpPr>
          <p:sp>
            <p:nvSpPr>
              <p:cNvPr id="10" name="椭圆 17"/>
              <p:cNvSpPr/>
              <p:nvPr/>
            </p:nvSpPr>
            <p:spPr>
              <a:xfrm>
                <a:off x="4184947" y="1523826"/>
                <a:ext cx="720080" cy="720080"/>
              </a:xfrm>
              <a:prstGeom prst="ellipse">
                <a:avLst/>
              </a:prstGeom>
              <a:solidFill>
                <a:srgbClr val="FBC6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KSO_Shape"/>
              <p:cNvSpPr>
                <a:spLocks/>
              </p:cNvSpPr>
              <p:nvPr/>
            </p:nvSpPr>
            <p:spPr bwMode="auto">
              <a:xfrm>
                <a:off x="4378996" y="1742497"/>
                <a:ext cx="331982" cy="282738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PA_组合 1"/>
          <p:cNvGrpSpPr/>
          <p:nvPr>
            <p:custDataLst>
              <p:tags r:id="rId2"/>
            </p:custDataLst>
          </p:nvPr>
        </p:nvGrpSpPr>
        <p:grpSpPr>
          <a:xfrm>
            <a:off x="3413180" y="683142"/>
            <a:ext cx="3411940" cy="830997"/>
            <a:chOff x="4860032" y="735750"/>
            <a:chExt cx="3411940" cy="830997"/>
          </a:xfrm>
        </p:grpSpPr>
        <p:sp>
          <p:nvSpPr>
            <p:cNvPr id="16" name="PA_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5625094" y="735750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</a:t>
              </a:r>
              <a:r>
                <a:rPr lang="zh-TW" altLang="en-US" sz="4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目的</a:t>
              </a:r>
              <a:endPara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18" name="椭圆 14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0" name="PA_组合 10"/>
          <p:cNvGrpSpPr/>
          <p:nvPr>
            <p:custDataLst>
              <p:tags r:id="rId3"/>
            </p:custDataLst>
          </p:nvPr>
        </p:nvGrpSpPr>
        <p:grpSpPr>
          <a:xfrm>
            <a:off x="5435748" y="3090516"/>
            <a:ext cx="3410926" cy="830997"/>
            <a:chOff x="5302919" y="2179270"/>
            <a:chExt cx="3410926" cy="830997"/>
          </a:xfrm>
        </p:grpSpPr>
        <p:sp>
          <p:nvSpPr>
            <p:cNvPr id="21" name="PA_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6066967" y="2179270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TW" altLang="en-US" sz="4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研究架構</a:t>
              </a:r>
              <a:endParaRPr lang="zh-CN" altLang="en-US" sz="4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302919" y="2242095"/>
              <a:ext cx="621046" cy="621046"/>
              <a:chOff x="3635775" y="2580616"/>
              <a:chExt cx="720080" cy="720080"/>
            </a:xfrm>
          </p:grpSpPr>
          <p:sp>
            <p:nvSpPr>
              <p:cNvPr id="23" name="椭圆 16"/>
              <p:cNvSpPr/>
              <p:nvPr/>
            </p:nvSpPr>
            <p:spPr>
              <a:xfrm>
                <a:off x="3635775" y="2580616"/>
                <a:ext cx="720080" cy="720080"/>
              </a:xfrm>
              <a:prstGeom prst="ellipse">
                <a:avLst/>
              </a:prstGeom>
              <a:solidFill>
                <a:srgbClr val="8BC066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KSO_Shape"/>
              <p:cNvSpPr>
                <a:spLocks/>
              </p:cNvSpPr>
              <p:nvPr/>
            </p:nvSpPr>
            <p:spPr bwMode="auto">
              <a:xfrm>
                <a:off x="3820882" y="2774664"/>
                <a:ext cx="349866" cy="388969"/>
              </a:xfrm>
              <a:custGeom>
                <a:avLst/>
                <a:gdLst>
                  <a:gd name="T0" fmla="*/ 1511663 w 2946"/>
                  <a:gd name="T1" fmla="*/ 216114 h 3274"/>
                  <a:gd name="T2" fmla="*/ 1558387 w 2946"/>
                  <a:gd name="T3" fmla="*/ 72038 h 3274"/>
                  <a:gd name="T4" fmla="*/ 1619403 w 2946"/>
                  <a:gd name="T5" fmla="*/ 168822 h 3274"/>
                  <a:gd name="T6" fmla="*/ 141821 w 2946"/>
                  <a:gd name="T7" fmla="*/ 72038 h 3274"/>
                  <a:gd name="T8" fmla="*/ 647541 w 2946"/>
                  <a:gd name="T9" fmla="*/ 0 h 3274"/>
                  <a:gd name="T10" fmla="*/ 974060 w 2946"/>
                  <a:gd name="T11" fmla="*/ 72038 h 3274"/>
                  <a:gd name="T12" fmla="*/ 1477582 w 2946"/>
                  <a:gd name="T13" fmla="*/ 216114 h 3274"/>
                  <a:gd name="T14" fmla="*/ 141821 w 2946"/>
                  <a:gd name="T15" fmla="*/ 72038 h 3274"/>
                  <a:gd name="T16" fmla="*/ 0 w 2946"/>
                  <a:gd name="T17" fmla="*/ 112731 h 3274"/>
                  <a:gd name="T18" fmla="*/ 107740 w 2946"/>
                  <a:gd name="T19" fmla="*/ 72038 h 3274"/>
                  <a:gd name="T20" fmla="*/ 51671 w 2946"/>
                  <a:gd name="T21" fmla="*/ 216114 h 3274"/>
                  <a:gd name="T22" fmla="*/ 1441851 w 2946"/>
                  <a:gd name="T23" fmla="*/ 285952 h 3274"/>
                  <a:gd name="T24" fmla="*/ 179750 w 2946"/>
                  <a:gd name="T25" fmla="*/ 1298331 h 3274"/>
                  <a:gd name="T26" fmla="*/ 1441851 w 2946"/>
                  <a:gd name="T27" fmla="*/ 285952 h 3274"/>
                  <a:gd name="T28" fmla="*/ 1190091 w 2946"/>
                  <a:gd name="T29" fmla="*/ 1118512 h 3274"/>
                  <a:gd name="T30" fmla="*/ 937781 w 2946"/>
                  <a:gd name="T31" fmla="*/ 1046474 h 3274"/>
                  <a:gd name="T32" fmla="*/ 937781 w 2946"/>
                  <a:gd name="T33" fmla="*/ 974436 h 3274"/>
                  <a:gd name="T34" fmla="*/ 1334111 w 2946"/>
                  <a:gd name="T35" fmla="*/ 900199 h 3274"/>
                  <a:gd name="T36" fmla="*/ 937781 w 2946"/>
                  <a:gd name="T37" fmla="*/ 974436 h 3274"/>
                  <a:gd name="T38" fmla="*/ 1334111 w 2946"/>
                  <a:gd name="T39" fmla="*/ 792417 h 3274"/>
                  <a:gd name="T40" fmla="*/ 937781 w 2946"/>
                  <a:gd name="T41" fmla="*/ 722578 h 3274"/>
                  <a:gd name="T42" fmla="*/ 554093 w 2946"/>
                  <a:gd name="T43" fmla="*/ 1181751 h 3274"/>
                  <a:gd name="T44" fmla="*/ 507919 w 2946"/>
                  <a:gd name="T45" fmla="*/ 972236 h 3274"/>
                  <a:gd name="T46" fmla="*/ 301233 w 2946"/>
                  <a:gd name="T47" fmla="*/ 928244 h 3274"/>
                  <a:gd name="T48" fmla="*/ 863572 w 2946"/>
                  <a:gd name="T49" fmla="*/ 900199 h 3274"/>
                  <a:gd name="T50" fmla="*/ 575531 w 2946"/>
                  <a:gd name="T51" fmla="*/ 900199 h 3274"/>
                  <a:gd name="T52" fmla="*/ 287491 w 2946"/>
                  <a:gd name="T53" fmla="*/ 506465 h 3274"/>
                  <a:gd name="T54" fmla="*/ 863572 w 2946"/>
                  <a:gd name="T55" fmla="*/ 393734 h 3274"/>
                  <a:gd name="T56" fmla="*/ 287491 w 2946"/>
                  <a:gd name="T57" fmla="*/ 506465 h 3274"/>
                  <a:gd name="T58" fmla="*/ 109939 w 2946"/>
                  <a:gd name="T59" fmla="*/ 1476502 h 3274"/>
                  <a:gd name="T60" fmla="*/ 1551790 w 2946"/>
                  <a:gd name="T61" fmla="*/ 1368170 h 3274"/>
                  <a:gd name="T62" fmla="*/ 694815 w 2946"/>
                  <a:gd name="T63" fmla="*/ 1519394 h 3274"/>
                  <a:gd name="T64" fmla="*/ 357302 w 2946"/>
                  <a:gd name="T65" fmla="*/ 1800397 h 3274"/>
                  <a:gd name="T66" fmla="*/ 694815 w 2946"/>
                  <a:gd name="T67" fmla="*/ 1519394 h 3274"/>
                  <a:gd name="T68" fmla="*/ 1088397 w 2946"/>
                  <a:gd name="T69" fmla="*/ 1800397 h 3274"/>
                  <a:gd name="T70" fmla="*/ 1088397 w 2946"/>
                  <a:gd name="T71" fmla="*/ 1519394 h 32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46" h="3274">
                    <a:moveTo>
                      <a:pt x="2831" y="393"/>
                    </a:moveTo>
                    <a:cubicBezTo>
                      <a:pt x="2750" y="393"/>
                      <a:pt x="2750" y="393"/>
                      <a:pt x="2750" y="393"/>
                    </a:cubicBezTo>
                    <a:cubicBezTo>
                      <a:pt x="2754" y="131"/>
                      <a:pt x="2754" y="131"/>
                      <a:pt x="2754" y="131"/>
                    </a:cubicBezTo>
                    <a:cubicBezTo>
                      <a:pt x="2835" y="131"/>
                      <a:pt x="2835" y="131"/>
                      <a:pt x="2835" y="131"/>
                    </a:cubicBezTo>
                    <a:cubicBezTo>
                      <a:pt x="2946" y="205"/>
                      <a:pt x="2946" y="205"/>
                      <a:pt x="2946" y="205"/>
                    </a:cubicBezTo>
                    <a:cubicBezTo>
                      <a:pt x="2946" y="307"/>
                      <a:pt x="2946" y="307"/>
                      <a:pt x="2946" y="307"/>
                    </a:cubicBezTo>
                    <a:lnTo>
                      <a:pt x="2831" y="393"/>
                    </a:lnTo>
                    <a:close/>
                    <a:moveTo>
                      <a:pt x="25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0"/>
                      <a:pt x="1178" y="0"/>
                      <a:pt x="1178" y="0"/>
                    </a:cubicBezTo>
                    <a:cubicBezTo>
                      <a:pt x="1772" y="0"/>
                      <a:pt x="1772" y="0"/>
                      <a:pt x="1772" y="0"/>
                    </a:cubicBezTo>
                    <a:cubicBezTo>
                      <a:pt x="1772" y="131"/>
                      <a:pt x="1772" y="131"/>
                      <a:pt x="1772" y="131"/>
                    </a:cubicBezTo>
                    <a:cubicBezTo>
                      <a:pt x="2688" y="131"/>
                      <a:pt x="2688" y="131"/>
                      <a:pt x="2688" y="131"/>
                    </a:cubicBezTo>
                    <a:cubicBezTo>
                      <a:pt x="2688" y="393"/>
                      <a:pt x="2688" y="393"/>
                      <a:pt x="2688" y="393"/>
                    </a:cubicBezTo>
                    <a:cubicBezTo>
                      <a:pt x="258" y="393"/>
                      <a:pt x="258" y="393"/>
                      <a:pt x="258" y="393"/>
                    </a:cubicBezTo>
                    <a:lnTo>
                      <a:pt x="258" y="131"/>
                    </a:lnTo>
                    <a:close/>
                    <a:moveTo>
                      <a:pt x="0" y="307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94" y="393"/>
                      <a:pt x="94" y="393"/>
                      <a:pt x="94" y="393"/>
                    </a:cubicBezTo>
                    <a:lnTo>
                      <a:pt x="0" y="307"/>
                    </a:lnTo>
                    <a:close/>
                    <a:moveTo>
                      <a:pt x="2623" y="520"/>
                    </a:moveTo>
                    <a:cubicBezTo>
                      <a:pt x="2623" y="2361"/>
                      <a:pt x="2623" y="2361"/>
                      <a:pt x="2623" y="2361"/>
                    </a:cubicBezTo>
                    <a:cubicBezTo>
                      <a:pt x="327" y="2361"/>
                      <a:pt x="327" y="2361"/>
                      <a:pt x="327" y="2361"/>
                    </a:cubicBezTo>
                    <a:cubicBezTo>
                      <a:pt x="327" y="520"/>
                      <a:pt x="327" y="520"/>
                      <a:pt x="327" y="520"/>
                    </a:cubicBezTo>
                    <a:lnTo>
                      <a:pt x="2623" y="520"/>
                    </a:lnTo>
                    <a:close/>
                    <a:moveTo>
                      <a:pt x="1706" y="2034"/>
                    </a:moveTo>
                    <a:cubicBezTo>
                      <a:pt x="2165" y="2034"/>
                      <a:pt x="2165" y="2034"/>
                      <a:pt x="2165" y="2034"/>
                    </a:cubicBezTo>
                    <a:cubicBezTo>
                      <a:pt x="2165" y="1903"/>
                      <a:pt x="2165" y="1903"/>
                      <a:pt x="2165" y="1903"/>
                    </a:cubicBezTo>
                    <a:cubicBezTo>
                      <a:pt x="1706" y="1903"/>
                      <a:pt x="1706" y="1903"/>
                      <a:pt x="1706" y="1903"/>
                    </a:cubicBezTo>
                    <a:lnTo>
                      <a:pt x="1706" y="2034"/>
                    </a:lnTo>
                    <a:close/>
                    <a:moveTo>
                      <a:pt x="1706" y="1772"/>
                    </a:moveTo>
                    <a:cubicBezTo>
                      <a:pt x="2427" y="1772"/>
                      <a:pt x="2427" y="1772"/>
                      <a:pt x="2427" y="1772"/>
                    </a:cubicBezTo>
                    <a:cubicBezTo>
                      <a:pt x="2427" y="1637"/>
                      <a:pt x="2427" y="1637"/>
                      <a:pt x="2427" y="1637"/>
                    </a:cubicBezTo>
                    <a:cubicBezTo>
                      <a:pt x="1706" y="1637"/>
                      <a:pt x="1706" y="1637"/>
                      <a:pt x="1706" y="1637"/>
                    </a:cubicBezTo>
                    <a:lnTo>
                      <a:pt x="1706" y="1772"/>
                    </a:lnTo>
                    <a:close/>
                    <a:moveTo>
                      <a:pt x="1706" y="1441"/>
                    </a:moveTo>
                    <a:cubicBezTo>
                      <a:pt x="2427" y="1441"/>
                      <a:pt x="2427" y="1441"/>
                      <a:pt x="2427" y="1441"/>
                    </a:cubicBezTo>
                    <a:cubicBezTo>
                      <a:pt x="2427" y="1314"/>
                      <a:pt x="2427" y="1314"/>
                      <a:pt x="2427" y="1314"/>
                    </a:cubicBezTo>
                    <a:cubicBezTo>
                      <a:pt x="1706" y="1314"/>
                      <a:pt x="1706" y="1314"/>
                      <a:pt x="1706" y="1314"/>
                    </a:cubicBezTo>
                    <a:lnTo>
                      <a:pt x="1706" y="1441"/>
                    </a:lnTo>
                    <a:close/>
                    <a:moveTo>
                      <a:pt x="1008" y="2149"/>
                    </a:moveTo>
                    <a:cubicBezTo>
                      <a:pt x="1245" y="2149"/>
                      <a:pt x="1440" y="1998"/>
                      <a:pt x="1466" y="1768"/>
                    </a:cubicBezTo>
                    <a:cubicBezTo>
                      <a:pt x="924" y="1768"/>
                      <a:pt x="924" y="1768"/>
                      <a:pt x="924" y="1768"/>
                    </a:cubicBezTo>
                    <a:cubicBezTo>
                      <a:pt x="924" y="1231"/>
                      <a:pt x="924" y="1231"/>
                      <a:pt x="924" y="1231"/>
                    </a:cubicBezTo>
                    <a:cubicBezTo>
                      <a:pt x="694" y="1256"/>
                      <a:pt x="548" y="1451"/>
                      <a:pt x="548" y="1688"/>
                    </a:cubicBezTo>
                    <a:cubicBezTo>
                      <a:pt x="548" y="1943"/>
                      <a:pt x="754" y="2149"/>
                      <a:pt x="1008" y="2149"/>
                    </a:cubicBezTo>
                    <a:close/>
                    <a:moveTo>
                      <a:pt x="1571" y="1637"/>
                    </a:moveTo>
                    <a:cubicBezTo>
                      <a:pt x="1571" y="1637"/>
                      <a:pt x="1559" y="1126"/>
                      <a:pt x="1047" y="1126"/>
                    </a:cubicBezTo>
                    <a:cubicBezTo>
                      <a:pt x="1047" y="1637"/>
                      <a:pt x="1047" y="1637"/>
                      <a:pt x="1047" y="1637"/>
                    </a:cubicBezTo>
                    <a:lnTo>
                      <a:pt x="1571" y="1637"/>
                    </a:lnTo>
                    <a:close/>
                    <a:moveTo>
                      <a:pt x="523" y="921"/>
                    </a:moveTo>
                    <a:cubicBezTo>
                      <a:pt x="1571" y="921"/>
                      <a:pt x="1571" y="921"/>
                      <a:pt x="1571" y="921"/>
                    </a:cubicBezTo>
                    <a:cubicBezTo>
                      <a:pt x="1571" y="716"/>
                      <a:pt x="1571" y="716"/>
                      <a:pt x="1571" y="716"/>
                    </a:cubicBezTo>
                    <a:cubicBezTo>
                      <a:pt x="523" y="716"/>
                      <a:pt x="523" y="716"/>
                      <a:pt x="523" y="716"/>
                    </a:cubicBezTo>
                    <a:lnTo>
                      <a:pt x="523" y="921"/>
                    </a:lnTo>
                    <a:close/>
                    <a:moveTo>
                      <a:pt x="2823" y="2685"/>
                    </a:moveTo>
                    <a:cubicBezTo>
                      <a:pt x="200" y="2685"/>
                      <a:pt x="200" y="2685"/>
                      <a:pt x="200" y="2685"/>
                    </a:cubicBezTo>
                    <a:cubicBezTo>
                      <a:pt x="200" y="2488"/>
                      <a:pt x="200" y="2488"/>
                      <a:pt x="200" y="2488"/>
                    </a:cubicBezTo>
                    <a:cubicBezTo>
                      <a:pt x="2823" y="2488"/>
                      <a:pt x="2823" y="2488"/>
                      <a:pt x="2823" y="2488"/>
                    </a:cubicBezTo>
                    <a:lnTo>
                      <a:pt x="2823" y="2685"/>
                    </a:lnTo>
                    <a:close/>
                    <a:moveTo>
                      <a:pt x="1264" y="2763"/>
                    </a:moveTo>
                    <a:cubicBezTo>
                      <a:pt x="957" y="3274"/>
                      <a:pt x="957" y="3274"/>
                      <a:pt x="957" y="3274"/>
                    </a:cubicBezTo>
                    <a:cubicBezTo>
                      <a:pt x="650" y="3274"/>
                      <a:pt x="650" y="3274"/>
                      <a:pt x="650" y="3274"/>
                    </a:cubicBezTo>
                    <a:cubicBezTo>
                      <a:pt x="957" y="2763"/>
                      <a:pt x="957" y="2763"/>
                      <a:pt x="957" y="2763"/>
                    </a:cubicBezTo>
                    <a:lnTo>
                      <a:pt x="1264" y="2763"/>
                    </a:lnTo>
                    <a:close/>
                    <a:moveTo>
                      <a:pt x="2287" y="3274"/>
                    </a:moveTo>
                    <a:cubicBezTo>
                      <a:pt x="1980" y="3274"/>
                      <a:pt x="1980" y="3274"/>
                      <a:pt x="1980" y="3274"/>
                    </a:cubicBezTo>
                    <a:cubicBezTo>
                      <a:pt x="1673" y="2763"/>
                      <a:pt x="1673" y="2763"/>
                      <a:pt x="1673" y="2763"/>
                    </a:cubicBezTo>
                    <a:cubicBezTo>
                      <a:pt x="1980" y="2763"/>
                      <a:pt x="1980" y="2763"/>
                      <a:pt x="1980" y="2763"/>
                    </a:cubicBezTo>
                    <a:lnTo>
                      <a:pt x="2287" y="3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5" name="PA_组合 13"/>
          <p:cNvGrpSpPr/>
          <p:nvPr>
            <p:custDataLst>
              <p:tags r:id="rId4"/>
            </p:custDataLst>
          </p:nvPr>
        </p:nvGrpSpPr>
        <p:grpSpPr>
          <a:xfrm>
            <a:off x="4697444" y="4294203"/>
            <a:ext cx="5280296" cy="830997"/>
            <a:chOff x="5185929" y="2911945"/>
            <a:chExt cx="5280296" cy="830997"/>
          </a:xfrm>
        </p:grpSpPr>
        <p:sp>
          <p:nvSpPr>
            <p:cNvPr id="26" name="PA_文本框 26"/>
            <p:cNvSpPr txBox="1"/>
            <p:nvPr>
              <p:custDataLst>
                <p:tags r:id="rId9"/>
              </p:custDataLst>
            </p:nvPr>
          </p:nvSpPr>
          <p:spPr>
            <a:xfrm>
              <a:off x="5972687" y="2911945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研究過程及發現</a:t>
              </a:r>
              <a:endParaRPr lang="zh-CN" altLang="en-US" sz="4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2"/>
            <p:cNvGrpSpPr/>
            <p:nvPr/>
          </p:nvGrpSpPr>
          <p:grpSpPr>
            <a:xfrm>
              <a:off x="5185929" y="3003798"/>
              <a:ext cx="621046" cy="621046"/>
              <a:chOff x="6948264" y="2542587"/>
              <a:chExt cx="720080" cy="720080"/>
            </a:xfrm>
          </p:grpSpPr>
          <p:sp>
            <p:nvSpPr>
              <p:cNvPr id="28" name="椭圆 15"/>
              <p:cNvSpPr/>
              <p:nvPr/>
            </p:nvSpPr>
            <p:spPr>
              <a:xfrm>
                <a:off x="6948264" y="2542587"/>
                <a:ext cx="720080" cy="720080"/>
              </a:xfrm>
              <a:prstGeom prst="ellipse">
                <a:avLst/>
              </a:prstGeom>
              <a:solidFill>
                <a:srgbClr val="66BFBD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KSO_Shape"/>
              <p:cNvSpPr>
                <a:spLocks/>
              </p:cNvSpPr>
              <p:nvPr/>
            </p:nvSpPr>
            <p:spPr bwMode="auto">
              <a:xfrm>
                <a:off x="7142313" y="2736636"/>
                <a:ext cx="331982" cy="331982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0" name="PA_组合 27"/>
          <p:cNvGrpSpPr/>
          <p:nvPr>
            <p:custDataLst>
              <p:tags r:id="rId5"/>
            </p:custDataLst>
          </p:nvPr>
        </p:nvGrpSpPr>
        <p:grpSpPr>
          <a:xfrm>
            <a:off x="4211520" y="5497890"/>
            <a:ext cx="5246948" cy="830997"/>
            <a:chOff x="4860032" y="3545669"/>
            <a:chExt cx="5246948" cy="830997"/>
          </a:xfrm>
        </p:grpSpPr>
        <p:sp>
          <p:nvSpPr>
            <p:cNvPr id="31" name="PA_文本框 27"/>
            <p:cNvSpPr txBox="1"/>
            <p:nvPr>
              <p:custDataLst>
                <p:tags r:id="rId8"/>
              </p:custDataLst>
            </p:nvPr>
          </p:nvSpPr>
          <p:spPr>
            <a:xfrm>
              <a:off x="5613442" y="3545669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TW" altLang="en-US" sz="4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研究結論與建議</a:t>
              </a:r>
              <a:endParaRPr lang="zh-CN" altLang="en-US" sz="4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20"/>
            <p:cNvGrpSpPr/>
            <p:nvPr/>
          </p:nvGrpSpPr>
          <p:grpSpPr>
            <a:xfrm>
              <a:off x="4860032" y="3678896"/>
              <a:ext cx="621046" cy="621046"/>
              <a:chOff x="1695380" y="1661533"/>
              <a:chExt cx="720080" cy="720080"/>
            </a:xfrm>
          </p:grpSpPr>
          <p:sp>
            <p:nvSpPr>
              <p:cNvPr id="33" name="椭圆 18"/>
              <p:cNvSpPr/>
              <p:nvPr/>
            </p:nvSpPr>
            <p:spPr>
              <a:xfrm>
                <a:off x="1695380" y="1661533"/>
                <a:ext cx="720080" cy="7200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KSO_Shape"/>
              <p:cNvSpPr>
                <a:spLocks/>
              </p:cNvSpPr>
              <p:nvPr/>
            </p:nvSpPr>
            <p:spPr bwMode="auto">
              <a:xfrm>
                <a:off x="1880487" y="1789534"/>
                <a:ext cx="349866" cy="454372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PA_组合 28"/>
          <p:cNvGrpSpPr/>
          <p:nvPr>
            <p:custDataLst>
              <p:tags r:id="rId6"/>
            </p:custDataLst>
          </p:nvPr>
        </p:nvGrpSpPr>
        <p:grpSpPr>
          <a:xfrm>
            <a:off x="8662220" y="378275"/>
            <a:ext cx="3106621" cy="2074386"/>
            <a:chOff x="959541" y="1538154"/>
            <a:chExt cx="3106621" cy="2074386"/>
          </a:xfrm>
        </p:grpSpPr>
        <p:sp>
          <p:nvSpPr>
            <p:cNvPr id="36" name="椭圆 25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A_文本框 5"/>
            <p:cNvSpPr txBox="1"/>
            <p:nvPr>
              <p:custDataLst>
                <p:tags r:id="rId7"/>
              </p:custDataLst>
            </p:nvPr>
          </p:nvSpPr>
          <p:spPr>
            <a:xfrm>
              <a:off x="959541" y="1884864"/>
              <a:ext cx="310662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lang="zh-TW" alt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錄</a:t>
              </a:r>
              <a:endParaRPr lang="en-US" altLang="zh-C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9" name="圖片 3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22" y="5125200"/>
            <a:ext cx="1745319" cy="1506621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4" y="6089904"/>
            <a:ext cx="113173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2156981" y="-327024"/>
            <a:ext cx="5302204" cy="2825343"/>
            <a:chOff x="776904" y="674303"/>
            <a:chExt cx="4471248" cy="266933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01" y="674303"/>
              <a:ext cx="3243498" cy="2669336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042853">
              <a:off x="776904" y="1499119"/>
              <a:ext cx="4471248" cy="726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我們的研究目的</a:t>
              </a:r>
              <a:r>
                <a:rPr lang="en-US" altLang="zh-TW" sz="4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CN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53" name="直接连接符 7">
            <a:extLst>
              <a:ext uri="{FF2B5EF4-FFF2-40B4-BE49-F238E27FC236}">
                <a16:creationId xmlns:a16="http://schemas.microsoft.com/office/drawing/2014/main" xmlns="" id="{705535D6-1034-42F2-9111-2105867AB7D2}"/>
              </a:ext>
            </a:extLst>
          </p:cNvPr>
          <p:cNvCxnSpPr/>
          <p:nvPr/>
        </p:nvCxnSpPr>
        <p:spPr>
          <a:xfrm>
            <a:off x="4916208" y="1925001"/>
            <a:ext cx="136999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标题 11">
            <a:extLst>
              <a:ext uri="{FF2B5EF4-FFF2-40B4-BE49-F238E27FC236}">
                <a16:creationId xmlns:a16="http://schemas.microsoft.com/office/drawing/2014/main" xmlns="" id="{A8739060-2CC8-43C5-A952-FFC132EE37C7}"/>
              </a:ext>
            </a:extLst>
          </p:cNvPr>
          <p:cNvSpPr txBox="1">
            <a:spLocks/>
          </p:cNvSpPr>
          <p:nvPr/>
        </p:nvSpPr>
        <p:spPr>
          <a:xfrm>
            <a:off x="6395681" y="1505744"/>
            <a:ext cx="5259280" cy="9925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美崙溪下游的地理位置與環境</a:t>
            </a:r>
            <a:endParaRPr lang="zh-CN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6" name="直接连接符 10">
            <a:extLst>
              <a:ext uri="{FF2B5EF4-FFF2-40B4-BE49-F238E27FC236}">
                <a16:creationId xmlns:a16="http://schemas.microsoft.com/office/drawing/2014/main" xmlns="" id="{806DA0EF-00CE-49A2-8B1F-C86A99DDBC2C}"/>
              </a:ext>
            </a:extLst>
          </p:cNvPr>
          <p:cNvCxnSpPr/>
          <p:nvPr/>
        </p:nvCxnSpPr>
        <p:spPr>
          <a:xfrm>
            <a:off x="4916208" y="3060274"/>
            <a:ext cx="136999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标题 11">
            <a:extLst>
              <a:ext uri="{FF2B5EF4-FFF2-40B4-BE49-F238E27FC236}">
                <a16:creationId xmlns:a16="http://schemas.microsoft.com/office/drawing/2014/main" xmlns="" id="{1FCA64D0-23C3-4D8E-BD19-C52C88E68201}"/>
              </a:ext>
            </a:extLst>
          </p:cNvPr>
          <p:cNvSpPr txBox="1">
            <a:spLocks/>
          </p:cNvSpPr>
          <p:nvPr/>
        </p:nvSpPr>
        <p:spPr>
          <a:xfrm>
            <a:off x="6395681" y="2561107"/>
            <a:ext cx="5259280" cy="9925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探討美崙溪下游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陸蟹的種類及外型構造特徵</a:t>
            </a:r>
            <a:endParaRPr lang="zh-CN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9" name="直接连接符 13">
            <a:extLst>
              <a:ext uri="{FF2B5EF4-FFF2-40B4-BE49-F238E27FC236}">
                <a16:creationId xmlns:a16="http://schemas.microsoft.com/office/drawing/2014/main" xmlns="" id="{A51A9AD2-835C-4583-BC46-0F4EC6FFDB23}"/>
              </a:ext>
            </a:extLst>
          </p:cNvPr>
          <p:cNvCxnSpPr/>
          <p:nvPr/>
        </p:nvCxnSpPr>
        <p:spPr>
          <a:xfrm>
            <a:off x="4922777" y="4114436"/>
            <a:ext cx="136999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标题 11">
            <a:extLst>
              <a:ext uri="{FF2B5EF4-FFF2-40B4-BE49-F238E27FC236}">
                <a16:creationId xmlns:a16="http://schemas.microsoft.com/office/drawing/2014/main" xmlns="" id="{E00A64B5-3769-4CF6-B607-B40FD402F778}"/>
              </a:ext>
            </a:extLst>
          </p:cNvPr>
          <p:cNvSpPr txBox="1">
            <a:spLocks/>
          </p:cNvSpPr>
          <p:nvPr/>
        </p:nvSpPr>
        <p:spPr>
          <a:xfrm>
            <a:off x="6395681" y="3599099"/>
            <a:ext cx="5259280" cy="9925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探討美崙溪下游陸蟹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棲息的環境及其生物行為</a:t>
            </a:r>
            <a:endParaRPr lang="zh-CN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标题 11">
            <a:extLst>
              <a:ext uri="{FF2B5EF4-FFF2-40B4-BE49-F238E27FC236}">
                <a16:creationId xmlns:a16="http://schemas.microsoft.com/office/drawing/2014/main" xmlns="" id="{90838D23-0246-41B1-9645-1243579FD136}"/>
              </a:ext>
            </a:extLst>
          </p:cNvPr>
          <p:cNvSpPr txBox="1">
            <a:spLocks/>
          </p:cNvSpPr>
          <p:nvPr/>
        </p:nvSpPr>
        <p:spPr>
          <a:xfrm>
            <a:off x="6395681" y="4787673"/>
            <a:ext cx="5259280" cy="5881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探討美崙溪下游陸蟹</a:t>
            </a:r>
            <a:r>
              <a:rPr lang="zh-TW" altLang="zh-TW" sz="3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面臨的危機</a:t>
            </a:r>
            <a:endParaRPr lang="zh-CN" altLang="en-US" sz="35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9" name="直接连接符 16">
            <a:extLst>
              <a:ext uri="{FF2B5EF4-FFF2-40B4-BE49-F238E27FC236}">
                <a16:creationId xmlns:a16="http://schemas.microsoft.com/office/drawing/2014/main" xmlns="" id="{ECED74F3-1587-4A47-8E00-C55E831D6D11}"/>
              </a:ext>
            </a:extLst>
          </p:cNvPr>
          <p:cNvCxnSpPr/>
          <p:nvPr/>
        </p:nvCxnSpPr>
        <p:spPr>
          <a:xfrm>
            <a:off x="4938603" y="6200399"/>
            <a:ext cx="136999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标题 11">
            <a:extLst>
              <a:ext uri="{FF2B5EF4-FFF2-40B4-BE49-F238E27FC236}">
                <a16:creationId xmlns:a16="http://schemas.microsoft.com/office/drawing/2014/main" xmlns="" id="{90838D23-0246-41B1-9645-1243579FD136}"/>
              </a:ext>
            </a:extLst>
          </p:cNvPr>
          <p:cNvSpPr txBox="1">
            <a:spLocks/>
          </p:cNvSpPr>
          <p:nvPr/>
        </p:nvSpPr>
        <p:spPr>
          <a:xfrm>
            <a:off x="6395681" y="5675084"/>
            <a:ext cx="5259280" cy="9925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探討維護美崙溪下游陸蟹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永續生存的方法</a:t>
            </a:r>
            <a:endParaRPr lang="zh-CN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椭圆 6">
            <a:extLst>
              <a:ext uri="{FF2B5EF4-FFF2-40B4-BE49-F238E27FC236}">
                <a16:creationId xmlns:a16="http://schemas.microsoft.com/office/drawing/2014/main" xmlns="" id="{23A0C0A3-3FCB-4567-A0B4-682DA5285B66}"/>
              </a:ext>
            </a:extLst>
          </p:cNvPr>
          <p:cNvSpPr/>
          <p:nvPr/>
        </p:nvSpPr>
        <p:spPr>
          <a:xfrm>
            <a:off x="4351769" y="1588398"/>
            <a:ext cx="784447" cy="718636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椭圆 9">
            <a:extLst>
              <a:ext uri="{FF2B5EF4-FFF2-40B4-BE49-F238E27FC236}">
                <a16:creationId xmlns:a16="http://schemas.microsoft.com/office/drawing/2014/main" xmlns="" id="{93886A59-6059-480D-AC08-C5D0212C22DD}"/>
              </a:ext>
            </a:extLst>
          </p:cNvPr>
          <p:cNvSpPr/>
          <p:nvPr/>
        </p:nvSpPr>
        <p:spPr>
          <a:xfrm>
            <a:off x="4351769" y="2720973"/>
            <a:ext cx="784447" cy="718636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 MT Std" pitchFamily="34" charset="0"/>
                <a:ea typeface="微软雅黑" pitchFamily="34" charset="-122"/>
              </a:rPr>
              <a:t>2</a:t>
            </a:r>
            <a:endParaRPr lang="zh-CN" altLang="en-US" sz="4400" dirty="0"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58" name="椭圆 12">
            <a:extLst>
              <a:ext uri="{FF2B5EF4-FFF2-40B4-BE49-F238E27FC236}">
                <a16:creationId xmlns:a16="http://schemas.microsoft.com/office/drawing/2014/main" xmlns="" id="{11199D73-1DD8-437D-B977-7EA4BEF08E96}"/>
              </a:ext>
            </a:extLst>
          </p:cNvPr>
          <p:cNvSpPr/>
          <p:nvPr/>
        </p:nvSpPr>
        <p:spPr>
          <a:xfrm>
            <a:off x="4358338" y="3752455"/>
            <a:ext cx="784447" cy="718636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 MT Std" pitchFamily="34" charset="0"/>
                <a:ea typeface="微软雅黑" pitchFamily="34" charset="-122"/>
              </a:rPr>
              <a:t>3</a:t>
            </a:r>
            <a:endParaRPr lang="zh-CN" altLang="en-US" sz="4400" dirty="0">
              <a:latin typeface="Impact MT Std" pitchFamily="34" charset="0"/>
              <a:ea typeface="微软雅黑" pitchFamily="34" charset="-122"/>
            </a:endParaRPr>
          </a:p>
        </p:txBody>
      </p:sp>
      <p:cxnSp>
        <p:nvCxnSpPr>
          <p:cNvPr id="62" name="直接连接符 16">
            <a:extLst>
              <a:ext uri="{FF2B5EF4-FFF2-40B4-BE49-F238E27FC236}">
                <a16:creationId xmlns:a16="http://schemas.microsoft.com/office/drawing/2014/main" xmlns="" id="{ECED74F3-1587-4A47-8E00-C55E831D6D11}"/>
              </a:ext>
            </a:extLst>
          </p:cNvPr>
          <p:cNvCxnSpPr/>
          <p:nvPr/>
        </p:nvCxnSpPr>
        <p:spPr>
          <a:xfrm>
            <a:off x="4916209" y="5094531"/>
            <a:ext cx="136999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15">
            <a:extLst>
              <a:ext uri="{FF2B5EF4-FFF2-40B4-BE49-F238E27FC236}">
                <a16:creationId xmlns:a16="http://schemas.microsoft.com/office/drawing/2014/main" xmlns="" id="{A1CB25B1-EA42-43B1-B0F1-6CD128DC451F}"/>
              </a:ext>
            </a:extLst>
          </p:cNvPr>
          <p:cNvSpPr/>
          <p:nvPr/>
        </p:nvSpPr>
        <p:spPr>
          <a:xfrm>
            <a:off x="4374164" y="5875410"/>
            <a:ext cx="784447" cy="718636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 MT Std" pitchFamily="34" charset="0"/>
                <a:ea typeface="微软雅黑" pitchFamily="34" charset="-122"/>
              </a:rPr>
              <a:t>5</a:t>
            </a:r>
            <a:endParaRPr lang="zh-CN" altLang="en-US" sz="4400" dirty="0"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61" name="椭圆 15">
            <a:extLst>
              <a:ext uri="{FF2B5EF4-FFF2-40B4-BE49-F238E27FC236}">
                <a16:creationId xmlns:a16="http://schemas.microsoft.com/office/drawing/2014/main" xmlns="" id="{A1CB25B1-EA42-43B1-B0F1-6CD128DC451F}"/>
              </a:ext>
            </a:extLst>
          </p:cNvPr>
          <p:cNvSpPr/>
          <p:nvPr/>
        </p:nvSpPr>
        <p:spPr>
          <a:xfrm>
            <a:off x="4351770" y="4827800"/>
            <a:ext cx="784447" cy="718636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 MT Std" pitchFamily="34" charset="0"/>
                <a:ea typeface="微软雅黑" pitchFamily="34" charset="-122"/>
              </a:rPr>
              <a:t>4</a:t>
            </a:r>
            <a:endParaRPr lang="zh-CN" altLang="en-US" sz="4400" dirty="0">
              <a:latin typeface="Impact MT Std" pitchFamily="34" charset="0"/>
              <a:ea typeface="微软雅黑" pitchFamily="34" charset="-122"/>
            </a:endParaRPr>
          </a:p>
        </p:txBody>
      </p:sp>
      <p:pic>
        <p:nvPicPr>
          <p:cNvPr id="71" name="圖片 7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4" y="5675084"/>
            <a:ext cx="1658256" cy="11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0" grpId="0"/>
      <p:bldP spid="63" grpId="0"/>
      <p:bldP spid="70" grpId="0"/>
      <p:bldP spid="52" grpId="0" animBg="1"/>
      <p:bldP spid="55" grpId="0" animBg="1"/>
      <p:bldP spid="58" grpId="0" animBg="1"/>
      <p:bldP spid="68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63" y="4076452"/>
            <a:ext cx="2400000" cy="1800000"/>
          </a:xfrm>
          <a:prstGeom prst="rect">
            <a:avLst/>
          </a:prstGeom>
        </p:spPr>
      </p:pic>
      <p:pic>
        <p:nvPicPr>
          <p:cNvPr id="18" name="图片占位符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6" y="4076452"/>
            <a:ext cx="2400000" cy="1800000"/>
          </a:xfrm>
          <a:prstGeom prst="rect">
            <a:avLst/>
          </a:prstGeom>
        </p:spPr>
      </p:pic>
      <p:pic>
        <p:nvPicPr>
          <p:cNvPr id="17" name="图片占位符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31" y="1753948"/>
            <a:ext cx="2697676" cy="1800000"/>
          </a:xfrm>
          <a:prstGeom prst="rect">
            <a:avLst/>
          </a:prstGeom>
        </p:spPr>
      </p:pic>
      <p:sp>
        <p:nvSpPr>
          <p:cNvPr id="5" name="Rectangle 9"/>
          <p:cNvSpPr/>
          <p:nvPr/>
        </p:nvSpPr>
        <p:spPr>
          <a:xfrm>
            <a:off x="2921891" y="1488026"/>
            <a:ext cx="3151152" cy="231529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/>
          </a:p>
        </p:txBody>
      </p:sp>
      <p:sp>
        <p:nvSpPr>
          <p:cNvPr id="6" name="Rectangle 10"/>
          <p:cNvSpPr/>
          <p:nvPr/>
        </p:nvSpPr>
        <p:spPr>
          <a:xfrm>
            <a:off x="8430692" y="1472120"/>
            <a:ext cx="3151152" cy="23152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/>
          </a:p>
        </p:txBody>
      </p:sp>
      <p:sp>
        <p:nvSpPr>
          <p:cNvPr id="10" name="Rectangle 11"/>
          <p:cNvSpPr/>
          <p:nvPr/>
        </p:nvSpPr>
        <p:spPr>
          <a:xfrm>
            <a:off x="2921891" y="3787320"/>
            <a:ext cx="3151152" cy="231529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/>
          </a:p>
        </p:txBody>
      </p:sp>
      <p:sp>
        <p:nvSpPr>
          <p:cNvPr id="11" name="Rectangle 12"/>
          <p:cNvSpPr/>
          <p:nvPr/>
        </p:nvSpPr>
        <p:spPr>
          <a:xfrm>
            <a:off x="8429607" y="3785928"/>
            <a:ext cx="3151152" cy="231529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93" tIns="60946" rIns="121893" bIns="60946" rtlCol="0" anchor="ctr"/>
          <a:lstStyle/>
          <a:p>
            <a:pPr algn="ctr"/>
            <a:r>
              <a:rPr lang="zh-TW" altLang="en-US" sz="900" dirty="0" smtClean="0">
                <a:solidFill>
                  <a:schemeClr val="tx1"/>
                </a:solidFill>
              </a:rPr>
              <a:t>爺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96601" y="1878656"/>
            <a:ext cx="2850931" cy="1501893"/>
          </a:xfrm>
          <a:prstGeom prst="rect">
            <a:avLst/>
          </a:prstGeom>
        </p:spPr>
        <p:txBody>
          <a:bodyPr vert="horz" wrap="square" lIns="121866" tIns="60932" rIns="121866" bIns="6093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Lato Light"/>
              </a:rPr>
              <a:t>1.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文獻分析</a:t>
            </a:r>
            <a:endParaRPr lang="en-US" sz="2800" dirty="0">
              <a:latin typeface="標楷體" pitchFamily="65" charset="-120"/>
              <a:ea typeface="標楷體" pitchFamily="65" charset="-120"/>
              <a:cs typeface="Lato Light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尋找相關書籍，網路搜尋相關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</a:t>
            </a:r>
            <a:endParaRPr lang="en-US" altLang="zh-CN" sz="1800" dirty="0"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599052" y="1772998"/>
            <a:ext cx="2849442" cy="1945091"/>
          </a:xfrm>
          <a:prstGeom prst="rect">
            <a:avLst/>
          </a:prstGeom>
        </p:spPr>
        <p:txBody>
          <a:bodyPr vert="horz" wrap="square" lIns="121866" tIns="60932" rIns="121866" bIns="6093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Lato Light"/>
              </a:rPr>
              <a:t>2.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實地調查法</a:t>
            </a:r>
            <a:endParaRPr lang="en-US" sz="2800" b="1" dirty="0">
              <a:latin typeface="標楷體" pitchFamily="65" charset="-120"/>
              <a:ea typeface="標楷體" pitchFamily="65" charset="-120"/>
              <a:cs typeface="Lato Light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實際到美崙溪下游觀察與並進行棲地環境調查。</a:t>
            </a:r>
            <a:endParaRPr lang="en-US" altLang="zh-CN" sz="1800" dirty="0"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993047" y="3987840"/>
            <a:ext cx="3158915" cy="1945091"/>
          </a:xfrm>
          <a:prstGeom prst="rect">
            <a:avLst/>
          </a:prstGeom>
        </p:spPr>
        <p:txBody>
          <a:bodyPr vert="horz" wrap="square" lIns="121866" tIns="60932" rIns="121866" bIns="6093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Lato Light"/>
              </a:rPr>
              <a:t>3.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專家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訪談</a:t>
            </a:r>
            <a:endParaRPr lang="en-US" sz="2800" dirty="0">
              <a:latin typeface="標楷體" pitchFamily="65" charset="-120"/>
              <a:ea typeface="標楷體" pitchFamily="65" charset="-120"/>
              <a:cs typeface="Lato Light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進行專家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訪談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了解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美崙溪的陸蟹生態及推動保護陸蟹的策略</a:t>
            </a:r>
            <a:endParaRPr lang="en-US" altLang="zh-CN" sz="1800" dirty="0"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99052" y="3993423"/>
            <a:ext cx="2849442" cy="2166690"/>
          </a:xfrm>
          <a:prstGeom prst="rect">
            <a:avLst/>
          </a:prstGeom>
        </p:spPr>
        <p:txBody>
          <a:bodyPr vert="horz" wrap="square" lIns="121866" tIns="60932" rIns="121866" bIns="6093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Lato Light"/>
              </a:rPr>
              <a:t>4.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Lato Light"/>
              </a:rPr>
              <a:t>整理分析</a:t>
            </a:r>
            <a:endParaRPr lang="en-US" b="1" dirty="0">
              <a:latin typeface="標楷體" pitchFamily="65" charset="-120"/>
              <a:ea typeface="標楷體" pitchFamily="65" charset="-120"/>
              <a:cs typeface="Lato Light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Lato Light"/>
              </a:rPr>
              <a:t>根據實地踏查、文獻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Lato Light"/>
              </a:rPr>
              <a:t>資料及訪談結果提出研究</a:t>
            </a:r>
            <a:r>
              <a:rPr lang="en-US" sz="2400" dirty="0">
                <a:latin typeface="標楷體" pitchFamily="65" charset="-120"/>
                <a:ea typeface="標楷體" pitchFamily="65" charset="-120"/>
                <a:cs typeface="Lato Light"/>
              </a:rPr>
              <a:t>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Lato Light"/>
              </a:rPr>
              <a:t>結論與建議</a:t>
            </a:r>
            <a:endParaRPr lang="en-US" sz="2400" dirty="0">
              <a:latin typeface="標楷體" pitchFamily="65" charset="-120"/>
              <a:ea typeface="標楷體" pitchFamily="65" charset="-120"/>
              <a:cs typeface="Lato Light"/>
            </a:endParaRPr>
          </a:p>
        </p:txBody>
      </p:sp>
      <p:pic>
        <p:nvPicPr>
          <p:cNvPr id="16" name="图片占位符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2" y="1753948"/>
            <a:ext cx="2297335" cy="1800000"/>
          </a:xfrm>
          <a:prstGeom prst="rect">
            <a:avLst/>
          </a:prstGeom>
        </p:spPr>
      </p:pic>
      <p:grpSp>
        <p:nvGrpSpPr>
          <p:cNvPr id="22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4819561" y="-494154"/>
            <a:ext cx="5446861" cy="2825343"/>
            <a:chOff x="4784702" y="494496"/>
            <a:chExt cx="4593234" cy="2669336"/>
          </a:xfrm>
        </p:grpSpPr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421" y="494496"/>
              <a:ext cx="3137931" cy="2669336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035260">
              <a:off x="4784702" y="1288263"/>
              <a:ext cx="4593234" cy="726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我們用了以下的</a:t>
              </a:r>
              <a:r>
                <a:rPr lang="zh-TW" altLang="en-US" sz="4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方法</a:t>
              </a:r>
              <a:endParaRPr lang="zh-CN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88" y="5522973"/>
            <a:ext cx="2351849" cy="1335027"/>
          </a:xfrm>
          <a:prstGeom prst="rect">
            <a:avLst/>
          </a:prstGeom>
        </p:spPr>
      </p:pic>
      <p:grpSp>
        <p:nvGrpSpPr>
          <p:cNvPr id="12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5224157" y="-493477"/>
            <a:ext cx="4880146" cy="2660146"/>
            <a:chOff x="4996440" y="494496"/>
            <a:chExt cx="3998583" cy="2920838"/>
          </a:xfrm>
        </p:grpSpPr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854" y="494496"/>
              <a:ext cx="3243498" cy="2920838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211690">
              <a:off x="4996440" y="1463602"/>
              <a:ext cx="3998583" cy="777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這是我們的研究</a:t>
              </a:r>
              <a:r>
                <a:rPr lang="zh-TW" altLang="en-US" sz="4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流程</a:t>
              </a:r>
              <a:endPara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255910" y="1585192"/>
            <a:ext cx="3648614" cy="4566587"/>
            <a:chOff x="4255910" y="1585192"/>
            <a:chExt cx="3648614" cy="4566587"/>
          </a:xfrm>
        </p:grpSpPr>
        <p:sp>
          <p:nvSpPr>
            <p:cNvPr id="19" name="向右箭號 18"/>
            <p:cNvSpPr/>
            <p:nvPr/>
          </p:nvSpPr>
          <p:spPr>
            <a:xfrm>
              <a:off x="7328794" y="2140470"/>
              <a:ext cx="513760" cy="276675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2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5142894" y="2394138"/>
              <a:ext cx="1961616" cy="1332668"/>
              <a:chOff x="-32258" y="0"/>
              <a:chExt cx="1081341" cy="877824"/>
            </a:xfrm>
          </p:grpSpPr>
          <p:cxnSp>
            <p:nvCxnSpPr>
              <p:cNvPr id="31" name="直線接點 30"/>
              <p:cNvCxnSpPr/>
              <p:nvPr/>
            </p:nvCxnSpPr>
            <p:spPr>
              <a:xfrm>
                <a:off x="640080" y="0"/>
                <a:ext cx="0" cy="612648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 flipV="1">
                <a:off x="-32258" y="612647"/>
                <a:ext cx="1081341" cy="9145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>
                <a:off x="-32258" y="612647"/>
                <a:ext cx="0" cy="265176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>
                <a:off x="1049083" y="612648"/>
                <a:ext cx="0" cy="265176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>
              <a:spLocks/>
            </p:cNvSpPr>
            <p:nvPr/>
          </p:nvSpPr>
          <p:spPr>
            <a:xfrm>
              <a:off x="4255910" y="3500903"/>
              <a:ext cx="1773968" cy="2650105"/>
            </a:xfrm>
            <a:prstGeom prst="rect">
              <a:avLst/>
            </a:prstGeom>
            <a:solidFill>
              <a:schemeClr val="bg1"/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美崙溪陸蟹</a:t>
              </a: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專家訪談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簡廷任老師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黃碧雲女士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</p:txBody>
        </p:sp>
        <p:sp>
          <p:nvSpPr>
            <p:cNvPr id="23" name="矩形 22"/>
            <p:cNvSpPr>
              <a:spLocks/>
            </p:cNvSpPr>
            <p:nvPr/>
          </p:nvSpPr>
          <p:spPr>
            <a:xfrm>
              <a:off x="6263028" y="3514785"/>
              <a:ext cx="1641496" cy="2636994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觀察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/>
                </a:rPr>
                <a:t>調查法</a:t>
              </a: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—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/>
                </a:rPr>
                <a:t>1.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/>
                </a:rPr>
                <a:t>美崙溪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中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/>
                </a:rPr>
                <a:t>下游踏查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2.夜觀陸蟹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</p:txBody>
        </p:sp>
        <p:sp>
          <p:nvSpPr>
            <p:cNvPr id="24" name="文字方塊 123"/>
            <p:cNvSpPr txBox="1"/>
            <p:nvPr/>
          </p:nvSpPr>
          <p:spPr>
            <a:xfrm>
              <a:off x="5748808" y="1585192"/>
              <a:ext cx="1210676" cy="151255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2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美崙溪陸蟹研究行動開始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954947" y="1585192"/>
            <a:ext cx="2073009" cy="4094986"/>
            <a:chOff x="954947" y="1585192"/>
            <a:chExt cx="2073009" cy="4094986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1622604" y="3084444"/>
              <a:ext cx="0" cy="4303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121"/>
            <p:cNvSpPr txBox="1"/>
            <p:nvPr/>
          </p:nvSpPr>
          <p:spPr>
            <a:xfrm>
              <a:off x="954947" y="1585192"/>
              <a:ext cx="1293614" cy="152701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2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確認研究主題與研究目的</a:t>
              </a:r>
            </a:p>
          </p:txBody>
        </p:sp>
        <p:sp>
          <p:nvSpPr>
            <p:cNvPr id="17" name="向右箭號 16"/>
            <p:cNvSpPr/>
            <p:nvPr/>
          </p:nvSpPr>
          <p:spPr>
            <a:xfrm>
              <a:off x="2514196" y="2140470"/>
              <a:ext cx="513760" cy="276675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2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矩形 24"/>
            <p:cNvSpPr>
              <a:spLocks/>
            </p:cNvSpPr>
            <p:nvPr/>
          </p:nvSpPr>
          <p:spPr>
            <a:xfrm>
              <a:off x="954947" y="3487021"/>
              <a:ext cx="1392680" cy="2193157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1.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確認研究方向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2.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擬定研究主題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3.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討論研究目的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580547" y="1585192"/>
            <a:ext cx="2819458" cy="4094601"/>
            <a:chOff x="2580547" y="1585192"/>
            <a:chExt cx="2819458" cy="4094601"/>
          </a:xfrm>
        </p:grpSpPr>
        <p:sp>
          <p:nvSpPr>
            <p:cNvPr id="11" name="文字方塊 122"/>
            <p:cNvSpPr txBox="1"/>
            <p:nvPr/>
          </p:nvSpPr>
          <p:spPr>
            <a:xfrm>
              <a:off x="3177706" y="1585192"/>
              <a:ext cx="1343147" cy="152701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2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相關文獻資料蒐集與探討</a:t>
              </a:r>
            </a:p>
          </p:txBody>
        </p:sp>
        <p:sp>
          <p:nvSpPr>
            <p:cNvPr id="18" name="向右箭號 17"/>
            <p:cNvSpPr/>
            <p:nvPr/>
          </p:nvSpPr>
          <p:spPr>
            <a:xfrm>
              <a:off x="4886245" y="2140470"/>
              <a:ext cx="513760" cy="276675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2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矩形 25"/>
            <p:cNvSpPr>
              <a:spLocks/>
            </p:cNvSpPr>
            <p:nvPr/>
          </p:nvSpPr>
          <p:spPr>
            <a:xfrm>
              <a:off x="2580547" y="3473139"/>
              <a:ext cx="1442213" cy="2206654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1.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圖書館蒐集書籍資料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2.</a:t>
              </a: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上網搜尋網路資料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3592400" y="3126090"/>
              <a:ext cx="0" cy="3609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群組 37"/>
          <p:cNvGrpSpPr/>
          <p:nvPr/>
        </p:nvGrpSpPr>
        <p:grpSpPr>
          <a:xfrm>
            <a:off x="8071093" y="1585192"/>
            <a:ext cx="2122772" cy="4565816"/>
            <a:chOff x="8071093" y="1585192"/>
            <a:chExt cx="2122772" cy="4565816"/>
          </a:xfrm>
        </p:grpSpPr>
        <p:sp>
          <p:nvSpPr>
            <p:cNvPr id="9" name="矩形 8"/>
            <p:cNvSpPr>
              <a:spLocks/>
            </p:cNvSpPr>
            <p:nvPr/>
          </p:nvSpPr>
          <p:spPr>
            <a:xfrm>
              <a:off x="8137444" y="3500903"/>
              <a:ext cx="1641496" cy="2650105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整理專家訪談資料陸蟹生態環境分析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</p:txBody>
        </p:sp>
        <p:sp>
          <p:nvSpPr>
            <p:cNvPr id="15" name="文字方塊 124"/>
            <p:cNvSpPr txBox="1"/>
            <p:nvPr/>
          </p:nvSpPr>
          <p:spPr>
            <a:xfrm>
              <a:off x="8071093" y="1585192"/>
              <a:ext cx="1542431" cy="152701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2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研究過程資料討論整理與分析</a:t>
              </a:r>
            </a:p>
          </p:txBody>
        </p:sp>
        <p:sp>
          <p:nvSpPr>
            <p:cNvPr id="20" name="向右箭號 19"/>
            <p:cNvSpPr/>
            <p:nvPr/>
          </p:nvSpPr>
          <p:spPr>
            <a:xfrm>
              <a:off x="9680105" y="2140470"/>
              <a:ext cx="513760" cy="276675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2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8883893" y="3126090"/>
              <a:ext cx="0" cy="360931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10028448" y="1599074"/>
            <a:ext cx="1492898" cy="4552705"/>
            <a:chOff x="10028448" y="1599074"/>
            <a:chExt cx="1492898" cy="4552705"/>
          </a:xfrm>
        </p:grpSpPr>
        <p:sp>
          <p:nvSpPr>
            <p:cNvPr id="8" name="矩形 7"/>
            <p:cNvSpPr>
              <a:spLocks/>
            </p:cNvSpPr>
            <p:nvPr/>
          </p:nvSpPr>
          <p:spPr>
            <a:xfrm>
              <a:off x="10028448" y="3459257"/>
              <a:ext cx="1492898" cy="269252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陸蟹生態研究結論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2200" kern="10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保育陸蟹生存環境建議</a:t>
              </a:r>
              <a:endParaRPr lang="zh-TW" sz="2200" kern="10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</p:txBody>
        </p:sp>
        <p:sp>
          <p:nvSpPr>
            <p:cNvPr id="16" name="文字方塊 125"/>
            <p:cNvSpPr txBox="1"/>
            <p:nvPr/>
          </p:nvSpPr>
          <p:spPr>
            <a:xfrm>
              <a:off x="10227501" y="1599074"/>
              <a:ext cx="1276335" cy="15125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2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提出</a:t>
              </a:r>
            </a:p>
            <a:p>
              <a:pPr algn="ctr">
                <a:spcAft>
                  <a:spcPts val="0"/>
                </a:spcAft>
              </a:pPr>
              <a:r>
                <a:rPr lang="zh-TW" sz="22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研究結論與研究建議</a:t>
              </a:r>
            </a:p>
          </p:txBody>
        </p:sp>
        <p:cxnSp>
          <p:nvCxnSpPr>
            <p:cNvPr id="30" name="直線接點 29"/>
            <p:cNvCxnSpPr/>
            <p:nvPr/>
          </p:nvCxnSpPr>
          <p:spPr>
            <a:xfrm>
              <a:off x="10891011" y="3098326"/>
              <a:ext cx="0" cy="360931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61" y="5288339"/>
            <a:ext cx="1745319" cy="1506621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7" y="647047"/>
            <a:ext cx="1131736" cy="768096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836596"/>
            <a:ext cx="725106" cy="492121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66" y="6041649"/>
            <a:ext cx="845276" cy="5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 flipH="1">
            <a:off x="6131771" y="5645762"/>
            <a:ext cx="3290398" cy="12776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69" y="4594132"/>
            <a:ext cx="2769831" cy="23211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26" y="5410199"/>
            <a:ext cx="1964906" cy="1333559"/>
          </a:xfrm>
          <a:prstGeom prst="rect">
            <a:avLst/>
          </a:prstGeom>
        </p:spPr>
      </p:pic>
      <p:pic>
        <p:nvPicPr>
          <p:cNvPr id="6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957" y="739266"/>
            <a:ext cx="2675845" cy="996616"/>
          </a:xfrm>
          <a:prstGeom prst="rect">
            <a:avLst/>
          </a:prstGeom>
        </p:spPr>
      </p:pic>
      <p:grpSp>
        <p:nvGrpSpPr>
          <p:cNvPr id="8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 rot="451742">
            <a:off x="5046405" y="1204417"/>
            <a:ext cx="6340198" cy="4354027"/>
            <a:chOff x="5508616" y="866741"/>
            <a:chExt cx="3162426" cy="2354464"/>
          </a:xfrm>
        </p:grpSpPr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567" y="866741"/>
              <a:ext cx="2564838" cy="2354464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103198">
              <a:off x="5508616" y="1565293"/>
              <a:ext cx="3162426" cy="848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9600" dirty="0" smtClean="0">
                  <a:latin typeface="標楷體" pitchFamily="65" charset="-120"/>
                  <a:ea typeface="標楷體" pitchFamily="65" charset="-120"/>
                </a:rPr>
                <a:t>陸蟹出場囉</a:t>
              </a:r>
              <a:endParaRPr lang="zh-CN" altLang="en-US" sz="9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2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5279" y="4698127"/>
            <a:ext cx="4789146" cy="1077218"/>
            <a:chOff x="6129009" y="2000740"/>
            <a:chExt cx="4790879" cy="1077613"/>
          </a:xfrm>
        </p:grpSpPr>
        <p:grpSp>
          <p:nvGrpSpPr>
            <p:cNvPr id="4" name="组合 3"/>
            <p:cNvGrpSpPr/>
            <p:nvPr/>
          </p:nvGrpSpPr>
          <p:grpSpPr>
            <a:xfrm>
              <a:off x="6129009" y="2150180"/>
              <a:ext cx="1461759" cy="603383"/>
              <a:chOff x="1382533" y="1744811"/>
              <a:chExt cx="1461759" cy="603383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382533" y="1744811"/>
                <a:ext cx="1461759" cy="58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3200" b="1" spc="3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7163841" y="2000740"/>
              <a:ext cx="3756047" cy="1077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>
                <a:spcBef>
                  <a:spcPts val="1000"/>
                </a:spcBef>
                <a:defRPr/>
              </a:pPr>
              <a:r>
                <a:rPr lang="zh-TW" altLang="en-US" sz="3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宋体" charset="-122"/>
                </a:rPr>
                <a:t>美崙溪地理位置及環境</a:t>
              </a:r>
              <a:endParaRPr lang="zh-CN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宋体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27000" y="822979"/>
            <a:ext cx="6452493" cy="923330"/>
            <a:chOff x="6129009" y="1973808"/>
            <a:chExt cx="6454827" cy="923664"/>
          </a:xfrm>
        </p:grpSpPr>
        <p:grpSp>
          <p:nvGrpSpPr>
            <p:cNvPr id="14" name="组合 13"/>
            <p:cNvGrpSpPr/>
            <p:nvPr/>
          </p:nvGrpSpPr>
          <p:grpSpPr>
            <a:xfrm>
              <a:off x="6129009" y="2150180"/>
              <a:ext cx="1461759" cy="646331"/>
              <a:chOff x="1382533" y="1744811"/>
              <a:chExt cx="1461759" cy="646331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82533" y="1744811"/>
                <a:ext cx="14617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3599" b="1" spc="3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3599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207250" y="1973808"/>
              <a:ext cx="5376586" cy="923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zh-TW" altLang="en-US" sz="36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宋体" charset="-122"/>
                </a:rPr>
                <a:t>美崙溪下游的環境與生態</a:t>
              </a:r>
              <a:endParaRPr lang="zh-CN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宋体" charset="-122"/>
              </a:endParaRPr>
            </a:p>
          </p:txBody>
        </p:sp>
      </p:grpSp>
      <p:grpSp>
        <p:nvGrpSpPr>
          <p:cNvPr id="23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446319" y="-347124"/>
            <a:ext cx="3846284" cy="3130142"/>
            <a:chOff x="5363854" y="494496"/>
            <a:chExt cx="3243498" cy="2669336"/>
          </a:xfrm>
        </p:grpSpPr>
        <p:pic>
          <p:nvPicPr>
            <p:cNvPr id="26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854" y="494496"/>
              <a:ext cx="3243498" cy="2669336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086371">
              <a:off x="5707518" y="1503396"/>
              <a:ext cx="2513026" cy="610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美崙</a:t>
              </a:r>
              <a:r>
                <a:rPr lang="zh-TW" altLang="en-US" sz="36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溪的故事</a:t>
              </a:r>
              <a:endParaRPr lang="zh-CN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81" y="2288647"/>
            <a:ext cx="3722687" cy="234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946025" y="1769808"/>
            <a:ext cx="6760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美崙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溪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下游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生態多元且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豐富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紀錄到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396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種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鳥類，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種兩棲類；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種魚類，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蜻蜓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種，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植物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還有特別的保育類動物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狐蝠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3179433"/>
            <a:ext cx="1800000" cy="13500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51" y="4609388"/>
            <a:ext cx="1800000" cy="135000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4609387"/>
            <a:ext cx="1800000" cy="13500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51" y="3179433"/>
            <a:ext cx="1800000" cy="135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00" y="3208570"/>
            <a:ext cx="1956251" cy="135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4640977"/>
            <a:ext cx="1977852" cy="1318410"/>
          </a:xfrm>
          <a:prstGeom prst="rect">
            <a:avLst/>
          </a:prstGeom>
        </p:spPr>
      </p:pic>
      <p:pic>
        <p:nvPicPr>
          <p:cNvPr id="24" name="图形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9901" y="5452582"/>
            <a:ext cx="2132870" cy="7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25"/>
          <p:cNvSpPr/>
          <p:nvPr/>
        </p:nvSpPr>
        <p:spPr>
          <a:xfrm>
            <a:off x="7998198" y="1211161"/>
            <a:ext cx="3256973" cy="4936918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C87F657-17D1-4B0E-8D12-1A692F82BF70}"/>
              </a:ext>
            </a:extLst>
          </p:cNvPr>
          <p:cNvGrpSpPr/>
          <p:nvPr/>
        </p:nvGrpSpPr>
        <p:grpSpPr>
          <a:xfrm>
            <a:off x="8292684" y="-551557"/>
            <a:ext cx="4135821" cy="3137339"/>
            <a:chOff x="5363854" y="466710"/>
            <a:chExt cx="3243498" cy="2669336"/>
          </a:xfrm>
        </p:grpSpPr>
        <p:pic>
          <p:nvPicPr>
            <p:cNvPr id="32" name="图片 11">
              <a:extLst>
                <a:ext uri="{FF2B5EF4-FFF2-40B4-BE49-F238E27FC236}">
                  <a16:creationId xmlns:a16="http://schemas.microsoft.com/office/drawing/2014/main" xmlns="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854" y="466710"/>
              <a:ext cx="3243498" cy="2669336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6D8B2C9C-60CB-4796-B1C8-E6A0FE523D31}"/>
                </a:ext>
              </a:extLst>
            </p:cNvPr>
            <p:cNvSpPr/>
            <p:nvPr/>
          </p:nvSpPr>
          <p:spPr>
            <a:xfrm rot="21035260">
              <a:off x="5893117" y="1430005"/>
              <a:ext cx="2306647" cy="668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陸</a:t>
              </a:r>
              <a:r>
                <a:rPr lang="zh-TW" altLang="en-US" sz="40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蟹小檔案</a:t>
              </a:r>
              <a:endParaRPr lang="zh-CN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1074738" y="3801091"/>
            <a:ext cx="3030537" cy="1483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矩形: 圆角 11"/>
          <p:cNvSpPr/>
          <p:nvPr/>
        </p:nvSpPr>
        <p:spPr>
          <a:xfrm>
            <a:off x="1074738" y="4364311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: 圆角 15"/>
          <p:cNvSpPr/>
          <p:nvPr/>
        </p:nvSpPr>
        <p:spPr>
          <a:xfrm>
            <a:off x="959426" y="1211161"/>
            <a:ext cx="3256973" cy="4936918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Box 3"/>
          <p:cNvSpPr txBox="1">
            <a:spLocks noChangeArrowheads="1"/>
          </p:cNvSpPr>
          <p:nvPr/>
        </p:nvSpPr>
        <p:spPr bwMode="auto">
          <a:xfrm>
            <a:off x="1074738" y="3873277"/>
            <a:ext cx="3001962" cy="581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01</a:t>
            </a:r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身體</a:t>
            </a:r>
            <a:r>
              <a:rPr lang="zh-TW" altLang="en-US" sz="2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構造與特徵</a:t>
            </a:r>
          </a:p>
        </p:txBody>
      </p:sp>
      <p:sp>
        <p:nvSpPr>
          <p:cNvPr id="64" name="矩形 63"/>
          <p:cNvSpPr/>
          <p:nvPr/>
        </p:nvSpPr>
        <p:spPr>
          <a:xfrm>
            <a:off x="1063852" y="4489603"/>
            <a:ext cx="340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從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海洋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演化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到陸地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鐵甲武士</a:t>
            </a:r>
            <a:endParaRPr lang="en-US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頭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胸腹外面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包著硬硬的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外殼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外殼具有蠟質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以減少水分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散失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生活在陸地，所以腳比較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有力</a:t>
            </a:r>
            <a:endParaRPr lang="en-US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594124" y="3801091"/>
            <a:ext cx="3030537" cy="1483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矩形: 圆角 19"/>
          <p:cNvSpPr/>
          <p:nvPr/>
        </p:nvSpPr>
        <p:spPr>
          <a:xfrm>
            <a:off x="4594124" y="4364311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矩形: 圆角 20"/>
          <p:cNvSpPr/>
          <p:nvPr/>
        </p:nvSpPr>
        <p:spPr>
          <a:xfrm>
            <a:off x="4478812" y="1211161"/>
            <a:ext cx="3256973" cy="4936917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3"/>
          <p:cNvSpPr txBox="1">
            <a:spLocks noChangeArrowheads="1"/>
          </p:cNvSpPr>
          <p:nvPr/>
        </p:nvSpPr>
        <p:spPr bwMode="auto">
          <a:xfrm>
            <a:off x="4497357" y="3873277"/>
            <a:ext cx="320985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02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覓食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行為的特殊性</a:t>
            </a:r>
          </a:p>
        </p:txBody>
      </p:sp>
      <p:sp>
        <p:nvSpPr>
          <p:cNvPr id="69" name="矩形 68"/>
          <p:cNvSpPr/>
          <p:nvPr/>
        </p:nvSpPr>
        <p:spPr>
          <a:xfrm>
            <a:off x="4594124" y="4489603"/>
            <a:ext cx="3232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食性不挑食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，以腐植質維生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喜歡吃腐爛的落葉或肉類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美崙溪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畔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的毛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柿落果是牠的最愛</a:t>
            </a:r>
            <a:endParaRPr lang="en-US" dirty="0" smtClean="0"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113510" y="3801091"/>
            <a:ext cx="3030537" cy="1483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: 圆角 24"/>
          <p:cNvSpPr/>
          <p:nvPr/>
        </p:nvSpPr>
        <p:spPr>
          <a:xfrm>
            <a:off x="8113510" y="4364311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TextBox 3"/>
          <p:cNvSpPr txBox="1">
            <a:spLocks noChangeArrowheads="1"/>
          </p:cNvSpPr>
          <p:nvPr/>
        </p:nvSpPr>
        <p:spPr bwMode="auto">
          <a:xfrm>
            <a:off x="8324193" y="3873277"/>
            <a:ext cx="2610507" cy="6118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03</a:t>
            </a:r>
            <a:r>
              <a:rPr lang="zh-CN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陸</a:t>
            </a:r>
            <a:r>
              <a:rPr lang="zh-CN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蟹的性別</a:t>
            </a:r>
          </a:p>
        </p:txBody>
      </p:sp>
      <p:sp>
        <p:nvSpPr>
          <p:cNvPr id="74" name="矩形 73"/>
          <p:cNvSpPr/>
          <p:nvPr/>
        </p:nvSpPr>
        <p:spPr>
          <a:xfrm>
            <a:off x="8417420" y="4581935"/>
            <a:ext cx="2705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從</a:t>
            </a: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腹部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分辨</a:t>
            </a:r>
            <a:endParaRPr lang="en-US" altLang="zh-TW" sz="2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雄</a:t>
            </a: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蟹的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腹部為尖臍</a:t>
            </a:r>
            <a:endParaRPr lang="en-US" altLang="zh-TW" sz="2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雌</a:t>
            </a: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蟹的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腹部為</a:t>
            </a: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圓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Heiti SC Light" panose="02010600030101010101" charset="0"/>
                <a:sym typeface="Gill Sans" charset="0"/>
              </a:rPr>
              <a:t>臍</a:t>
            </a:r>
            <a:endParaRPr sz="2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Heiti SC Light" panose="02010600030101010101" charset="0"/>
              <a:sym typeface="Gill Sans" charset="0"/>
            </a:endParaRPr>
          </a:p>
        </p:txBody>
      </p:sp>
      <p:pic>
        <p:nvPicPr>
          <p:cNvPr id="75" name="圖片 4" descr="DSC_2264"/>
          <p:cNvPicPr>
            <a:picLocks noChangeAspect="1"/>
          </p:cNvPicPr>
          <p:nvPr/>
        </p:nvPicPr>
        <p:blipFill rotWithShape="1">
          <a:blip r:embed="rId4" cstate="print"/>
          <a:srcRect l="20572" t="26819" r="26490" b="12360"/>
          <a:stretch/>
        </p:blipFill>
        <p:spPr bwMode="auto">
          <a:xfrm>
            <a:off x="1200150" y="1670961"/>
            <a:ext cx="2647950" cy="1906273"/>
          </a:xfrm>
          <a:prstGeom prst="rect">
            <a:avLst/>
          </a:prstGeom>
          <a:noFill/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2145" y="1273472"/>
            <a:ext cx="2125124" cy="2528207"/>
          </a:xfrm>
          <a:prstGeom prst="ellipse">
            <a:avLst/>
          </a:prstGeom>
          <a:ln>
            <a:noFill/>
          </a:ln>
          <a:effectLst/>
        </p:spPr>
      </p:pic>
      <p:grpSp>
        <p:nvGrpSpPr>
          <p:cNvPr id="77" name="群組 47"/>
          <p:cNvGrpSpPr>
            <a:grpSpLocks/>
          </p:cNvGrpSpPr>
          <p:nvPr/>
        </p:nvGrpSpPr>
        <p:grpSpPr bwMode="auto">
          <a:xfrm>
            <a:off x="8111947" y="1939626"/>
            <a:ext cx="3100837" cy="1515745"/>
            <a:chOff x="0" y="0"/>
            <a:chExt cx="16694" cy="9605"/>
          </a:xfrm>
        </p:grpSpPr>
        <p:pic>
          <p:nvPicPr>
            <p:cNvPr id="78" name="圖片 14"/>
            <p:cNvPicPr>
              <a:picLocks noChangeAspect="1"/>
            </p:cNvPicPr>
            <p:nvPr/>
          </p:nvPicPr>
          <p:blipFill>
            <a:blip r:embed="rId6" cstate="print"/>
            <a:srcRect l="4472" t="28394" r="2034" b="24692"/>
            <a:stretch>
              <a:fillRect/>
            </a:stretch>
          </p:blipFill>
          <p:spPr bwMode="auto">
            <a:xfrm>
              <a:off x="0" y="0"/>
              <a:ext cx="16694" cy="7412"/>
            </a:xfrm>
            <a:prstGeom prst="rect">
              <a:avLst/>
            </a:prstGeom>
            <a:noFill/>
          </p:spPr>
        </p:pic>
        <p:sp>
          <p:nvSpPr>
            <p:cNvPr id="79" name="文字方塊 23"/>
            <p:cNvSpPr txBox="1">
              <a:spLocks noChangeArrowheads="1"/>
            </p:cNvSpPr>
            <p:nvPr/>
          </p:nvSpPr>
          <p:spPr bwMode="auto">
            <a:xfrm>
              <a:off x="207" y="6303"/>
              <a:ext cx="6096" cy="33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公蟹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0" name="文字方塊 24"/>
            <p:cNvSpPr txBox="1">
              <a:spLocks noChangeArrowheads="1"/>
            </p:cNvSpPr>
            <p:nvPr/>
          </p:nvSpPr>
          <p:spPr bwMode="auto">
            <a:xfrm>
              <a:off x="9421" y="6303"/>
              <a:ext cx="6096" cy="33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母蟹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7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4" grpId="0" animBg="1"/>
      <p:bldP spid="55" grpId="0" animBg="1"/>
      <p:bldP spid="62" grpId="0" animBg="1"/>
      <p:bldP spid="63" grpId="0"/>
      <p:bldP spid="64" grpId="0"/>
      <p:bldP spid="65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1208</Words>
  <Application>Microsoft Office PowerPoint</Application>
  <PresentationFormat>自訂</PresentationFormat>
  <Paragraphs>209</Paragraphs>
  <Slides>21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95</cp:revision>
  <dcterms:created xsi:type="dcterms:W3CDTF">2017-09-29T09:51:08Z</dcterms:created>
  <dcterms:modified xsi:type="dcterms:W3CDTF">2019-10-27T15:19:55Z</dcterms:modified>
</cp:coreProperties>
</file>